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18" r:id="rId2"/>
    <p:sldId id="319" r:id="rId3"/>
    <p:sldId id="320" r:id="rId4"/>
    <p:sldId id="321" r:id="rId5"/>
    <p:sldId id="323" r:id="rId6"/>
    <p:sldId id="324" r:id="rId7"/>
    <p:sldId id="32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926" autoAdjust="0"/>
    <p:restoredTop sz="94660"/>
  </p:normalViewPr>
  <p:slideViewPr>
    <p:cSldViewPr snapToGrid="0">
      <p:cViewPr varScale="1">
        <p:scale>
          <a:sx n="67" d="100"/>
          <a:sy n="67" d="100"/>
        </p:scale>
        <p:origin x="87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787E76-6E5D-451A-8254-0A630AAC8463}" type="datetimeFigureOut">
              <a:rPr lang="en-US" smtClean="0"/>
              <a:t>6/15/2021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863D7F-00CC-48BD-891B-786E22CFE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9315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arenR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1E82996-66D2-45E4-9AAF-844DA49EA5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12889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arenR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1E82996-66D2-45E4-9AAF-844DA49EA5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2830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arenR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1E82996-66D2-45E4-9AAF-844DA49EA5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63585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arenR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1E82996-66D2-45E4-9AAF-844DA49EA5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14562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arenR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1E82996-66D2-45E4-9AAF-844DA49EA5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53995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85C3C8-BD03-4BDF-9193-8ED600FEE2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3E0E6B-1E43-4B61-A34A-E36F629555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EE6EA5-1BF7-44B1-9EEF-8D698C435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F1881-32BE-43E5-8E1B-FC0130630C96}" type="datetimeFigureOut">
              <a:rPr lang="en-US" smtClean="0"/>
              <a:t>6/15/2021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6CD887-E8E6-4CC5-B3D9-4CE50DAEC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5C696F-F1D4-4C0D-9D9E-2B763B180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336E5-A929-483C-A3B3-F82BAAC31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609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9F93D-094E-4E8C-BB5E-979F8177F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826AFF-282B-4A10-8A75-A8021FEC56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BD85BB-4F7B-4998-9238-32D264732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F1881-32BE-43E5-8E1B-FC0130630C96}" type="datetimeFigureOut">
              <a:rPr lang="en-US" smtClean="0"/>
              <a:t>6/15/2021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66BC44-1E31-43EC-A550-2BCE604CC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10A477-0FE3-4409-856B-C41B2C8B2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336E5-A929-483C-A3B3-F82BAAC31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239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6771AA0-F07A-46D0-BB72-EE98DB18BD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7CB39F-AC9A-4760-B1BA-E4978AA868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86A8D8-66D1-47FB-B18E-C82445D3E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F1881-32BE-43E5-8E1B-FC0130630C96}" type="datetimeFigureOut">
              <a:rPr lang="en-US" smtClean="0"/>
              <a:t>6/15/2021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4E2CB4-ECB6-4D4A-9A3F-DFF7595B9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D717F8-D0A4-484D-89A3-33B4C34BB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336E5-A929-483C-A3B3-F82BAAC31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441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A51850-DDDA-4CA4-922D-B54DBB751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DF18BE-25C8-48BE-9BDB-D69A2933EF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5BA593-E5DA-4234-8CB8-831A4A361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F1881-32BE-43E5-8E1B-FC0130630C96}" type="datetimeFigureOut">
              <a:rPr lang="en-US" smtClean="0"/>
              <a:t>6/15/2021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442EB2-C4F5-4169-AE93-898559703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90CA1A-A3A9-4E84-819D-76E94973B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336E5-A929-483C-A3B3-F82BAAC31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128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FBC802-794E-4D00-A656-ABE1D0A64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116542-6412-4865-BE88-5D020D1322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E5A19E-B356-4FE1-910B-6B132D572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F1881-32BE-43E5-8E1B-FC0130630C96}" type="datetimeFigureOut">
              <a:rPr lang="en-US" smtClean="0"/>
              <a:t>6/15/2021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D9988E-AB1A-446C-811B-C7EAA2C58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479756-9D16-47B1-A353-41975B16B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336E5-A929-483C-A3B3-F82BAAC31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406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A3E0B-F75A-429F-8F86-44E53C40B1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05760D-C252-4D7D-BD2C-438CABDE21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C9E970-5CDE-40DA-950B-B43E84CDED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35518F-AE33-472E-9EE5-8CF3BBFE1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F1881-32BE-43E5-8E1B-FC0130630C96}" type="datetimeFigureOut">
              <a:rPr lang="en-US" smtClean="0"/>
              <a:t>6/15/2021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D26489-D3C6-4491-BB85-B0BD6BB9B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CCEFC-11EC-4419-B232-591647FBD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336E5-A929-483C-A3B3-F82BAAC31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866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16263D-BBDC-45FF-B4EF-8BDBDC6B0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910BF3-927C-4DEF-A26A-91798C04EA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9683A7-F5DB-4098-B6E6-A2432E04A2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85E30D-7628-4C32-8413-089094234A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C81E0B-A138-482A-BC71-B3BDB7A333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B3B247-9B8D-4B38-AAD9-9FF7613B0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F1881-32BE-43E5-8E1B-FC0130630C96}" type="datetimeFigureOut">
              <a:rPr lang="en-US" smtClean="0"/>
              <a:t>6/15/2021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3ED9771-589B-4F74-A671-4D4F35D55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5794BD-F521-4D1D-A821-E23DAA3DE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336E5-A929-483C-A3B3-F82BAAC31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902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6E95C0-C9F6-47E1-ACDD-4AB150222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742969-E0FE-461D-91E7-32C61901D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F1881-32BE-43E5-8E1B-FC0130630C96}" type="datetimeFigureOut">
              <a:rPr lang="en-US" smtClean="0"/>
              <a:t>6/15/2021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FFB699-8641-4B8F-89E6-11E3713B2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38964F-91A9-441E-A124-4D272AD60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336E5-A929-483C-A3B3-F82BAAC31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567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6DFF426-BDB6-465A-9201-1F06FC4DF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F1881-32BE-43E5-8E1B-FC0130630C96}" type="datetimeFigureOut">
              <a:rPr lang="en-US" smtClean="0"/>
              <a:t>6/15/2021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8D83851-CCFA-4D9F-9FA4-EAAAC5B90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F749C1-4F29-41A7-B393-6DA745E74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336E5-A929-483C-A3B3-F82BAAC31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743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FB14A4-5601-41C9-9960-0CE523E88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31610B-EBFC-4F9B-A08A-FCD85D2F74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1BBC5B-16D5-4925-9AEA-14AEF65FDA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E8D5B5-9DAA-4AAF-833B-79CA0B417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F1881-32BE-43E5-8E1B-FC0130630C96}" type="datetimeFigureOut">
              <a:rPr lang="en-US" smtClean="0"/>
              <a:t>6/15/2021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293545-6EEA-4358-9533-211FE01F6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1811-B7AC-4D1B-A8B7-1A6F9174D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336E5-A929-483C-A3B3-F82BAAC31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32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93986-CA72-45BE-82AD-FBD49C74D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CE2077-2DCF-425C-B1B5-57C156B8D1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016661-4EB9-4A71-8388-67A9C6A487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17E749-8394-46FA-87C0-43E037B92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F1881-32BE-43E5-8E1B-FC0130630C96}" type="datetimeFigureOut">
              <a:rPr lang="en-US" smtClean="0"/>
              <a:t>6/15/2021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F156D3-86CF-4BE8-86D6-6957BDB54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D452E3-A005-44ED-808B-4FAB97910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336E5-A929-483C-A3B3-F82BAAC31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372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BBADA2D-F6BA-45B2-BF84-0C226BCAA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8AB6C6-627D-49C7-A4E1-F2FAB0321B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6A2B56-616B-4C82-9F6D-7EE17BF4EE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F1881-32BE-43E5-8E1B-FC0130630C96}" type="datetimeFigureOut">
              <a:rPr lang="en-US" smtClean="0"/>
              <a:t>6/15/2021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35AB8B-33C6-44D2-BB10-D6EB5832B6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4F8E9B-932C-47C2-909E-36DF81E032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E336E5-A929-483C-A3B3-F82BAAC31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482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smedakkar@mwalliance.org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EFE26-A81B-4A22-84FE-0070FEAE9C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58785" y="1207753"/>
            <a:ext cx="7772400" cy="3559633"/>
          </a:xfrm>
        </p:spPr>
        <p:txBody>
          <a:bodyPr>
            <a:normAutofit/>
          </a:bodyPr>
          <a:lstStyle/>
          <a:p>
            <a:r>
              <a:rPr lang="en-US" dirty="0"/>
              <a:t>MEEAC </a:t>
            </a:r>
            <a:br>
              <a:rPr lang="en-US" dirty="0"/>
            </a:br>
            <a:r>
              <a:rPr lang="en-US" sz="2700" dirty="0"/>
              <a:t>(Missouri Energy Efficiency Advisory Collaborative) </a:t>
            </a:r>
            <a:br>
              <a:rPr lang="en-US" dirty="0"/>
            </a:br>
            <a:r>
              <a:rPr lang="en-US" dirty="0"/>
              <a:t>Low-Income Work Group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DEC2AF-7FEF-4FB5-A59A-8F46EFEE3B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67000" y="5196114"/>
            <a:ext cx="6858000" cy="1244036"/>
          </a:xfrm>
        </p:spPr>
        <p:txBody>
          <a:bodyPr>
            <a:normAutofit/>
          </a:bodyPr>
          <a:lstStyle/>
          <a:p>
            <a:r>
              <a:rPr lang="en-US" dirty="0"/>
              <a:t>June 15, 2021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6337E1B-39D8-40B7-A465-64CCA15B2E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1112"/>
            <a:ext cx="12192000" cy="1100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5608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7B9F90-7B29-4C06-9E65-84A374A282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73866" y="1"/>
            <a:ext cx="7465484" cy="6924674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4700" dirty="0"/>
          </a:p>
          <a:p>
            <a:pPr marL="0" indent="0">
              <a:buNone/>
            </a:pPr>
            <a:r>
              <a:rPr lang="en-US" sz="4800" dirty="0"/>
              <a:t>MEEAC LIWG mission: </a:t>
            </a:r>
            <a:r>
              <a:rPr lang="en-US" sz="3200" dirty="0"/>
              <a:t>To maximize the benefits of, and access to, energy efficiency for Missouri’s low-income households</a:t>
            </a:r>
          </a:p>
          <a:p>
            <a:pPr marL="0" indent="0">
              <a:buNone/>
            </a:pPr>
            <a:br>
              <a:rPr lang="en-US" sz="4700" dirty="0"/>
            </a:br>
            <a:r>
              <a:rPr lang="en-US" sz="4700" dirty="0"/>
              <a:t>We </a:t>
            </a:r>
            <a:r>
              <a:rPr lang="en-US" sz="4800" dirty="0"/>
              <a:t>do this work by:</a:t>
            </a:r>
          </a:p>
          <a:p>
            <a:pPr fontAlgn="base">
              <a:lnSpc>
                <a:spcPct val="120000"/>
              </a:lnSpc>
              <a:spcBef>
                <a:spcPts val="0"/>
              </a:spcBef>
            </a:pPr>
            <a:r>
              <a:rPr lang="en-US" sz="3200" dirty="0"/>
              <a:t>Building relationships across sectors;</a:t>
            </a:r>
          </a:p>
          <a:p>
            <a:pPr fontAlgn="base">
              <a:lnSpc>
                <a:spcPct val="120000"/>
              </a:lnSpc>
              <a:spcBef>
                <a:spcPts val="0"/>
              </a:spcBef>
            </a:pPr>
            <a:r>
              <a:rPr lang="en-US" sz="3200" dirty="0"/>
              <a:t>Filling knowledge gaps via information-sharing and mutual education;</a:t>
            </a:r>
          </a:p>
          <a:p>
            <a:pPr fontAlgn="base">
              <a:lnSpc>
                <a:spcPct val="120000"/>
              </a:lnSpc>
              <a:spcBef>
                <a:spcPts val="0"/>
              </a:spcBef>
            </a:pPr>
            <a:r>
              <a:rPr lang="en-US" sz="3200" dirty="0"/>
              <a:t>Bridging between policy and utility stakeholders and low-income/community stakeholders;</a:t>
            </a:r>
          </a:p>
          <a:p>
            <a:pPr fontAlgn="base">
              <a:lnSpc>
                <a:spcPct val="120000"/>
              </a:lnSpc>
              <a:spcBef>
                <a:spcPts val="0"/>
              </a:spcBef>
            </a:pPr>
            <a:r>
              <a:rPr lang="en-US" sz="3200" dirty="0"/>
              <a:t>Monitoring and providing feedback on the implementation of utility low-income programs;</a:t>
            </a:r>
          </a:p>
          <a:p>
            <a:pPr fontAlgn="base">
              <a:lnSpc>
                <a:spcPct val="120000"/>
              </a:lnSpc>
              <a:spcBef>
                <a:spcPts val="0"/>
              </a:spcBef>
            </a:pPr>
            <a:r>
              <a:rPr lang="en-US" sz="3200" dirty="0"/>
              <a:t>Actively seeking common ground as an alternative to contested filings;</a:t>
            </a:r>
          </a:p>
          <a:p>
            <a:pPr fontAlgn="base">
              <a:lnSpc>
                <a:spcPct val="120000"/>
              </a:lnSpc>
              <a:spcBef>
                <a:spcPts val="0"/>
              </a:spcBef>
            </a:pPr>
            <a:r>
              <a:rPr lang="en-US" sz="3200" dirty="0"/>
              <a:t>Encouraging collaboration and partnership to ensure energy efficiency program success; and</a:t>
            </a:r>
          </a:p>
          <a:p>
            <a:pPr fontAlgn="base">
              <a:lnSpc>
                <a:spcPct val="120000"/>
              </a:lnSpc>
              <a:spcBef>
                <a:spcPts val="0"/>
              </a:spcBef>
            </a:pPr>
            <a:r>
              <a:rPr lang="en-US" sz="3200" dirty="0"/>
              <a:t>Making recommendations where areas of agreement are identified</a:t>
            </a:r>
          </a:p>
          <a:p>
            <a:pPr fontAlgn="base">
              <a:lnSpc>
                <a:spcPct val="120000"/>
              </a:lnSpc>
              <a:spcBef>
                <a:spcPts val="0"/>
              </a:spcBef>
            </a:pPr>
            <a:endParaRPr lang="en-US" sz="3200" dirty="0"/>
          </a:p>
          <a:p>
            <a:pPr marL="0" indent="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5100" dirty="0"/>
              <a:t>Meeting Structure:</a:t>
            </a:r>
          </a:p>
          <a:p>
            <a:pPr fontAlgn="base">
              <a:lnSpc>
                <a:spcPct val="120000"/>
              </a:lnSpc>
              <a:spcBef>
                <a:spcPts val="0"/>
              </a:spcBef>
            </a:pPr>
            <a:r>
              <a:rPr lang="en-US" sz="3300" dirty="0"/>
              <a:t>Two in-person meetings every year (3 </a:t>
            </a:r>
            <a:r>
              <a:rPr lang="en-US" sz="3300" dirty="0" err="1"/>
              <a:t>hrs</a:t>
            </a:r>
            <a:r>
              <a:rPr lang="en-US" sz="3300" dirty="0"/>
              <a:t>)</a:t>
            </a:r>
          </a:p>
          <a:p>
            <a:pPr fontAlgn="base">
              <a:lnSpc>
                <a:spcPct val="120000"/>
              </a:lnSpc>
              <a:spcBef>
                <a:spcPts val="0"/>
              </a:spcBef>
            </a:pPr>
            <a:r>
              <a:rPr lang="en-US" sz="3300" dirty="0"/>
              <a:t>Two “calls” between in-person meetings (1.5 </a:t>
            </a:r>
            <a:r>
              <a:rPr lang="en-US" sz="3300" dirty="0" err="1"/>
              <a:t>hrs</a:t>
            </a:r>
            <a:r>
              <a:rPr lang="en-US" sz="3300" dirty="0"/>
              <a:t>)</a:t>
            </a:r>
          </a:p>
          <a:p>
            <a:pPr marL="0" indent="0" fontAlgn="base">
              <a:lnSpc>
                <a:spcPct val="120000"/>
              </a:lnSpc>
              <a:spcBef>
                <a:spcPts val="0"/>
              </a:spcBef>
              <a:buNone/>
            </a:pPr>
            <a:endParaRPr lang="en-US" sz="3200" dirty="0"/>
          </a:p>
          <a:p>
            <a:pPr marL="0" indent="0">
              <a:buNone/>
            </a:pPr>
            <a:br>
              <a:rPr lang="en-US" sz="4700" dirty="0"/>
            </a:br>
            <a:endParaRPr lang="en-US" sz="2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D7CA92C-4300-4561-9FA7-BDD80860E2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-3016411" y="3016410"/>
            <a:ext cx="6858001" cy="825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9299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7B9F90-7B29-4C06-9E65-84A374A282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73867" y="1"/>
            <a:ext cx="7803189" cy="671104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4000" dirty="0"/>
              <a:t>Who participates in MEEAC LIWG?</a:t>
            </a:r>
          </a:p>
          <a:p>
            <a:r>
              <a:rPr lang="en-US" sz="2400" dirty="0"/>
              <a:t>Anyone who would like to!</a:t>
            </a:r>
          </a:p>
          <a:p>
            <a:r>
              <a:rPr lang="en-US" sz="2400" dirty="0"/>
              <a:t>Traditionally:</a:t>
            </a:r>
          </a:p>
          <a:p>
            <a:pPr lvl="1"/>
            <a:r>
              <a:rPr lang="en-US" dirty="0"/>
              <a:t>State agency staff</a:t>
            </a:r>
          </a:p>
          <a:p>
            <a:pPr lvl="2"/>
            <a:r>
              <a:rPr lang="en-US" sz="2400" dirty="0"/>
              <a:t>Division of Energy</a:t>
            </a:r>
          </a:p>
          <a:p>
            <a:pPr lvl="2"/>
            <a:r>
              <a:rPr lang="en-US" sz="2400" dirty="0"/>
              <a:t>Office of Public Counsel</a:t>
            </a:r>
          </a:p>
          <a:p>
            <a:pPr lvl="2"/>
            <a:r>
              <a:rPr lang="en-US" sz="2400" dirty="0"/>
              <a:t>Missouri Public Service Commission</a:t>
            </a:r>
          </a:p>
          <a:p>
            <a:pPr lvl="2"/>
            <a:r>
              <a:rPr lang="en-US" sz="2400" dirty="0"/>
              <a:t>Missouri Housing Development Commission</a:t>
            </a:r>
          </a:p>
          <a:p>
            <a:pPr lvl="1"/>
            <a:r>
              <a:rPr lang="en-US" dirty="0"/>
              <a:t>City staff</a:t>
            </a:r>
          </a:p>
          <a:p>
            <a:pPr lvl="1"/>
            <a:r>
              <a:rPr lang="en-US" dirty="0"/>
              <a:t>Energy and environmental advocates</a:t>
            </a:r>
          </a:p>
          <a:p>
            <a:pPr lvl="1"/>
            <a:r>
              <a:rPr lang="en-US" dirty="0"/>
              <a:t>Utilities and implementers</a:t>
            </a:r>
          </a:p>
          <a:p>
            <a:pPr lvl="1"/>
            <a:r>
              <a:rPr lang="en-US" dirty="0"/>
              <a:t>Community Action Agencies</a:t>
            </a:r>
          </a:p>
          <a:p>
            <a:pPr lvl="1"/>
            <a:r>
              <a:rPr lang="en-US" dirty="0"/>
              <a:t>Multifamily housing owners and advocates</a:t>
            </a:r>
          </a:p>
          <a:p>
            <a:r>
              <a:rPr lang="en-US" sz="2400" dirty="0"/>
              <a:t>Seeking more representation from community groups, renters, tenant advocates, environmental justice communities, and other under-represented groups.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D7CA92C-4300-4561-9FA7-BDD80860E2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-3016411" y="3016411"/>
            <a:ext cx="6858001" cy="825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7044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7B9F90-7B29-4C06-9E65-84A374A282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73867" y="1"/>
            <a:ext cx="7803189" cy="671104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4000" dirty="0"/>
              <a:t>Steering Committee Members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</a:rPr>
              <a:t>Ameren Missouri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</a:rPr>
              <a:t>City of Kansas City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</a:rPr>
              <a:t>Elevate Energy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</a:rPr>
              <a:t>Evergy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</a:rPr>
              <a:t>ICF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</a:rPr>
              <a:t>Metropolitan Energy Center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</a:rPr>
              <a:t>Midwest Energy Efficiency Alliance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</a:rPr>
              <a:t>Missouri Division of Energy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</a:rPr>
              <a:t>Missouri Housing Development Commission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</a:rPr>
              <a:t>Missouri Office of Public Counsel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</a:rPr>
              <a:t>National Housing Trust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</a:rPr>
              <a:t>Natural Resources Defense Council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</a:rPr>
              <a:t>North East Community Action Corporation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</a:rPr>
              <a:t>Renew Missouri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</a:rPr>
              <a:t>Spire Energy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</a:rPr>
              <a:t>Tower Grove Neighborhoods Community Development Corporation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D7CA92C-4300-4561-9FA7-BDD80860E2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-3016411" y="3016411"/>
            <a:ext cx="6858001" cy="825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67234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7B9F90-7B29-4C06-9E65-84A374A282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73867" y="1"/>
            <a:ext cx="7803189" cy="671104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4000" dirty="0"/>
              <a:t>2019 Deliverables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18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</a:rPr>
              <a:t>A “cheat sheet” or webpage listing different low-income energy and social service programs, their administrators, and their eligibility requirements. (In progress)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1800" dirty="0">
              <a:solidFill>
                <a:srgbClr val="000000"/>
              </a:solidFill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000000"/>
                </a:solidFill>
                <a:effectLst/>
              </a:rPr>
              <a:t>Sharing of list of different potential ways that MF owners should be allowed to document eligibility with utility contacts. (Completed)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1800" u="none" dirty="0">
              <a:solidFill>
                <a:srgbClr val="000000"/>
              </a:solidFill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</a:rPr>
              <a:t>Collaborative generation of recommendations to the Missouri Housing Development Commission on how it could incorporate EE and utility program participation in its LIHTC award selection process. (Completed, new next step)</a:t>
            </a:r>
            <a:endParaRPr lang="en-US" sz="1800" b="0" i="0" strike="noStrike" dirty="0">
              <a:solidFill>
                <a:srgbClr val="000000"/>
              </a:solidFill>
              <a:effectLst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1800" u="none" dirty="0">
              <a:solidFill>
                <a:srgbClr val="000000"/>
              </a:solidFill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</a:rPr>
              <a:t>A list of the energy efficiency program information we’d want to host on the mosaves.com website.</a:t>
            </a:r>
            <a:r>
              <a:rPr lang="en-US" sz="1800" b="0" i="0" strike="noStrike" dirty="0">
                <a:solidFill>
                  <a:srgbClr val="000000"/>
                </a:solidFill>
                <a:effectLst/>
              </a:rPr>
              <a:t> (In progress)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1800" u="none" dirty="0">
              <a:solidFill>
                <a:srgbClr val="000000"/>
              </a:solidFill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</a:rPr>
              <a:t>Sharing of LIHTC-utility process map and LIHTC Process 101 resources with additional utility contacts.</a:t>
            </a:r>
            <a:r>
              <a:rPr lang="en-US" sz="1800" b="0" i="0" strike="noStrike" dirty="0">
                <a:solidFill>
                  <a:srgbClr val="000000"/>
                </a:solidFill>
                <a:effectLst/>
              </a:rPr>
              <a:t> (Completed, new next step)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1800" u="none" dirty="0">
              <a:solidFill>
                <a:srgbClr val="000000"/>
              </a:solidFill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</a:rPr>
              <a:t>Sharing of sample "incentive commitment letter" with additional Cities. (Completed, new next step)</a:t>
            </a:r>
            <a:endParaRPr lang="en-US" sz="2400" b="0" i="0" u="none" dirty="0">
              <a:solidFill>
                <a:srgbClr val="000000"/>
              </a:solidFill>
              <a:effectLst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D7CA92C-4300-4561-9FA7-BDD80860E2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-3016411" y="3016411"/>
            <a:ext cx="6858001" cy="825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3522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7B9F90-7B29-4C06-9E65-84A374A282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73867" y="1"/>
            <a:ext cx="7803189" cy="671104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4000" dirty="0"/>
              <a:t>2019 Deliverables (cont.)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1800" b="0" i="0" u="none" strike="noStrike" dirty="0">
              <a:solidFill>
                <a:srgbClr val="000000"/>
              </a:solidFill>
              <a:effectLst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</a:rPr>
              <a:t>Collect feedback on KCP&amp;L pilot newsletter. Explore potential for collaboration on newsletter across additional utilities. (Completed, new next step)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1800" dirty="0">
              <a:solidFill>
                <a:srgbClr val="000000"/>
              </a:solidFill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</a:rPr>
              <a:t>A proposal for the type of program implementation information the Low-Income Work Group might want to receive from the utilities on a regular basis. (In progress)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1800" u="none" dirty="0">
              <a:solidFill>
                <a:srgbClr val="000000"/>
              </a:solidFill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</a:rPr>
              <a:t>Presentation, webinar, or conversation on national best practices for 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</a:rPr>
              <a:t>Wx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</a:rPr>
              <a:t>-utility coordination. EHPA and CKMW are potential places to share information. Info from: 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</a:rPr>
              <a:t>Madiana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</a:rPr>
              <a:t> Mustapha, Natalie Gray, Spire, and ICAST. (In progress)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1800" u="none" dirty="0">
              <a:solidFill>
                <a:srgbClr val="000000"/>
              </a:solidFill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</a:rPr>
              <a:t>Collection of feedback on and refinement of model language that utilities and advocates could use in future rate cases in order to allow greater flexibility for utility-originating 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</a:rPr>
              <a:t>Wx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</a:rPr>
              <a:t> dollars than is allowed by federally-originating 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</a:rPr>
              <a:t>Wx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</a:rPr>
              <a:t> dollars. (Completed, new next step)</a:t>
            </a:r>
            <a:endParaRPr lang="en-US" sz="1800" b="0" i="0" strike="noStrike" dirty="0">
              <a:solidFill>
                <a:srgbClr val="000000"/>
              </a:solidFill>
              <a:effectLst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1800" u="none" dirty="0">
              <a:solidFill>
                <a:srgbClr val="000000"/>
              </a:solidFill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</a:rPr>
              <a:t>Find out what other groups are doing to discuss/address walk-away, health, and safety issues. Let them know our group is discussing this topic and would welcome their participation in future conversations as relevant. (In progress)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1800" u="none" dirty="0">
              <a:solidFill>
                <a:srgbClr val="000000"/>
              </a:solidFill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</a:rPr>
              <a:t>Action plan to engage grassroots/community groups in the MEEAC Low-Income Work Group, including solicitation of ideas for immediate community need. (New)</a:t>
            </a:r>
            <a:endParaRPr lang="en-US" sz="2400" b="0" i="0" u="none" dirty="0">
              <a:solidFill>
                <a:srgbClr val="000000"/>
              </a:solidFill>
              <a:effectLst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D7CA92C-4300-4561-9FA7-BDD80860E2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-3016411" y="3016411"/>
            <a:ext cx="6858001" cy="825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8540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7B9F90-7B29-4C06-9E65-84A374A282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73867" y="1"/>
            <a:ext cx="7803189" cy="671104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4000" dirty="0"/>
              <a:t>Next Steps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2400" b="0" i="0" u="none" strike="noStrike" dirty="0">
              <a:solidFill>
                <a:srgbClr val="000000"/>
              </a:solidFill>
              <a:effectLst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</a:rPr>
              <a:t>Summer 2021 Meeting Planning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00000"/>
              </a:solidFill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</a:rPr>
              <a:t>Call for agenda items</a:t>
            </a:r>
          </a:p>
          <a:p>
            <a:pPr lvl="1" fontAlgn="base"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</a:rPr>
              <a:t>Utility program updates</a:t>
            </a:r>
          </a:p>
          <a:p>
            <a:pPr lvl="1" fontAlgn="base"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</a:rPr>
              <a:t>Revisiting, co-creating deliverables</a:t>
            </a:r>
          </a:p>
          <a:p>
            <a:pPr marL="457200" lvl="1" indent="0" fontAlgn="base">
              <a:spcBef>
                <a:spcPts val="0"/>
              </a:spcBef>
              <a:buNone/>
            </a:pPr>
            <a:endParaRPr lang="en-US" dirty="0">
              <a:solidFill>
                <a:srgbClr val="000000"/>
              </a:solidFill>
            </a:endParaRPr>
          </a:p>
          <a:p>
            <a:pPr fontAlgn="base">
              <a:spcBef>
                <a:spcPts val="0"/>
              </a:spcBef>
            </a:pPr>
            <a:r>
              <a:rPr lang="en-US" sz="2400" dirty="0">
                <a:solidFill>
                  <a:srgbClr val="000000"/>
                </a:solidFill>
              </a:rPr>
              <a:t>Revisit steering committee members</a:t>
            </a:r>
          </a:p>
          <a:p>
            <a:pPr fontAlgn="base">
              <a:spcBef>
                <a:spcPts val="0"/>
              </a:spcBef>
            </a:pPr>
            <a:endParaRPr lang="en-US" sz="2400" dirty="0">
              <a:solidFill>
                <a:srgbClr val="000000"/>
              </a:solidFill>
            </a:endParaRPr>
          </a:p>
          <a:p>
            <a:pPr fontAlgn="base">
              <a:spcBef>
                <a:spcPts val="0"/>
              </a:spcBef>
            </a:pPr>
            <a:r>
              <a:rPr lang="en-US" sz="2400" dirty="0">
                <a:solidFill>
                  <a:srgbClr val="000000"/>
                </a:solidFill>
              </a:rPr>
              <a:t>To be involved (either steering committee or stakeholder) or share opportunity:</a:t>
            </a:r>
          </a:p>
          <a:p>
            <a:pPr lvl="1" fontAlgn="base">
              <a:spcBef>
                <a:spcPts val="0"/>
              </a:spcBef>
            </a:pPr>
            <a:r>
              <a:rPr lang="en-US" sz="2000" dirty="0">
                <a:solidFill>
                  <a:srgbClr val="000000"/>
                </a:solidFill>
              </a:rPr>
              <a:t>Contact: </a:t>
            </a:r>
          </a:p>
          <a:p>
            <a:pPr lvl="2" fontAlgn="base">
              <a:spcBef>
                <a:spcPts val="0"/>
              </a:spcBef>
            </a:pPr>
            <a:r>
              <a:rPr lang="en-US" sz="1800" dirty="0">
                <a:solidFill>
                  <a:srgbClr val="000000"/>
                </a:solidFill>
              </a:rPr>
              <a:t>Samarth Medakkar, Policy Associate, MEEA</a:t>
            </a:r>
          </a:p>
          <a:p>
            <a:pPr lvl="2" fontAlgn="base">
              <a:spcBef>
                <a:spcPts val="0"/>
              </a:spcBef>
            </a:pPr>
            <a:r>
              <a:rPr lang="en-US" sz="1800" dirty="0">
                <a:solidFill>
                  <a:srgbClr val="000000"/>
                </a:solidFill>
                <a:hlinkClick r:id="rId3"/>
              </a:rPr>
              <a:t>smedakkar@mwalliance.org</a:t>
            </a:r>
            <a:endParaRPr lang="en-US" sz="1800" dirty="0">
              <a:solidFill>
                <a:srgbClr val="000000"/>
              </a:solidFill>
            </a:endParaRPr>
          </a:p>
          <a:p>
            <a:pPr lvl="2" fontAlgn="base">
              <a:spcBef>
                <a:spcPts val="0"/>
              </a:spcBef>
            </a:pPr>
            <a:r>
              <a:rPr lang="en-US" sz="1800" dirty="0">
                <a:solidFill>
                  <a:srgbClr val="000000"/>
                </a:solidFill>
              </a:rPr>
              <a:t>312.724.7259</a:t>
            </a:r>
          </a:p>
          <a:p>
            <a:pPr fontAlgn="base">
              <a:spcBef>
                <a:spcPts val="0"/>
              </a:spcBef>
            </a:pPr>
            <a:endParaRPr lang="en-US" sz="2400" dirty="0">
              <a:solidFill>
                <a:srgbClr val="000000"/>
              </a:solidFill>
            </a:endParaRPr>
          </a:p>
          <a:p>
            <a:pPr fontAlgn="base">
              <a:spcBef>
                <a:spcPts val="0"/>
              </a:spcBef>
            </a:pPr>
            <a:endParaRPr lang="en-US" sz="2400" dirty="0">
              <a:solidFill>
                <a:srgbClr val="00000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D7CA92C-4300-4561-9FA7-BDD80860E2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-3016411" y="3016411"/>
            <a:ext cx="6858001" cy="825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281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685</Words>
  <Application>Microsoft Office PowerPoint</Application>
  <PresentationFormat>Widescreen</PresentationFormat>
  <Paragraphs>101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MEEAC  (Missouri Energy Efficiency Advisory Collaborative)  Low-Income Work Group Update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MEEAC  (Missouri Energy Efficiency Advisory Collaborative)  Low-Income Work Group Update</dc:title>
  <dc:creator>Samarth Medakkar - MEEA</dc:creator>
  <cp:lastModifiedBy>Samarth Medakkar - MEEA</cp:lastModifiedBy>
  <cp:revision>9</cp:revision>
  <dcterms:created xsi:type="dcterms:W3CDTF">2021-06-15T12:28:46Z</dcterms:created>
  <dcterms:modified xsi:type="dcterms:W3CDTF">2021-06-15T14:01:58Z</dcterms:modified>
</cp:coreProperties>
</file>