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4" r:id="rId4"/>
  </p:sldMasterIdLst>
  <p:notesMasterIdLst>
    <p:notesMasterId r:id="rId13"/>
  </p:notesMasterIdLst>
  <p:handoutMasterIdLst>
    <p:handoutMasterId r:id="rId14"/>
  </p:handoutMasterIdLst>
  <p:sldIdLst>
    <p:sldId id="957" r:id="rId5"/>
    <p:sldId id="897" r:id="rId6"/>
    <p:sldId id="956" r:id="rId7"/>
    <p:sldId id="959" r:id="rId8"/>
    <p:sldId id="958" r:id="rId9"/>
    <p:sldId id="342" r:id="rId10"/>
    <p:sldId id="343" r:id="rId11"/>
    <p:sldId id="406" r:id="rId12"/>
  </p:sldIdLst>
  <p:sldSz cx="9144000" cy="6858000" type="letter"/>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4C4DA7-5BAB-487E-93A3-29BDC33B6CD3}">
          <p14:sldIdLst>
            <p14:sldId id="957"/>
            <p14:sldId id="897"/>
            <p14:sldId id="956"/>
            <p14:sldId id="959"/>
            <p14:sldId id="958"/>
            <p14:sldId id="342"/>
            <p14:sldId id="343"/>
            <p14:sldId id="406"/>
          </p14:sldIdLst>
        </p14:section>
      </p14:sectionLst>
    </p:ext>
    <p:ext uri="{EFAFB233-063F-42B5-8137-9DF3F51BA10A}">
      <p15:sldGuideLst xmlns:p15="http://schemas.microsoft.com/office/powerpoint/2012/main">
        <p15:guide id="1" orient="horz" pos="4032">
          <p15:clr>
            <a:srgbClr val="A4A3A4"/>
          </p15:clr>
        </p15:guide>
        <p15:guide id="2" orient="horz" pos="358">
          <p15:clr>
            <a:srgbClr val="A4A3A4"/>
          </p15:clr>
        </p15:guide>
        <p15:guide id="3" orient="horz" pos="1410">
          <p15:clr>
            <a:srgbClr val="A4A3A4"/>
          </p15:clr>
        </p15:guide>
        <p15:guide id="4" orient="horz" pos="796">
          <p15:clr>
            <a:srgbClr val="A4A3A4"/>
          </p15:clr>
        </p15:guide>
        <p15:guide id="5" orient="horz" pos="3688">
          <p15:clr>
            <a:srgbClr val="A4A3A4"/>
          </p15:clr>
        </p15:guide>
        <p15:guide id="6" pos="5542">
          <p15:clr>
            <a:srgbClr val="A4A3A4"/>
          </p15:clr>
        </p15:guide>
        <p15:guide id="7" pos="2921">
          <p15:clr>
            <a:srgbClr val="A4A3A4"/>
          </p15:clr>
        </p15:guide>
        <p15:guide id="8" pos="216">
          <p15:clr>
            <a:srgbClr val="A4A3A4"/>
          </p15:clr>
        </p15:guide>
        <p15:guide id="9" pos="283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an, Shaylyn" initials="DS" lastIdx="13" clrIdx="0">
    <p:extLst>
      <p:ext uri="{19B8F6BF-5375-455C-9EA6-DF929625EA0E}">
        <p15:presenceInfo xmlns:p15="http://schemas.microsoft.com/office/powerpoint/2012/main" userId="S::Shaylyn.Dean@spireenergy.com::75f4851c-efab-4ddc-9583-fa160693b51e" providerId="AD"/>
      </p:ext>
    </p:extLst>
  </p:cmAuthor>
  <p:cmAuthor id="2" name="Allen, Joan" initials="AJ" lastIdx="5" clrIdx="1">
    <p:extLst>
      <p:ext uri="{19B8F6BF-5375-455C-9EA6-DF929625EA0E}">
        <p15:presenceInfo xmlns:p15="http://schemas.microsoft.com/office/powerpoint/2012/main" userId="S::Joan.Allen@spireenergy.com::2d81cbbb-a16a-4d86-b21c-1d62c2364b91" providerId="AD"/>
      </p:ext>
    </p:extLst>
  </p:cmAuthor>
  <p:cmAuthor id="3" name="Holman, Lemartt" initials="HL" lastIdx="12" clrIdx="2">
    <p:extLst>
      <p:ext uri="{19B8F6BF-5375-455C-9EA6-DF929625EA0E}">
        <p15:presenceInfo xmlns:p15="http://schemas.microsoft.com/office/powerpoint/2012/main" userId="S::Lemartt.Holman@spireenergy.com::3a22bf24-9cc7-4de9-bdf9-bf7a48632f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22A0"/>
    <a:srgbClr val="4F2D7F"/>
    <a:srgbClr val="666666"/>
    <a:srgbClr val="D7D7D7"/>
    <a:srgbClr val="EC8E4E"/>
    <a:srgbClr val="F1AB7A"/>
    <a:srgbClr val="763D96"/>
    <a:srgbClr val="8A3D96"/>
    <a:srgbClr val="979797"/>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C4BA2A-560D-4818-B668-7FC9DADD7367}" v="5" dt="2021-06-14T18:25:03.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82" autoAdjust="0"/>
    <p:restoredTop sz="94660"/>
  </p:normalViewPr>
  <p:slideViewPr>
    <p:cSldViewPr snapToGrid="0">
      <p:cViewPr varScale="1">
        <p:scale>
          <a:sx n="67" d="100"/>
          <a:sy n="67" d="100"/>
        </p:scale>
        <p:origin x="1160" y="44"/>
      </p:cViewPr>
      <p:guideLst>
        <p:guide orient="horz" pos="4032"/>
        <p:guide orient="horz" pos="358"/>
        <p:guide orient="horz" pos="1410"/>
        <p:guide orient="horz" pos="796"/>
        <p:guide orient="horz" pos="3688"/>
        <p:guide pos="5542"/>
        <p:guide pos="2921"/>
        <p:guide pos="216"/>
        <p:guide pos="2838"/>
      </p:guideLst>
    </p:cSldViewPr>
  </p:slideViewPr>
  <p:notesTextViewPr>
    <p:cViewPr>
      <p:scale>
        <a:sx n="1" d="1"/>
        <a:sy n="1" d="1"/>
      </p:scale>
      <p:origin x="0" y="0"/>
    </p:cViewPr>
  </p:notesTextViewPr>
  <p:notesViewPr>
    <p:cSldViewPr snapToGrid="0">
      <p:cViewPr>
        <p:scale>
          <a:sx n="1" d="2"/>
          <a:sy n="1" d="2"/>
        </p:scale>
        <p:origin x="1402" y="-247"/>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oleObject" Target="https://lacledegas-my.sharepoint.com/personal/joan_allen_spireenergy_com/Documents/Desktop/Copy%20of%20Loan%20Case%20Report%20FY%20'21%20thru%2004.30.21%20DRAF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none" spc="0" normalizeH="0" baseline="0">
                <a:solidFill>
                  <a:schemeClr val="dk1">
                    <a:lumMod val="50000"/>
                    <a:lumOff val="50000"/>
                  </a:schemeClr>
                </a:solidFill>
                <a:latin typeface="+mj-lt"/>
                <a:ea typeface="+mj-ea"/>
                <a:cs typeface="+mj-cs"/>
              </a:defRPr>
            </a:pPr>
            <a:r>
              <a:rPr lang="en-US" sz="2400" b="0" dirty="0">
                <a:latin typeface="Georgia" panose="02040502050405020303" pitchFamily="18" charset="0"/>
              </a:rPr>
              <a:t>Finance Program Growth</a:t>
            </a:r>
          </a:p>
        </c:rich>
      </c:tx>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'[Copy of Loan Case Report FY ''21 thru 04.30.21 DRAFT.xlsx]Summary'!$B$1</c:f>
              <c:strCache>
                <c:ptCount val="1"/>
                <c:pt idx="0">
                  <c:v>Oct-17</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DRAFT.xlsx]Summary'!$B$2:$B$5</c:f>
            </c:numRef>
          </c:val>
          <c:extLst>
            <c:ext xmlns:c16="http://schemas.microsoft.com/office/drawing/2014/chart" uri="{C3380CC4-5D6E-409C-BE32-E72D297353CC}">
              <c16:uniqueId val="{00000000-725F-4349-9070-8B8FBBF1B1D3}"/>
            </c:ext>
          </c:extLst>
        </c:ser>
        <c:ser>
          <c:idx val="4"/>
          <c:order val="4"/>
          <c:tx>
            <c:strRef>
              <c:f>'[Copy of Loan Case Report FY ''21 thru 04.30.21 DRAFT.xlsx]Summary'!$F$1</c:f>
              <c:strCache>
                <c:ptCount val="1"/>
                <c:pt idx="0">
                  <c:v>Dec-17</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DRAFT.xlsx]Summary'!$F$2:$F$5</c:f>
            </c:numRef>
          </c:val>
          <c:extLst>
            <c:ext xmlns:c16="http://schemas.microsoft.com/office/drawing/2014/chart" uri="{C3380CC4-5D6E-409C-BE32-E72D297353CC}">
              <c16:uniqueId val="{00000001-725F-4349-9070-8B8FBBF1B1D3}"/>
            </c:ext>
          </c:extLst>
        </c:ser>
        <c:ser>
          <c:idx val="5"/>
          <c:order val="5"/>
          <c:tx>
            <c:strRef>
              <c:f>'[Copy of Loan Case Report FY ''21 thru 04.30.21 DRAFT.xlsx]Summary'!$G$1</c:f>
              <c:strCache>
                <c:ptCount val="1"/>
                <c:pt idx="0">
                  <c:v>Dec-18</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DRAFT.xlsx]Summary'!$G$2:$G$5</c:f>
            </c:numRef>
          </c:val>
          <c:extLst>
            <c:ext xmlns:c16="http://schemas.microsoft.com/office/drawing/2014/chart" uri="{C3380CC4-5D6E-409C-BE32-E72D297353CC}">
              <c16:uniqueId val="{00000002-725F-4349-9070-8B8FBBF1B1D3}"/>
            </c:ext>
          </c:extLst>
        </c:ser>
        <c:ser>
          <c:idx val="6"/>
          <c:order val="6"/>
          <c:tx>
            <c:strRef>
              <c:f>'[Copy of Loan Case Report FY ''21 thru 04.30.21 DRAFT.xlsx]Summary'!$H$1</c:f>
              <c:strCache>
                <c:ptCount val="1"/>
                <c:pt idx="0">
                  <c:v>Jan-18</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DRAFT.xlsx]Summary'!$H$2:$H$5</c:f>
            </c:numRef>
          </c:val>
          <c:extLst>
            <c:ext xmlns:c16="http://schemas.microsoft.com/office/drawing/2014/chart" uri="{C3380CC4-5D6E-409C-BE32-E72D297353CC}">
              <c16:uniqueId val="{00000003-725F-4349-9070-8B8FBBF1B1D3}"/>
            </c:ext>
          </c:extLst>
        </c:ser>
        <c:ser>
          <c:idx val="7"/>
          <c:order val="7"/>
          <c:tx>
            <c:strRef>
              <c:f>'[Copy of Loan Case Report FY ''21 thru 04.30.21 DRAFT.xlsx]Summary'!$I$1</c:f>
              <c:strCache>
                <c:ptCount val="1"/>
                <c:pt idx="0">
                  <c:v>Jan-19</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DRAFT.xlsx]Summary'!$I$2:$I$5</c:f>
            </c:numRef>
          </c:val>
          <c:extLst>
            <c:ext xmlns:c16="http://schemas.microsoft.com/office/drawing/2014/chart" uri="{C3380CC4-5D6E-409C-BE32-E72D297353CC}">
              <c16:uniqueId val="{00000004-725F-4349-9070-8B8FBBF1B1D3}"/>
            </c:ext>
          </c:extLst>
        </c:ser>
        <c:ser>
          <c:idx val="8"/>
          <c:order val="8"/>
          <c:tx>
            <c:strRef>
              <c:f>'[Copy of Loan Case Report FY ''21 thru 04.30.21 DRAFT.xlsx]Summary'!$J$1</c:f>
              <c:strCache>
                <c:ptCount val="1"/>
                <c:pt idx="0">
                  <c:v>Feb-18</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DRAFT.xlsx]Summary'!$J$2:$J$5</c:f>
            </c:numRef>
          </c:val>
          <c:extLst>
            <c:ext xmlns:c16="http://schemas.microsoft.com/office/drawing/2014/chart" uri="{C3380CC4-5D6E-409C-BE32-E72D297353CC}">
              <c16:uniqueId val="{00000005-725F-4349-9070-8B8FBBF1B1D3}"/>
            </c:ext>
          </c:extLst>
        </c:ser>
        <c:ser>
          <c:idx val="9"/>
          <c:order val="9"/>
          <c:tx>
            <c:strRef>
              <c:f>'[Copy of Loan Case Report FY ''21 thru 04.30.21 DRAFT.xlsx]Summary'!$K$1</c:f>
              <c:strCache>
                <c:ptCount val="1"/>
                <c:pt idx="0">
                  <c:v>Feb-19</c:v>
                </c:pt>
              </c:strCache>
            </c:strRef>
          </c:tx>
          <c:spPr>
            <a:solidFill>
              <a:schemeClr val="accent6">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DRAFT.xlsx]Summary'!$K$2:$K$5</c:f>
            </c:numRef>
          </c:val>
          <c:extLst>
            <c:ext xmlns:c16="http://schemas.microsoft.com/office/drawing/2014/chart" uri="{C3380CC4-5D6E-409C-BE32-E72D297353CC}">
              <c16:uniqueId val="{00000006-725F-4349-9070-8B8FBBF1B1D3}"/>
            </c:ext>
          </c:extLst>
        </c:ser>
        <c:ser>
          <c:idx val="10"/>
          <c:order val="10"/>
          <c:tx>
            <c:strRef>
              <c:f>'[Copy of Loan Case Report FY ''21 thru 04.30.21 DRAFT.xlsx]Summary'!$L$1</c:f>
              <c:strCache>
                <c:ptCount val="1"/>
                <c:pt idx="0">
                  <c:v>Mar-18</c:v>
                </c:pt>
              </c:strCache>
            </c:strRef>
          </c:tx>
          <c:spPr>
            <a:solidFill>
              <a:schemeClr val="accent5">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DRAFT.xlsx]Summary'!$L$2:$L$5</c:f>
            </c:numRef>
          </c:val>
          <c:extLst>
            <c:ext xmlns:c16="http://schemas.microsoft.com/office/drawing/2014/chart" uri="{C3380CC4-5D6E-409C-BE32-E72D297353CC}">
              <c16:uniqueId val="{00000007-725F-4349-9070-8B8FBBF1B1D3}"/>
            </c:ext>
          </c:extLst>
        </c:ser>
        <c:ser>
          <c:idx val="11"/>
          <c:order val="11"/>
          <c:tx>
            <c:strRef>
              <c:f>'[Copy of Loan Case Report FY ''21 thru 04.30.21 DRAFT.xlsx]Summary'!$M$1</c:f>
              <c:strCache>
                <c:ptCount val="1"/>
                <c:pt idx="0">
                  <c:v>Mar-19</c:v>
                </c:pt>
              </c:strCache>
            </c:strRef>
          </c:tx>
          <c:spPr>
            <a:solidFill>
              <a:schemeClr val="accent4">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DRAFT.xlsx]Summary'!$M$2:$M$5</c:f>
            </c:numRef>
          </c:val>
          <c:extLst>
            <c:ext xmlns:c16="http://schemas.microsoft.com/office/drawing/2014/chart" uri="{C3380CC4-5D6E-409C-BE32-E72D297353CC}">
              <c16:uniqueId val="{00000008-725F-4349-9070-8B8FBBF1B1D3}"/>
            </c:ext>
          </c:extLst>
        </c:ser>
        <c:ser>
          <c:idx val="12"/>
          <c:order val="12"/>
          <c:tx>
            <c:strRef>
              <c:f>'[Copy of Loan Case Report FY ''21 thru 04.30.21 DRAFT.xlsx]Summary'!$N$1</c:f>
              <c:strCache>
                <c:ptCount val="1"/>
                <c:pt idx="0">
                  <c:v>Apr-18</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DRAFT.xlsx]Summary'!$N$2:$N$5</c:f>
            </c:numRef>
          </c:val>
          <c:extLst>
            <c:ext xmlns:c16="http://schemas.microsoft.com/office/drawing/2014/chart" uri="{C3380CC4-5D6E-409C-BE32-E72D297353CC}">
              <c16:uniqueId val="{00000009-725F-4349-9070-8B8FBBF1B1D3}"/>
            </c:ext>
          </c:extLst>
        </c:ser>
        <c:ser>
          <c:idx val="13"/>
          <c:order val="13"/>
          <c:tx>
            <c:strRef>
              <c:f>'[Copy of Loan Case Report FY ''21 thru 04.30.21 DRAFT.xlsx]Summary'!$O$1</c:f>
              <c:strCache>
                <c:ptCount val="1"/>
                <c:pt idx="0">
                  <c:v>Apr-19</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DRAFT.xlsx]Summary'!$O$2:$O$5</c:f>
            </c:numRef>
          </c:val>
          <c:extLst>
            <c:ext xmlns:c16="http://schemas.microsoft.com/office/drawing/2014/chart" uri="{C3380CC4-5D6E-409C-BE32-E72D297353CC}">
              <c16:uniqueId val="{0000000A-725F-4349-9070-8B8FBBF1B1D3}"/>
            </c:ext>
          </c:extLst>
        </c:ser>
        <c:ser>
          <c:idx val="14"/>
          <c:order val="14"/>
          <c:tx>
            <c:strRef>
              <c:f>'[Copy of Loan Case Report FY ''21 thru 04.30.21 DRAFT.xlsx]Summary'!$P$1</c:f>
              <c:strCache>
                <c:ptCount val="1"/>
                <c:pt idx="0">
                  <c:v>May-18</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DRAFT.xlsx]Summary'!$P$2:$P$5</c:f>
            </c:numRef>
          </c:val>
          <c:extLst>
            <c:ext xmlns:c16="http://schemas.microsoft.com/office/drawing/2014/chart" uri="{C3380CC4-5D6E-409C-BE32-E72D297353CC}">
              <c16:uniqueId val="{0000000B-725F-4349-9070-8B8FBBF1B1D3}"/>
            </c:ext>
          </c:extLst>
        </c:ser>
        <c:ser>
          <c:idx val="15"/>
          <c:order val="15"/>
          <c:tx>
            <c:strRef>
              <c:f>'[Copy of Loan Case Report FY ''21 thru 04.30.21 DRAFT.xlsx]Summary'!$Q$1</c:f>
              <c:strCache>
                <c:ptCount val="1"/>
                <c:pt idx="0">
                  <c:v>May-19</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DRAFT.xlsx]Summary'!$Q$2:$Q$5</c:f>
            </c:numRef>
          </c:val>
          <c:extLst>
            <c:ext xmlns:c16="http://schemas.microsoft.com/office/drawing/2014/chart" uri="{C3380CC4-5D6E-409C-BE32-E72D297353CC}">
              <c16:uniqueId val="{0000000C-725F-4349-9070-8B8FBBF1B1D3}"/>
            </c:ext>
          </c:extLst>
        </c:ser>
        <c:ser>
          <c:idx val="16"/>
          <c:order val="16"/>
          <c:tx>
            <c:strRef>
              <c:f>'[Copy of Loan Case Report FY ''21 thru 04.30.21 DRAFT.xlsx]Summary'!$R$1</c:f>
              <c:strCache>
                <c:ptCount val="1"/>
                <c:pt idx="0">
                  <c:v>Jun-18</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DRAFT.xlsx]Summary'!$R$2:$R$5</c:f>
            </c:numRef>
          </c:val>
          <c:extLst>
            <c:ext xmlns:c16="http://schemas.microsoft.com/office/drawing/2014/chart" uri="{C3380CC4-5D6E-409C-BE32-E72D297353CC}">
              <c16:uniqueId val="{0000000D-725F-4349-9070-8B8FBBF1B1D3}"/>
            </c:ext>
          </c:extLst>
        </c:ser>
        <c:ser>
          <c:idx val="17"/>
          <c:order val="17"/>
          <c:tx>
            <c:strRef>
              <c:f>'[Copy of Loan Case Report FY ''21 thru 04.30.21 DRAFT.xlsx]Summary'!$S$1</c:f>
              <c:strCache>
                <c:ptCount val="1"/>
                <c:pt idx="0">
                  <c:v>Jun-19</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DRAFT.xlsx]Summary'!$S$2:$S$5</c:f>
            </c:numRef>
          </c:val>
          <c:extLst>
            <c:ext xmlns:c16="http://schemas.microsoft.com/office/drawing/2014/chart" uri="{C3380CC4-5D6E-409C-BE32-E72D297353CC}">
              <c16:uniqueId val="{0000000E-725F-4349-9070-8B8FBBF1B1D3}"/>
            </c:ext>
          </c:extLst>
        </c:ser>
        <c:ser>
          <c:idx val="18"/>
          <c:order val="18"/>
          <c:tx>
            <c:strRef>
              <c:f>'[Copy of Loan Case Report FY ''21 thru 04.30.21 DRAFT.xlsx]Summary'!$T$1</c:f>
              <c:strCache>
                <c:ptCount val="1"/>
                <c:pt idx="0">
                  <c:v>Jul-18</c:v>
                </c:pt>
              </c:strCache>
            </c:strRef>
          </c:tx>
          <c:spPr>
            <a:solidFill>
              <a:schemeClr val="accent6">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DRAFT.xlsx]Summary'!$T$2:$T$5</c:f>
            </c:numRef>
          </c:val>
          <c:extLst>
            <c:ext xmlns:c16="http://schemas.microsoft.com/office/drawing/2014/chart" uri="{C3380CC4-5D6E-409C-BE32-E72D297353CC}">
              <c16:uniqueId val="{0000000F-725F-4349-9070-8B8FBBF1B1D3}"/>
            </c:ext>
          </c:extLst>
        </c:ser>
        <c:ser>
          <c:idx val="19"/>
          <c:order val="19"/>
          <c:tx>
            <c:strRef>
              <c:f>'[Copy of Loan Case Report FY ''21 thru 04.30.21 DRAFT.xlsx]Summary'!$U$1</c:f>
              <c:strCache>
                <c:ptCount val="1"/>
                <c:pt idx="0">
                  <c:v>Jul-19</c:v>
                </c:pt>
              </c:strCache>
            </c:strRef>
          </c:tx>
          <c:spPr>
            <a:solidFill>
              <a:schemeClr val="accent5">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DRAFT.xlsx]Summary'!$U$2:$U$5</c:f>
            </c:numRef>
          </c:val>
          <c:extLst>
            <c:ext xmlns:c16="http://schemas.microsoft.com/office/drawing/2014/chart" uri="{C3380CC4-5D6E-409C-BE32-E72D297353CC}">
              <c16:uniqueId val="{00000010-725F-4349-9070-8B8FBBF1B1D3}"/>
            </c:ext>
          </c:extLst>
        </c:ser>
        <c:ser>
          <c:idx val="20"/>
          <c:order val="20"/>
          <c:tx>
            <c:strRef>
              <c:f>'[Copy of Loan Case Report FY ''21 thru 04.30.21 DRAFT.xlsx]Summary'!$V$1</c:f>
              <c:strCache>
                <c:ptCount val="1"/>
                <c:pt idx="0">
                  <c:v>Aug-18</c:v>
                </c:pt>
              </c:strCache>
            </c:strRef>
          </c:tx>
          <c:spPr>
            <a:solidFill>
              <a:schemeClr val="accent4">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DRAFT.xlsx]Summary'!$V$2:$V$5</c:f>
            </c:numRef>
          </c:val>
          <c:extLst>
            <c:ext xmlns:c16="http://schemas.microsoft.com/office/drawing/2014/chart" uri="{C3380CC4-5D6E-409C-BE32-E72D297353CC}">
              <c16:uniqueId val="{00000011-725F-4349-9070-8B8FBBF1B1D3}"/>
            </c:ext>
          </c:extLst>
        </c:ser>
        <c:ser>
          <c:idx val="21"/>
          <c:order val="21"/>
          <c:tx>
            <c:strRef>
              <c:f>'[Copy of Loan Case Report FY ''21 thru 04.30.21 DRAFT.xlsx]Summary'!$W$1</c:f>
              <c:strCache>
                <c:ptCount val="1"/>
                <c:pt idx="0">
                  <c:v>Aug-19</c:v>
                </c:pt>
              </c:strCache>
            </c:strRef>
          </c:tx>
          <c:spPr>
            <a:solidFill>
              <a:schemeClr val="accent6">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DRAFT.xlsx]Summary'!$W$2:$W$5</c:f>
            </c:numRef>
          </c:val>
          <c:extLst>
            <c:ext xmlns:c16="http://schemas.microsoft.com/office/drawing/2014/chart" uri="{C3380CC4-5D6E-409C-BE32-E72D297353CC}">
              <c16:uniqueId val="{00000012-725F-4349-9070-8B8FBBF1B1D3}"/>
            </c:ext>
          </c:extLst>
        </c:ser>
        <c:ser>
          <c:idx val="22"/>
          <c:order val="22"/>
          <c:tx>
            <c:strRef>
              <c:f>'[Copy of Loan Case Report FY ''21 thru 04.30.21 DRAFT.xlsx]Summary'!$X$1</c:f>
              <c:strCache>
                <c:ptCount val="1"/>
                <c:pt idx="0">
                  <c:v>Sep-18</c:v>
                </c:pt>
              </c:strCache>
            </c:strRef>
          </c:tx>
          <c:spPr>
            <a:solidFill>
              <a:schemeClr val="accent5">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DRAFT.xlsx]Summary'!$X$2:$X$5</c:f>
            </c:numRef>
          </c:val>
          <c:extLst>
            <c:ext xmlns:c16="http://schemas.microsoft.com/office/drawing/2014/chart" uri="{C3380CC4-5D6E-409C-BE32-E72D297353CC}">
              <c16:uniqueId val="{00000013-725F-4349-9070-8B8FBBF1B1D3}"/>
            </c:ext>
          </c:extLst>
        </c:ser>
        <c:ser>
          <c:idx val="23"/>
          <c:order val="23"/>
          <c:tx>
            <c:strRef>
              <c:f>'[Copy of Loan Case Report FY ''21 thru 04.30.21 DRAFT.xlsx]Summary'!$Y$1</c:f>
              <c:strCache>
                <c:ptCount val="1"/>
                <c:pt idx="0">
                  <c:v>Sep-19</c:v>
                </c:pt>
              </c:strCache>
            </c:strRef>
          </c:tx>
          <c:spPr>
            <a:solidFill>
              <a:schemeClr val="accent4">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DRAFT.xlsx]Summary'!$Y$2:$Y$5</c:f>
            </c:numRef>
          </c:val>
          <c:extLst>
            <c:ext xmlns:c16="http://schemas.microsoft.com/office/drawing/2014/chart" uri="{C3380CC4-5D6E-409C-BE32-E72D297353CC}">
              <c16:uniqueId val="{00000014-725F-4349-9070-8B8FBBF1B1D3}"/>
            </c:ext>
          </c:extLst>
        </c:ser>
        <c:ser>
          <c:idx val="24"/>
          <c:order val="24"/>
          <c:tx>
            <c:strRef>
              <c:f>'[Copy of Loan Case Report FY ''21 thru 04.30.21 DRAFT.xlsx]Summary'!$Z$1</c:f>
              <c:strCache>
                <c:ptCount val="1"/>
                <c:pt idx="0">
                  <c:v>2018</c:v>
                </c:pt>
              </c:strCache>
            </c:strRef>
          </c:tx>
          <c:spPr>
            <a:solidFill>
              <a:srgbClr val="F1AB7A"/>
            </a:solidFill>
            <a:ln>
              <a:noFill/>
            </a:ln>
            <a:effectLst/>
          </c:spPr>
          <c:invertIfNegative val="0"/>
          <c:dPt>
            <c:idx val="0"/>
            <c:invertIfNegative val="0"/>
            <c:bubble3D val="0"/>
            <c:spPr>
              <a:solidFill>
                <a:srgbClr val="F1AB7A">
                  <a:alpha val="50196"/>
                </a:srgbClr>
              </a:solidFill>
              <a:ln>
                <a:noFill/>
              </a:ln>
              <a:effectLst/>
            </c:spPr>
            <c:extLst>
              <c:ext xmlns:c16="http://schemas.microsoft.com/office/drawing/2014/chart" uri="{C3380CC4-5D6E-409C-BE32-E72D297353CC}">
                <c16:uniqueId val="{00000016-725F-4349-9070-8B8FBBF1B1D3}"/>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DRAFT.xlsx]Summary'!$Z$2:$Z$5</c:f>
              <c:numCache>
                <c:formatCode>"$"#,##0.00</c:formatCode>
                <c:ptCount val="1"/>
                <c:pt idx="0">
                  <c:v>601983.28999999992</c:v>
                </c:pt>
              </c:numCache>
            </c:numRef>
          </c:val>
          <c:extLst>
            <c:ext xmlns:c16="http://schemas.microsoft.com/office/drawing/2014/chart" uri="{C3380CC4-5D6E-409C-BE32-E72D297353CC}">
              <c16:uniqueId val="{00000017-725F-4349-9070-8B8FBBF1B1D3}"/>
            </c:ext>
          </c:extLst>
        </c:ser>
        <c:ser>
          <c:idx val="25"/>
          <c:order val="25"/>
          <c:tx>
            <c:strRef>
              <c:f>'[Copy of Loan Case Report FY ''21 thru 04.30.21 DRAFT.xlsx]Summary'!$AA$1</c:f>
              <c:strCache>
                <c:ptCount val="1"/>
                <c:pt idx="0">
                  <c:v>2019</c:v>
                </c:pt>
              </c:strCache>
            </c:strRef>
          </c:tx>
          <c:spPr>
            <a:solidFill>
              <a:srgbClr val="9797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DRAFT.xlsx]Summary'!$AA$2:$AA$5</c:f>
              <c:numCache>
                <c:formatCode>"$"#,##0.00</c:formatCode>
                <c:ptCount val="1"/>
                <c:pt idx="0">
                  <c:v>1439008.29</c:v>
                </c:pt>
              </c:numCache>
            </c:numRef>
          </c:val>
          <c:extLst>
            <c:ext xmlns:c16="http://schemas.microsoft.com/office/drawing/2014/chart" uri="{C3380CC4-5D6E-409C-BE32-E72D297353CC}">
              <c16:uniqueId val="{00000018-725F-4349-9070-8B8FBBF1B1D3}"/>
            </c:ext>
          </c:extLst>
        </c:ser>
        <c:ser>
          <c:idx val="26"/>
          <c:order val="26"/>
          <c:tx>
            <c:strRef>
              <c:f>'[Copy of Loan Case Report FY ''21 thru 04.30.21 DRAFT.xlsx]Summary'!$AB$1</c:f>
              <c:strCache>
                <c:ptCount val="1"/>
                <c:pt idx="0">
                  <c:v>Oct-18</c:v>
                </c:pt>
              </c:strCache>
            </c:strRef>
          </c:tx>
          <c:spPr>
            <a:solidFill>
              <a:schemeClr val="accent4">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DRAFT.xlsx]Summary'!$AB$2:$AB$5</c:f>
            </c:numRef>
          </c:val>
          <c:extLst>
            <c:ext xmlns:c16="http://schemas.microsoft.com/office/drawing/2014/chart" uri="{C3380CC4-5D6E-409C-BE32-E72D297353CC}">
              <c16:uniqueId val="{00000019-725F-4349-9070-8B8FBBF1B1D3}"/>
            </c:ext>
          </c:extLst>
        </c:ser>
        <c:ser>
          <c:idx val="27"/>
          <c:order val="27"/>
          <c:tx>
            <c:strRef>
              <c:f>'[Copy of Loan Case Report FY ''21 thru 04.30.21 DRAFT.xlsx]Summary'!$AC$1</c:f>
              <c:strCache>
                <c:ptCount val="1"/>
                <c:pt idx="0">
                  <c:v>Oct-19</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DRAFT.xlsx]Summary'!$AC$2:$AC$5</c:f>
            </c:numRef>
          </c:val>
          <c:extLst>
            <c:ext xmlns:c16="http://schemas.microsoft.com/office/drawing/2014/chart" uri="{C3380CC4-5D6E-409C-BE32-E72D297353CC}">
              <c16:uniqueId val="{0000001A-725F-4349-9070-8B8FBBF1B1D3}"/>
            </c:ext>
          </c:extLst>
        </c:ser>
        <c:ser>
          <c:idx val="28"/>
          <c:order val="28"/>
          <c:tx>
            <c:strRef>
              <c:f>'[Copy of Loan Case Report FY ''21 thru 04.30.21 DRAFT.xlsx]Summary'!$AD$1</c:f>
              <c:strCache>
                <c:ptCount val="1"/>
                <c:pt idx="0">
                  <c:v>Nov-18</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DRAFT.xlsx]Summary'!$AD$2:$AD$5</c:f>
            </c:numRef>
          </c:val>
          <c:extLst>
            <c:ext xmlns:c16="http://schemas.microsoft.com/office/drawing/2014/chart" uri="{C3380CC4-5D6E-409C-BE32-E72D297353CC}">
              <c16:uniqueId val="{0000001B-725F-4349-9070-8B8FBBF1B1D3}"/>
            </c:ext>
          </c:extLst>
        </c:ser>
        <c:ser>
          <c:idx val="29"/>
          <c:order val="29"/>
          <c:tx>
            <c:strRef>
              <c:f>'[Copy of Loan Case Report FY ''21 thru 04.30.21 DRAFT.xlsx]Summary'!$AE$1</c:f>
              <c:strCache>
                <c:ptCount val="1"/>
                <c:pt idx="0">
                  <c:v>Nov-19</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DRAFT.xlsx]Summary'!$AE$2:$AE$5</c:f>
            </c:numRef>
          </c:val>
          <c:extLst>
            <c:ext xmlns:c16="http://schemas.microsoft.com/office/drawing/2014/chart" uri="{C3380CC4-5D6E-409C-BE32-E72D297353CC}">
              <c16:uniqueId val="{0000001C-725F-4349-9070-8B8FBBF1B1D3}"/>
            </c:ext>
          </c:extLst>
        </c:ser>
        <c:ser>
          <c:idx val="30"/>
          <c:order val="30"/>
          <c:tx>
            <c:strRef>
              <c:f>'[Copy of Loan Case Report FY ''21 thru 04.30.21 DRAFT.xlsx]Summary'!$AF$1</c:f>
              <c:strCache>
                <c:ptCount val="1"/>
                <c:pt idx="0">
                  <c:v>Dec-18</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DRAFT.xlsx]Summary'!$AF$2:$AF$5</c:f>
            </c:numRef>
          </c:val>
          <c:extLst>
            <c:ext xmlns:c16="http://schemas.microsoft.com/office/drawing/2014/chart" uri="{C3380CC4-5D6E-409C-BE32-E72D297353CC}">
              <c16:uniqueId val="{0000001D-725F-4349-9070-8B8FBBF1B1D3}"/>
            </c:ext>
          </c:extLst>
        </c:ser>
        <c:ser>
          <c:idx val="31"/>
          <c:order val="31"/>
          <c:tx>
            <c:strRef>
              <c:f>'[Copy of Loan Case Report FY ''21 thru 04.30.21 DRAFT.xlsx]Summary'!$AG$1</c:f>
              <c:strCache>
                <c:ptCount val="1"/>
                <c:pt idx="0">
                  <c:v>Dec-19</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DRAFT.xlsx]Summary'!$AG$2:$AG$5</c:f>
            </c:numRef>
          </c:val>
          <c:extLst>
            <c:ext xmlns:c16="http://schemas.microsoft.com/office/drawing/2014/chart" uri="{C3380CC4-5D6E-409C-BE32-E72D297353CC}">
              <c16:uniqueId val="{0000001E-725F-4349-9070-8B8FBBF1B1D3}"/>
            </c:ext>
          </c:extLst>
        </c:ser>
        <c:ser>
          <c:idx val="32"/>
          <c:order val="32"/>
          <c:tx>
            <c:strRef>
              <c:f>'[Copy of Loan Case Report FY ''21 thru 04.30.21 DRAFT.xlsx]Summary'!$AH$1</c:f>
              <c:strCache>
                <c:ptCount val="1"/>
                <c:pt idx="0">
                  <c:v>Jan-19</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DRAFT.xlsx]Summary'!$AH$2:$AH$5</c:f>
            </c:numRef>
          </c:val>
          <c:extLst>
            <c:ext xmlns:c16="http://schemas.microsoft.com/office/drawing/2014/chart" uri="{C3380CC4-5D6E-409C-BE32-E72D297353CC}">
              <c16:uniqueId val="{0000001F-725F-4349-9070-8B8FBBF1B1D3}"/>
            </c:ext>
          </c:extLst>
        </c:ser>
        <c:ser>
          <c:idx val="33"/>
          <c:order val="33"/>
          <c:tx>
            <c:strRef>
              <c:f>'[Copy of Loan Case Report FY ''21 thru 04.30.21 DRAFT.xlsx]Summary'!$AI$1</c:f>
              <c:strCache>
                <c:ptCount val="1"/>
                <c:pt idx="0">
                  <c:v>Jan-20</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DRAFT.xlsx]Summary'!$AI$2:$AI$5</c:f>
            </c:numRef>
          </c:val>
          <c:extLst>
            <c:ext xmlns:c16="http://schemas.microsoft.com/office/drawing/2014/chart" uri="{C3380CC4-5D6E-409C-BE32-E72D297353CC}">
              <c16:uniqueId val="{00000020-725F-4349-9070-8B8FBBF1B1D3}"/>
            </c:ext>
          </c:extLst>
        </c:ser>
        <c:ser>
          <c:idx val="34"/>
          <c:order val="34"/>
          <c:tx>
            <c:strRef>
              <c:f>'[Copy of Loan Case Report FY ''21 thru 04.30.21 DRAFT.xlsx]Summary'!$AJ$1</c:f>
              <c:strCache>
                <c:ptCount val="1"/>
                <c:pt idx="0">
                  <c:v>Feb-19</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DRAFT.xlsx]Summary'!$AJ$2:$AJ$5</c:f>
            </c:numRef>
          </c:val>
          <c:extLst>
            <c:ext xmlns:c16="http://schemas.microsoft.com/office/drawing/2014/chart" uri="{C3380CC4-5D6E-409C-BE32-E72D297353CC}">
              <c16:uniqueId val="{00000021-725F-4349-9070-8B8FBBF1B1D3}"/>
            </c:ext>
          </c:extLst>
        </c:ser>
        <c:ser>
          <c:idx val="35"/>
          <c:order val="35"/>
          <c:tx>
            <c:strRef>
              <c:f>'[Copy of Loan Case Report FY ''21 thru 04.30.21 DRAFT.xlsx]Summary'!$AK$1</c:f>
              <c:strCache>
                <c:ptCount val="1"/>
                <c:pt idx="0">
                  <c:v>Feb-20</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DRAFT.xlsx]Summary'!$AK$2:$AK$5</c:f>
            </c:numRef>
          </c:val>
          <c:extLst>
            <c:ext xmlns:c16="http://schemas.microsoft.com/office/drawing/2014/chart" uri="{C3380CC4-5D6E-409C-BE32-E72D297353CC}">
              <c16:uniqueId val="{00000022-725F-4349-9070-8B8FBBF1B1D3}"/>
            </c:ext>
          </c:extLst>
        </c:ser>
        <c:ser>
          <c:idx val="36"/>
          <c:order val="36"/>
          <c:tx>
            <c:strRef>
              <c:f>'[Copy of Loan Case Report FY ''21 thru 04.30.21 DRAFT.xlsx]Summary'!$AL$1</c:f>
              <c:strCache>
                <c:ptCount val="1"/>
                <c:pt idx="0">
                  <c:v>Mar-19</c:v>
                </c:pt>
              </c:strCache>
            </c:strRef>
          </c:tx>
          <c:spPr>
            <a:solidFill>
              <a:schemeClr val="accent6">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DRAFT.xlsx]Summary'!$AL$2:$AL$5</c:f>
            </c:numRef>
          </c:val>
          <c:extLst>
            <c:ext xmlns:c16="http://schemas.microsoft.com/office/drawing/2014/chart" uri="{C3380CC4-5D6E-409C-BE32-E72D297353CC}">
              <c16:uniqueId val="{00000023-725F-4349-9070-8B8FBBF1B1D3}"/>
            </c:ext>
          </c:extLst>
        </c:ser>
        <c:ser>
          <c:idx val="37"/>
          <c:order val="37"/>
          <c:tx>
            <c:strRef>
              <c:f>'[Copy of Loan Case Report FY ''21 thru 04.30.21 DRAFT.xlsx]Summary'!$AM$1</c:f>
              <c:strCache>
                <c:ptCount val="1"/>
                <c:pt idx="0">
                  <c:v>Mar-20</c:v>
                </c:pt>
              </c:strCache>
            </c:strRef>
          </c:tx>
          <c:spPr>
            <a:solidFill>
              <a:schemeClr val="accent5">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DRAFT.xlsx]Summary'!$AM$2:$AM$5</c:f>
            </c:numRef>
          </c:val>
          <c:extLst>
            <c:ext xmlns:c16="http://schemas.microsoft.com/office/drawing/2014/chart" uri="{C3380CC4-5D6E-409C-BE32-E72D297353CC}">
              <c16:uniqueId val="{00000024-725F-4349-9070-8B8FBBF1B1D3}"/>
            </c:ext>
          </c:extLst>
        </c:ser>
        <c:ser>
          <c:idx val="38"/>
          <c:order val="38"/>
          <c:tx>
            <c:strRef>
              <c:f>'[Copy of Loan Case Report FY ''21 thru 04.30.21 DRAFT.xlsx]Summary'!$AN$1</c:f>
              <c:strCache>
                <c:ptCount val="1"/>
                <c:pt idx="0">
                  <c:v>Apr-19</c:v>
                </c:pt>
              </c:strCache>
            </c:strRef>
          </c:tx>
          <c:spPr>
            <a:solidFill>
              <a:schemeClr val="accent4">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DRAFT.xlsx]Summary'!$AN$2:$AN$5</c:f>
            </c:numRef>
          </c:val>
          <c:extLst>
            <c:ext xmlns:c16="http://schemas.microsoft.com/office/drawing/2014/chart" uri="{C3380CC4-5D6E-409C-BE32-E72D297353CC}">
              <c16:uniqueId val="{00000025-725F-4349-9070-8B8FBBF1B1D3}"/>
            </c:ext>
          </c:extLst>
        </c:ser>
        <c:ser>
          <c:idx val="39"/>
          <c:order val="39"/>
          <c:tx>
            <c:strRef>
              <c:f>'[Copy of Loan Case Report FY ''21 thru 04.30.21 DRAFT.xlsx]Summary'!$AO$1</c:f>
              <c:strCache>
                <c:ptCount val="1"/>
                <c:pt idx="0">
                  <c:v>Apr-20</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DRAFT.xlsx]Summary'!$AO$2:$AO$5</c:f>
            </c:numRef>
          </c:val>
          <c:extLst>
            <c:ext xmlns:c16="http://schemas.microsoft.com/office/drawing/2014/chart" uri="{C3380CC4-5D6E-409C-BE32-E72D297353CC}">
              <c16:uniqueId val="{00000026-725F-4349-9070-8B8FBBF1B1D3}"/>
            </c:ext>
          </c:extLst>
        </c:ser>
        <c:ser>
          <c:idx val="40"/>
          <c:order val="40"/>
          <c:tx>
            <c:strRef>
              <c:f>'[Copy of Loan Case Report FY ''21 thru 04.30.21 DRAFT.xlsx]Summary'!$AP$1</c:f>
              <c:strCache>
                <c:ptCount val="1"/>
                <c:pt idx="0">
                  <c:v>May-19</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DRAFT.xlsx]Summary'!$AP$2:$AP$5</c:f>
            </c:numRef>
          </c:val>
          <c:extLst>
            <c:ext xmlns:c16="http://schemas.microsoft.com/office/drawing/2014/chart" uri="{C3380CC4-5D6E-409C-BE32-E72D297353CC}">
              <c16:uniqueId val="{00000027-725F-4349-9070-8B8FBBF1B1D3}"/>
            </c:ext>
          </c:extLst>
        </c:ser>
        <c:ser>
          <c:idx val="41"/>
          <c:order val="41"/>
          <c:tx>
            <c:strRef>
              <c:f>'[Copy of Loan Case Report FY ''21 thru 04.30.21 DRAFT.xlsx]Summary'!$AQ$1</c:f>
              <c:strCache>
                <c:ptCount val="1"/>
                <c:pt idx="0">
                  <c:v>May-20</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DRAFT.xlsx]Summary'!$AQ$2:$AQ$5</c:f>
            </c:numRef>
          </c:val>
          <c:extLst>
            <c:ext xmlns:c16="http://schemas.microsoft.com/office/drawing/2014/chart" uri="{C3380CC4-5D6E-409C-BE32-E72D297353CC}">
              <c16:uniqueId val="{00000028-725F-4349-9070-8B8FBBF1B1D3}"/>
            </c:ext>
          </c:extLst>
        </c:ser>
        <c:ser>
          <c:idx val="42"/>
          <c:order val="42"/>
          <c:tx>
            <c:strRef>
              <c:f>'[Copy of Loan Case Report FY ''21 thru 04.30.21 DRAFT.xlsx]Summary'!$AR$1</c:f>
              <c:strCache>
                <c:ptCount val="1"/>
                <c:pt idx="0">
                  <c:v>Jun-19</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DRAFT.xlsx]Summary'!$AR$2:$AR$5</c:f>
            </c:numRef>
          </c:val>
          <c:extLst>
            <c:ext xmlns:c16="http://schemas.microsoft.com/office/drawing/2014/chart" uri="{C3380CC4-5D6E-409C-BE32-E72D297353CC}">
              <c16:uniqueId val="{00000029-725F-4349-9070-8B8FBBF1B1D3}"/>
            </c:ext>
          </c:extLst>
        </c:ser>
        <c:ser>
          <c:idx val="43"/>
          <c:order val="43"/>
          <c:tx>
            <c:strRef>
              <c:f>'[Copy of Loan Case Report FY ''21 thru 04.30.21 DRAFT.xlsx]Summary'!$AS$1</c:f>
              <c:strCache>
                <c:ptCount val="1"/>
                <c:pt idx="0">
                  <c:v>Jun-20</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DRAFT.xlsx]Summary'!$AS$2:$AS$5</c:f>
            </c:numRef>
          </c:val>
          <c:extLst>
            <c:ext xmlns:c16="http://schemas.microsoft.com/office/drawing/2014/chart" uri="{C3380CC4-5D6E-409C-BE32-E72D297353CC}">
              <c16:uniqueId val="{0000002A-725F-4349-9070-8B8FBBF1B1D3}"/>
            </c:ext>
          </c:extLst>
        </c:ser>
        <c:ser>
          <c:idx val="44"/>
          <c:order val="44"/>
          <c:tx>
            <c:strRef>
              <c:f>'[Copy of Loan Case Report FY ''21 thru 04.30.21 DRAFT.xlsx]Summary'!$AT$1</c:f>
              <c:strCache>
                <c:ptCount val="1"/>
                <c:pt idx="0">
                  <c:v>Jul-19</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DRAFT.xlsx]Summary'!$AT$2:$AT$5</c:f>
            </c:numRef>
          </c:val>
          <c:extLst>
            <c:ext xmlns:c16="http://schemas.microsoft.com/office/drawing/2014/chart" uri="{C3380CC4-5D6E-409C-BE32-E72D297353CC}">
              <c16:uniqueId val="{0000002B-725F-4349-9070-8B8FBBF1B1D3}"/>
            </c:ext>
          </c:extLst>
        </c:ser>
        <c:ser>
          <c:idx val="45"/>
          <c:order val="45"/>
          <c:tx>
            <c:strRef>
              <c:f>'[Copy of Loan Case Report FY ''21 thru 04.30.21 DRAFT.xlsx]Summary'!$AU$1</c:f>
              <c:strCache>
                <c:ptCount val="1"/>
                <c:pt idx="0">
                  <c:v>Jul-20</c:v>
                </c:pt>
              </c:strCache>
            </c:strRef>
          </c:tx>
          <c:spPr>
            <a:solidFill>
              <a:schemeClr val="accent6">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DRAFT.xlsx]Summary'!$AU$2:$AU$5</c:f>
            </c:numRef>
          </c:val>
          <c:extLst>
            <c:ext xmlns:c16="http://schemas.microsoft.com/office/drawing/2014/chart" uri="{C3380CC4-5D6E-409C-BE32-E72D297353CC}">
              <c16:uniqueId val="{0000002C-725F-4349-9070-8B8FBBF1B1D3}"/>
            </c:ext>
          </c:extLst>
        </c:ser>
        <c:ser>
          <c:idx val="46"/>
          <c:order val="46"/>
          <c:tx>
            <c:strRef>
              <c:f>'[Copy of Loan Case Report FY ''21 thru 04.30.21 DRAFT.xlsx]Summary'!$AV$1</c:f>
              <c:strCache>
                <c:ptCount val="1"/>
                <c:pt idx="0">
                  <c:v>Aug-19</c:v>
                </c:pt>
              </c:strCache>
            </c:strRef>
          </c:tx>
          <c:spPr>
            <a:solidFill>
              <a:schemeClr val="accent5">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DRAFT.xlsx]Summary'!$AV$2:$AV$5</c:f>
            </c:numRef>
          </c:val>
          <c:extLst>
            <c:ext xmlns:c16="http://schemas.microsoft.com/office/drawing/2014/chart" uri="{C3380CC4-5D6E-409C-BE32-E72D297353CC}">
              <c16:uniqueId val="{0000002D-725F-4349-9070-8B8FBBF1B1D3}"/>
            </c:ext>
          </c:extLst>
        </c:ser>
        <c:ser>
          <c:idx val="47"/>
          <c:order val="47"/>
          <c:tx>
            <c:strRef>
              <c:f>'[Copy of Loan Case Report FY ''21 thru 04.30.21 DRAFT.xlsx]Summary'!$AW$1</c:f>
              <c:strCache>
                <c:ptCount val="1"/>
                <c:pt idx="0">
                  <c:v>Aug-20</c:v>
                </c:pt>
              </c:strCache>
            </c:strRef>
          </c:tx>
          <c:spPr>
            <a:solidFill>
              <a:schemeClr val="accent4">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DRAFT.xlsx]Summary'!$AW$2:$AW$5</c:f>
            </c:numRef>
          </c:val>
          <c:extLst>
            <c:ext xmlns:c16="http://schemas.microsoft.com/office/drawing/2014/chart" uri="{C3380CC4-5D6E-409C-BE32-E72D297353CC}">
              <c16:uniqueId val="{0000002E-725F-4349-9070-8B8FBBF1B1D3}"/>
            </c:ext>
          </c:extLst>
        </c:ser>
        <c:ser>
          <c:idx val="48"/>
          <c:order val="48"/>
          <c:tx>
            <c:strRef>
              <c:f>'[Copy of Loan Case Report FY ''21 thru 04.30.21 DRAFT.xlsx]Summary'!$AX$1</c:f>
              <c:strCache>
                <c:ptCount val="1"/>
                <c:pt idx="0">
                  <c:v>Sep-19</c:v>
                </c:pt>
              </c:strCache>
            </c:strRef>
          </c:tx>
          <c:spPr>
            <a:solidFill>
              <a:schemeClr val="accent6">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DRAFT.xlsx]Summary'!$AX$2:$AX$5</c:f>
            </c:numRef>
          </c:val>
          <c:extLst>
            <c:ext xmlns:c16="http://schemas.microsoft.com/office/drawing/2014/chart" uri="{C3380CC4-5D6E-409C-BE32-E72D297353CC}">
              <c16:uniqueId val="{0000002F-725F-4349-9070-8B8FBBF1B1D3}"/>
            </c:ext>
          </c:extLst>
        </c:ser>
        <c:ser>
          <c:idx val="49"/>
          <c:order val="49"/>
          <c:tx>
            <c:strRef>
              <c:f>'[Copy of Loan Case Report FY ''21 thru 04.30.21 DRAFT.xlsx]Summary'!$AY$1</c:f>
              <c:strCache>
                <c:ptCount val="1"/>
                <c:pt idx="0">
                  <c:v>Sep-20</c:v>
                </c:pt>
              </c:strCache>
            </c:strRef>
          </c:tx>
          <c:spPr>
            <a:solidFill>
              <a:schemeClr val="accent5">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DRAFT.xlsx]Summary'!$AY$2:$AY$5</c:f>
            </c:numRef>
          </c:val>
          <c:extLst>
            <c:ext xmlns:c16="http://schemas.microsoft.com/office/drawing/2014/chart" uri="{C3380CC4-5D6E-409C-BE32-E72D297353CC}">
              <c16:uniqueId val="{00000030-725F-4349-9070-8B8FBBF1B1D3}"/>
            </c:ext>
          </c:extLst>
        </c:ser>
        <c:ser>
          <c:idx val="50"/>
          <c:order val="50"/>
          <c:tx>
            <c:strRef>
              <c:f>'[Copy of Loan Case Report FY ''21 thru 04.30.21 DRAFT.xlsx]Summary'!$AZ$1</c:f>
              <c:strCache>
                <c:ptCount val="1"/>
                <c:pt idx="0">
                  <c:v>FY '19 FINAL</c:v>
                </c:pt>
              </c:strCache>
            </c:strRef>
          </c:tx>
          <c:spPr>
            <a:solidFill>
              <a:schemeClr val="accent4">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DRAFT.xlsx]Summary'!$AZ$2:$AZ$5</c:f>
            </c:numRef>
          </c:val>
          <c:extLst>
            <c:ext xmlns:c16="http://schemas.microsoft.com/office/drawing/2014/chart" uri="{C3380CC4-5D6E-409C-BE32-E72D297353CC}">
              <c16:uniqueId val="{00000031-725F-4349-9070-8B8FBBF1B1D3}"/>
            </c:ext>
          </c:extLst>
        </c:ser>
        <c:ser>
          <c:idx val="51"/>
          <c:order val="51"/>
          <c:tx>
            <c:strRef>
              <c:f>'[Copy of Loan Case Report FY ''21 thru 04.30.21 DRAFT.xlsx]Summary'!$BA$1</c:f>
              <c:strCache>
                <c:ptCount val="1"/>
                <c:pt idx="0">
                  <c:v>2020</c:v>
                </c:pt>
              </c:strCache>
            </c:strRef>
          </c:tx>
          <c:spPr>
            <a:solidFill>
              <a:schemeClr val="accent4">
                <a:lumMod val="50000"/>
              </a:schemeClr>
            </a:solidFill>
            <a:ln>
              <a:noFill/>
            </a:ln>
            <a:effectLst/>
          </c:spPr>
          <c:invertIfNegative val="0"/>
          <c:dPt>
            <c:idx val="0"/>
            <c:invertIfNegative val="0"/>
            <c:bubble3D val="0"/>
            <c:spPr>
              <a:solidFill>
                <a:srgbClr val="4F2D7F"/>
              </a:solidFill>
              <a:ln>
                <a:noFill/>
              </a:ln>
              <a:effectLst/>
            </c:spPr>
            <c:extLst>
              <c:ext xmlns:c16="http://schemas.microsoft.com/office/drawing/2014/chart" uri="{C3380CC4-5D6E-409C-BE32-E72D297353CC}">
                <c16:uniqueId val="{00000033-725F-4349-9070-8B8FBBF1B1D3}"/>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DRAFT.xlsx]Summary'!$BA$2:$BA$5</c:f>
              <c:numCache>
                <c:formatCode>"$"#,##0.00</c:formatCode>
                <c:ptCount val="1"/>
                <c:pt idx="0">
                  <c:v>2567182.3200000003</c:v>
                </c:pt>
              </c:numCache>
            </c:numRef>
          </c:val>
          <c:extLst>
            <c:ext xmlns:c16="http://schemas.microsoft.com/office/drawing/2014/chart" uri="{C3380CC4-5D6E-409C-BE32-E72D297353CC}">
              <c16:uniqueId val="{00000034-725F-4349-9070-8B8FBBF1B1D3}"/>
            </c:ext>
          </c:extLst>
        </c:ser>
        <c:ser>
          <c:idx val="52"/>
          <c:order val="52"/>
          <c:tx>
            <c:strRef>
              <c:f>'[Copy of Loan Case Report FY ''21 thru 04.30.21 DRAFT.xlsx]Summary'!$BB$1</c:f>
              <c:strCache>
                <c:ptCount val="1"/>
                <c:pt idx="0">
                  <c:v>Oct-19</c:v>
                </c:pt>
              </c:strCache>
            </c:strRef>
          </c:tx>
          <c:spPr>
            <a:solidFill>
              <a:schemeClr val="accent5">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DRAFT.xlsx]Summary'!$BB$2:$BB$5</c:f>
            </c:numRef>
          </c:val>
          <c:extLst>
            <c:ext xmlns:c16="http://schemas.microsoft.com/office/drawing/2014/chart" uri="{C3380CC4-5D6E-409C-BE32-E72D297353CC}">
              <c16:uniqueId val="{00000035-725F-4349-9070-8B8FBBF1B1D3}"/>
            </c:ext>
          </c:extLst>
        </c:ser>
        <c:ser>
          <c:idx val="53"/>
          <c:order val="53"/>
          <c:tx>
            <c:strRef>
              <c:f>'[Copy of Loan Case Report FY ''21 thru 04.30.21 DRAFT.xlsx]Summary'!$BC$1</c:f>
              <c:strCache>
                <c:ptCount val="1"/>
                <c:pt idx="0">
                  <c:v>Oct-20</c:v>
                </c:pt>
              </c:strCache>
            </c:strRef>
          </c:tx>
          <c:spPr>
            <a:solidFill>
              <a:schemeClr val="accent4">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DRAFT.xlsx]Summary'!$BC$2:$BC$5</c:f>
            </c:numRef>
          </c:val>
          <c:extLst>
            <c:ext xmlns:c16="http://schemas.microsoft.com/office/drawing/2014/chart" uri="{C3380CC4-5D6E-409C-BE32-E72D297353CC}">
              <c16:uniqueId val="{00000036-725F-4349-9070-8B8FBBF1B1D3}"/>
            </c:ext>
          </c:extLst>
        </c:ser>
        <c:ser>
          <c:idx val="54"/>
          <c:order val="54"/>
          <c:tx>
            <c:strRef>
              <c:f>'[Copy of Loan Case Report FY ''21 thru 04.30.21 DRAFT.xlsx]Summary'!$BD$1</c:f>
              <c:strCache>
                <c:ptCount val="1"/>
                <c:pt idx="0">
                  <c:v>Nov-19</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DRAFT.xlsx]Summary'!$BD$2:$BD$5</c:f>
            </c:numRef>
          </c:val>
          <c:extLst>
            <c:ext xmlns:c16="http://schemas.microsoft.com/office/drawing/2014/chart" uri="{C3380CC4-5D6E-409C-BE32-E72D297353CC}">
              <c16:uniqueId val="{00000037-725F-4349-9070-8B8FBBF1B1D3}"/>
            </c:ext>
          </c:extLst>
        </c:ser>
        <c:ser>
          <c:idx val="55"/>
          <c:order val="55"/>
          <c:tx>
            <c:strRef>
              <c:f>'[Copy of Loan Case Report FY ''21 thru 04.30.21 DRAFT.xlsx]Summary'!$BE$1</c:f>
              <c:strCache>
                <c:ptCount val="1"/>
                <c:pt idx="0">
                  <c:v>Nov-20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DRAFT.xlsx]Summary'!$BE$2:$BE$5</c:f>
            </c:numRef>
          </c:val>
          <c:extLst>
            <c:ext xmlns:c16="http://schemas.microsoft.com/office/drawing/2014/chart" uri="{C3380CC4-5D6E-409C-BE32-E72D297353CC}">
              <c16:uniqueId val="{00000038-725F-4349-9070-8B8FBBF1B1D3}"/>
            </c:ext>
          </c:extLst>
        </c:ser>
        <c:ser>
          <c:idx val="56"/>
          <c:order val="56"/>
          <c:tx>
            <c:strRef>
              <c:f>'[Copy of Loan Case Report FY ''21 thru 04.30.21 DRAFT.xlsx]Summary'!$BF$1</c:f>
              <c:strCache>
                <c:ptCount val="1"/>
                <c:pt idx="0">
                  <c:v>Dec-19</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DRAFT.xlsx]Summary'!$BF$2:$BF$5</c:f>
            </c:numRef>
          </c:val>
          <c:extLst>
            <c:ext xmlns:c16="http://schemas.microsoft.com/office/drawing/2014/chart" uri="{C3380CC4-5D6E-409C-BE32-E72D297353CC}">
              <c16:uniqueId val="{00000039-725F-4349-9070-8B8FBBF1B1D3}"/>
            </c:ext>
          </c:extLst>
        </c:ser>
        <c:ser>
          <c:idx val="57"/>
          <c:order val="57"/>
          <c:tx>
            <c:strRef>
              <c:f>'[Copy of Loan Case Report FY ''21 thru 04.30.21 DRAFT.xlsx]Summary'!$BG$1</c:f>
              <c:strCache>
                <c:ptCount val="1"/>
                <c:pt idx="0">
                  <c:v>Dec-20</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DRAFT.xlsx]Summary'!$BG$2:$BG$5</c:f>
            </c:numRef>
          </c:val>
          <c:extLst>
            <c:ext xmlns:c16="http://schemas.microsoft.com/office/drawing/2014/chart" uri="{C3380CC4-5D6E-409C-BE32-E72D297353CC}">
              <c16:uniqueId val="{0000003A-725F-4349-9070-8B8FBBF1B1D3}"/>
            </c:ext>
          </c:extLst>
        </c:ser>
        <c:ser>
          <c:idx val="58"/>
          <c:order val="58"/>
          <c:tx>
            <c:strRef>
              <c:f>'[Copy of Loan Case Report FY ''21 thru 04.30.21 DRAFT.xlsx]Summary'!$BH$1</c:f>
              <c:strCache>
                <c:ptCount val="1"/>
                <c:pt idx="0">
                  <c:v>Jan-20</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DRAFT.xlsx]Summary'!$BH$2:$BH$5</c:f>
            </c:numRef>
          </c:val>
          <c:extLst>
            <c:ext xmlns:c16="http://schemas.microsoft.com/office/drawing/2014/chart" uri="{C3380CC4-5D6E-409C-BE32-E72D297353CC}">
              <c16:uniqueId val="{0000003B-725F-4349-9070-8B8FBBF1B1D3}"/>
            </c:ext>
          </c:extLst>
        </c:ser>
        <c:ser>
          <c:idx val="59"/>
          <c:order val="59"/>
          <c:tx>
            <c:strRef>
              <c:f>'[Copy of Loan Case Report FY ''21 thru 04.30.21 DRAFT.xlsx]Summary'!$BI$1</c:f>
              <c:strCache>
                <c:ptCount val="1"/>
                <c:pt idx="0">
                  <c:v>Jan-21</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DRAFT.xlsx]Summary'!$BI$2:$BI$5</c:f>
            </c:numRef>
          </c:val>
          <c:extLst>
            <c:ext xmlns:c16="http://schemas.microsoft.com/office/drawing/2014/chart" uri="{C3380CC4-5D6E-409C-BE32-E72D297353CC}">
              <c16:uniqueId val="{0000003C-725F-4349-9070-8B8FBBF1B1D3}"/>
            </c:ext>
          </c:extLst>
        </c:ser>
        <c:ser>
          <c:idx val="60"/>
          <c:order val="60"/>
          <c:tx>
            <c:strRef>
              <c:f>'[Copy of Loan Case Report FY ''21 thru 04.30.21 DRAFT.xlsx]Summary'!$BJ$1</c:f>
              <c:strCache>
                <c:ptCount val="1"/>
                <c:pt idx="0">
                  <c:v>Feb-20</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DRAFT.xlsx]Summary'!$BJ$2:$BJ$5</c:f>
            </c:numRef>
          </c:val>
          <c:extLst>
            <c:ext xmlns:c16="http://schemas.microsoft.com/office/drawing/2014/chart" uri="{C3380CC4-5D6E-409C-BE32-E72D297353CC}">
              <c16:uniqueId val="{0000003D-725F-4349-9070-8B8FBBF1B1D3}"/>
            </c:ext>
          </c:extLst>
        </c:ser>
        <c:ser>
          <c:idx val="61"/>
          <c:order val="61"/>
          <c:tx>
            <c:strRef>
              <c:f>'[Copy of Loan Case Report FY ''21 thru 04.30.21 DRAFT.xlsx]Summary'!$BK$1</c:f>
              <c:strCache>
                <c:ptCount val="1"/>
                <c:pt idx="0">
                  <c:v>Feb-21</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DRAFT.xlsx]Summary'!$BK$2:$BK$5</c:f>
            </c:numRef>
          </c:val>
          <c:extLst>
            <c:ext xmlns:c16="http://schemas.microsoft.com/office/drawing/2014/chart" uri="{C3380CC4-5D6E-409C-BE32-E72D297353CC}">
              <c16:uniqueId val="{0000003E-725F-4349-9070-8B8FBBF1B1D3}"/>
            </c:ext>
          </c:extLst>
        </c:ser>
        <c:ser>
          <c:idx val="62"/>
          <c:order val="62"/>
          <c:tx>
            <c:strRef>
              <c:f>'[Copy of Loan Case Report FY ''21 thru 04.30.21 DRAFT.xlsx]Summary'!$BL$1</c:f>
              <c:strCache>
                <c:ptCount val="1"/>
                <c:pt idx="0">
                  <c:v>Mar-20</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DRAFT.xlsx]Summary'!$BL$2:$BL$5</c:f>
            </c:numRef>
          </c:val>
          <c:extLst>
            <c:ext xmlns:c16="http://schemas.microsoft.com/office/drawing/2014/chart" uri="{C3380CC4-5D6E-409C-BE32-E72D297353CC}">
              <c16:uniqueId val="{0000003F-725F-4349-9070-8B8FBBF1B1D3}"/>
            </c:ext>
          </c:extLst>
        </c:ser>
        <c:ser>
          <c:idx val="63"/>
          <c:order val="63"/>
          <c:tx>
            <c:strRef>
              <c:f>'[Copy of Loan Case Report FY ''21 thru 04.30.21 DRAFT.xlsx]Summary'!$BM$1</c:f>
              <c:strCache>
                <c:ptCount val="1"/>
                <c:pt idx="0">
                  <c:v>Mar-21</c:v>
                </c:pt>
              </c:strCache>
            </c:strRef>
          </c:tx>
          <c:spPr>
            <a:solidFill>
              <a:schemeClr val="accent6">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DRAFT.xlsx]Summary'!$BM$2:$BM$5</c:f>
            </c:numRef>
          </c:val>
          <c:extLst>
            <c:ext xmlns:c16="http://schemas.microsoft.com/office/drawing/2014/chart" uri="{C3380CC4-5D6E-409C-BE32-E72D297353CC}">
              <c16:uniqueId val="{00000040-725F-4349-9070-8B8FBBF1B1D3}"/>
            </c:ext>
          </c:extLst>
        </c:ser>
        <c:ser>
          <c:idx val="64"/>
          <c:order val="64"/>
          <c:tx>
            <c:strRef>
              <c:f>'[Copy of Loan Case Report FY ''21 thru 04.30.21 DRAFT.xlsx]Summary'!$BN$1</c:f>
              <c:strCache>
                <c:ptCount val="1"/>
                <c:pt idx="0">
                  <c:v>Apr-20</c:v>
                </c:pt>
              </c:strCache>
            </c:strRef>
          </c:tx>
          <c:spPr>
            <a:solidFill>
              <a:schemeClr val="accent5">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DRAFT.xlsx]Summary'!$BN$2:$BN$5</c:f>
            </c:numRef>
          </c:val>
          <c:extLst>
            <c:ext xmlns:c16="http://schemas.microsoft.com/office/drawing/2014/chart" uri="{C3380CC4-5D6E-409C-BE32-E72D297353CC}">
              <c16:uniqueId val="{00000041-725F-4349-9070-8B8FBBF1B1D3}"/>
            </c:ext>
          </c:extLst>
        </c:ser>
        <c:ser>
          <c:idx val="65"/>
          <c:order val="65"/>
          <c:tx>
            <c:strRef>
              <c:f>'[Copy of Loan Case Report FY ''21 thru 04.30.21 DRAFT.xlsx]Summary'!$BO$1</c:f>
              <c:strCache>
                <c:ptCount val="1"/>
                <c:pt idx="0">
                  <c:v>Apr-21</c:v>
                </c:pt>
              </c:strCache>
            </c:strRef>
          </c:tx>
          <c:spPr>
            <a:solidFill>
              <a:schemeClr val="accent4">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DRAFT.xlsx]Summary'!$BO$2:$BO$5</c:f>
            </c:numRef>
          </c:val>
          <c:extLst>
            <c:ext xmlns:c16="http://schemas.microsoft.com/office/drawing/2014/chart" uri="{C3380CC4-5D6E-409C-BE32-E72D297353CC}">
              <c16:uniqueId val="{00000042-725F-4349-9070-8B8FBBF1B1D3}"/>
            </c:ext>
          </c:extLst>
        </c:ser>
        <c:ser>
          <c:idx val="66"/>
          <c:order val="66"/>
          <c:tx>
            <c:strRef>
              <c:f>'[Copy of Loan Case Report FY ''21 thru 04.30.21 DRAFT.xlsx]Summary'!$BP$1</c:f>
              <c:strCache>
                <c:ptCount val="1"/>
                <c:pt idx="0">
                  <c:v>May-20</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DRAFT.xlsx]Summary'!$BP$2:$BP$5</c:f>
            </c:numRef>
          </c:val>
          <c:extLst>
            <c:ext xmlns:c16="http://schemas.microsoft.com/office/drawing/2014/chart" uri="{C3380CC4-5D6E-409C-BE32-E72D297353CC}">
              <c16:uniqueId val="{00000043-725F-4349-9070-8B8FBBF1B1D3}"/>
            </c:ext>
          </c:extLst>
        </c:ser>
        <c:ser>
          <c:idx val="67"/>
          <c:order val="67"/>
          <c:tx>
            <c:strRef>
              <c:f>'[Copy of Loan Case Report FY ''21 thru 04.30.21 DRAFT.xlsx]Summary'!$BQ$1</c:f>
              <c:strCache>
                <c:ptCount val="1"/>
                <c:pt idx="0">
                  <c:v>May-21</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DRAFT.xlsx]Summary'!$BQ$2:$BQ$5</c:f>
            </c:numRef>
          </c:val>
          <c:extLst>
            <c:ext xmlns:c16="http://schemas.microsoft.com/office/drawing/2014/chart" uri="{C3380CC4-5D6E-409C-BE32-E72D297353CC}">
              <c16:uniqueId val="{00000044-725F-4349-9070-8B8FBBF1B1D3}"/>
            </c:ext>
          </c:extLst>
        </c:ser>
        <c:ser>
          <c:idx val="68"/>
          <c:order val="68"/>
          <c:tx>
            <c:strRef>
              <c:f>'[Copy of Loan Case Report FY ''21 thru 04.30.21 DRAFT.xlsx]Summary'!$BR$1</c:f>
              <c:strCache>
                <c:ptCount val="1"/>
                <c:pt idx="0">
                  <c:v>FY '20 YTD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DRAFT.xlsx]Summary'!$BR$2:$BR$5</c:f>
            </c:numRef>
          </c:val>
          <c:extLst>
            <c:ext xmlns:c16="http://schemas.microsoft.com/office/drawing/2014/chart" uri="{C3380CC4-5D6E-409C-BE32-E72D297353CC}">
              <c16:uniqueId val="{00000045-725F-4349-9070-8B8FBBF1B1D3}"/>
            </c:ext>
          </c:extLst>
        </c:ser>
        <c:ser>
          <c:idx val="69"/>
          <c:order val="69"/>
          <c:tx>
            <c:strRef>
              <c:f>'[Copy of Loan Case Report FY ''21 thru 04.30.21 DRAFT.xlsx]Summary'!$BS$1</c:f>
              <c:strCache>
                <c:ptCount val="1"/>
                <c:pt idx="0">
                  <c:v>2021 YTD - 4/30</c:v>
                </c:pt>
              </c:strCache>
            </c:strRef>
          </c:tx>
          <c:spPr>
            <a:solidFill>
              <a:srgbClr val="E873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DRAFT.xlsx]Summary'!$BS$2:$BS$5</c:f>
              <c:numCache>
                <c:formatCode>"$"#,##0.00</c:formatCode>
                <c:ptCount val="1"/>
                <c:pt idx="0">
                  <c:v>1352468.5</c:v>
                </c:pt>
              </c:numCache>
            </c:numRef>
          </c:val>
          <c:extLst>
            <c:ext xmlns:c16="http://schemas.microsoft.com/office/drawing/2014/chart" uri="{C3380CC4-5D6E-409C-BE32-E72D297353CC}">
              <c16:uniqueId val="{00000046-725F-4349-9070-8B8FBBF1B1D3}"/>
            </c:ext>
          </c:extLst>
        </c:ser>
        <c:ser>
          <c:idx val="1"/>
          <c:order val="1"/>
          <c:tx>
            <c:strRef>
              <c:f>'[Copy of Loan Case Report FY ''21 thru 04.30.21 DRAFT.xlsx]Summary'!$C$1</c:f>
              <c:strCache>
                <c:ptCount val="1"/>
                <c:pt idx="0">
                  <c:v>Oct-18</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DRAFT.xlsx]Summary'!$C$2:$C$5</c:f>
            </c:numRef>
          </c:val>
          <c:extLst>
            <c:ext xmlns:c16="http://schemas.microsoft.com/office/drawing/2014/chart" uri="{C3380CC4-5D6E-409C-BE32-E72D297353CC}">
              <c16:uniqueId val="{00000047-725F-4349-9070-8B8FBBF1B1D3}"/>
            </c:ext>
          </c:extLst>
        </c:ser>
        <c:ser>
          <c:idx val="2"/>
          <c:order val="2"/>
          <c:tx>
            <c:strRef>
              <c:f>'[Copy of Loan Case Report FY ''21 thru 04.30.21 DRAFT.xlsx]Summary'!$D$1</c:f>
              <c:strCache>
                <c:ptCount val="1"/>
                <c:pt idx="0">
                  <c:v>Nov-17</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DRAFT.xlsx]Summary'!$D$2:$D$5</c:f>
            </c:numRef>
          </c:val>
          <c:extLst>
            <c:ext xmlns:c16="http://schemas.microsoft.com/office/drawing/2014/chart" uri="{C3380CC4-5D6E-409C-BE32-E72D297353CC}">
              <c16:uniqueId val="{00000048-725F-4349-9070-8B8FBBF1B1D3}"/>
            </c:ext>
          </c:extLst>
        </c:ser>
        <c:ser>
          <c:idx val="3"/>
          <c:order val="3"/>
          <c:tx>
            <c:strRef>
              <c:f>'[Copy of Loan Case Report FY ''21 thru 04.30.21 DRAFT.xlsx]Summary'!$E$1</c:f>
              <c:strCache>
                <c:ptCount val="1"/>
                <c:pt idx="0">
                  <c:v>Nov-18</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Loan Case Report FY ''21 thru 04.30.21 DRAFT.xlsx]Summary'!$A$2:$A$5</c:f>
              <c:strCache>
                <c:ptCount val="1"/>
                <c:pt idx="0">
                  <c:v>Total Principal</c:v>
                </c:pt>
              </c:strCache>
            </c:strRef>
          </c:cat>
          <c:val>
            <c:numRef>
              <c:f>'[Copy of Loan Case Report FY ''21 thru 04.30.21 DRAFT.xlsx]Summary'!$E$2:$E$5</c:f>
            </c:numRef>
          </c:val>
          <c:extLst>
            <c:ext xmlns:c16="http://schemas.microsoft.com/office/drawing/2014/chart" uri="{C3380CC4-5D6E-409C-BE32-E72D297353CC}">
              <c16:uniqueId val="{00000049-725F-4349-9070-8B8FBBF1B1D3}"/>
            </c:ext>
          </c:extLst>
        </c:ser>
        <c:dLbls>
          <c:showLegendKey val="0"/>
          <c:showVal val="1"/>
          <c:showCatName val="0"/>
          <c:showSerName val="0"/>
          <c:showPercent val="0"/>
          <c:showBubbleSize val="0"/>
        </c:dLbls>
        <c:gapWidth val="150"/>
        <c:overlap val="-25"/>
        <c:axId val="476184472"/>
        <c:axId val="476179552"/>
      </c:barChart>
      <c:catAx>
        <c:axId val="47618447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1" i="0" u="none" strike="noStrike" kern="1200" cap="none" spc="0" normalizeH="0" baseline="0">
                <a:solidFill>
                  <a:schemeClr val="dk1">
                    <a:lumMod val="65000"/>
                    <a:lumOff val="35000"/>
                  </a:schemeClr>
                </a:solidFill>
                <a:latin typeface="+mn-lt"/>
                <a:ea typeface="+mn-ea"/>
                <a:cs typeface="+mn-cs"/>
              </a:defRPr>
            </a:pPr>
            <a:endParaRPr lang="en-US"/>
          </a:p>
        </c:txPr>
        <c:crossAx val="476179552"/>
        <c:crosses val="autoZero"/>
        <c:auto val="1"/>
        <c:lblAlgn val="ctr"/>
        <c:lblOffset val="100"/>
        <c:noMultiLvlLbl val="0"/>
      </c:catAx>
      <c:valAx>
        <c:axId val="476179552"/>
        <c:scaling>
          <c:orientation val="minMax"/>
        </c:scaling>
        <c:delete val="1"/>
        <c:axPos val="l"/>
        <c:numFmt formatCode="&quot;$&quot;#,##0.00" sourceLinked="1"/>
        <c:majorTickMark val="none"/>
        <c:minorTickMark val="none"/>
        <c:tickLblPos val="nextTo"/>
        <c:crossAx val="476184472"/>
        <c:crosses val="autoZero"/>
        <c:crossBetween val="between"/>
      </c:valAx>
      <c:spPr>
        <a:pattFill prst="ltDnDiag">
          <a:fgClr>
            <a:schemeClr val="dk1">
              <a:lumMod val="15000"/>
              <a:lumOff val="85000"/>
            </a:schemeClr>
          </a:fgClr>
          <a:bgClr>
            <a:schemeClr val="lt1"/>
          </a:bgClr>
        </a:pattFill>
        <a:ln>
          <a:noFill/>
        </a:ln>
        <a:effectLst/>
      </c:spPr>
    </c:plotArea>
    <c:legend>
      <c:legendPos val="t"/>
      <c:layout>
        <c:manualLayout>
          <c:xMode val="edge"/>
          <c:yMode val="edge"/>
          <c:x val="0.33023366265604448"/>
          <c:y val="0.11931923250081515"/>
          <c:w val="0.39717891035661618"/>
          <c:h val="6.339798713661504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a:t>Insulations Loans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'[Copy of Loan Case Report FY ''21 thru 04.30.21 DRAFT.xlsx]Sheet2'!$B$1</c:f>
              <c:strCache>
                <c:ptCount val="1"/>
                <c:pt idx="0">
                  <c:v>2018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'[Copy of Loan Case Report FY ''21 thru 04.30.21 DRAFT.xlsx]Sheet2'!$A$2</c:f>
              <c:strCache>
                <c:ptCount val="1"/>
                <c:pt idx="0">
                  <c:v>Total Principal</c:v>
                </c:pt>
              </c:strCache>
            </c:strRef>
          </c:cat>
          <c:val>
            <c:numRef>
              <c:f>'[Copy of Loan Case Report FY ''21 thru 04.30.21 DRAFT.xlsx]Sheet2'!$B$2</c:f>
              <c:numCache>
                <c:formatCode>"$"#,##0.00</c:formatCode>
                <c:ptCount val="1"/>
                <c:pt idx="0">
                  <c:v>337279.3</c:v>
                </c:pt>
              </c:numCache>
            </c:numRef>
          </c:val>
          <c:extLst>
            <c:ext xmlns:c16="http://schemas.microsoft.com/office/drawing/2014/chart" uri="{C3380CC4-5D6E-409C-BE32-E72D297353CC}">
              <c16:uniqueId val="{00000000-C8F2-4509-8C4E-0912475158D1}"/>
            </c:ext>
          </c:extLst>
        </c:ser>
        <c:ser>
          <c:idx val="1"/>
          <c:order val="1"/>
          <c:tx>
            <c:strRef>
              <c:f>'[Copy of Loan Case Report FY ''21 thru 04.30.21 DRAFT.xlsx]Sheet2'!$C$1</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'[Copy of Loan Case Report FY ''21 thru 04.30.21 DRAFT.xlsx]Sheet2'!$A$2</c:f>
              <c:strCache>
                <c:ptCount val="1"/>
                <c:pt idx="0">
                  <c:v>Total Principal</c:v>
                </c:pt>
              </c:strCache>
            </c:strRef>
          </c:cat>
          <c:val>
            <c:numRef>
              <c:f>'[Copy of Loan Case Report FY ''21 thru 04.30.21 DRAFT.xlsx]Sheet2'!$C$2</c:f>
              <c:numCache>
                <c:formatCode>"$"#,##0.00_);[Red]\("$"#,##0.00\)</c:formatCode>
                <c:ptCount val="1"/>
                <c:pt idx="0">
                  <c:v>603607.87</c:v>
                </c:pt>
              </c:numCache>
            </c:numRef>
          </c:val>
          <c:extLst>
            <c:ext xmlns:c16="http://schemas.microsoft.com/office/drawing/2014/chart" uri="{C3380CC4-5D6E-409C-BE32-E72D297353CC}">
              <c16:uniqueId val="{00000001-C8F2-4509-8C4E-0912475158D1}"/>
            </c:ext>
          </c:extLst>
        </c:ser>
        <c:ser>
          <c:idx val="2"/>
          <c:order val="2"/>
          <c:tx>
            <c:strRef>
              <c:f>'[Copy of Loan Case Report FY ''21 thru 04.30.21 DRAFT.xlsx]Sheet2'!$D$1</c:f>
              <c:strCache>
                <c:ptCount val="1"/>
                <c:pt idx="0">
                  <c:v>2020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'[Copy of Loan Case Report FY ''21 thru 04.30.21 DRAFT.xlsx]Sheet2'!$A$2</c:f>
              <c:strCache>
                <c:ptCount val="1"/>
                <c:pt idx="0">
                  <c:v>Total Principal</c:v>
                </c:pt>
              </c:strCache>
            </c:strRef>
          </c:cat>
          <c:val>
            <c:numRef>
              <c:f>'[Copy of Loan Case Report FY ''21 thru 04.30.21 DRAFT.xlsx]Sheet2'!$D$2</c:f>
              <c:numCache>
                <c:formatCode>"$"#,##0.00_);[Red]\("$"#,##0.00\)</c:formatCode>
                <c:ptCount val="1"/>
                <c:pt idx="0">
                  <c:v>946011.28</c:v>
                </c:pt>
              </c:numCache>
            </c:numRef>
          </c:val>
          <c:extLst>
            <c:ext xmlns:c16="http://schemas.microsoft.com/office/drawing/2014/chart" uri="{C3380CC4-5D6E-409C-BE32-E72D297353CC}">
              <c16:uniqueId val="{00000002-C8F2-4509-8C4E-0912475158D1}"/>
            </c:ext>
          </c:extLst>
        </c:ser>
        <c:ser>
          <c:idx val="3"/>
          <c:order val="3"/>
          <c:tx>
            <c:strRef>
              <c:f>'[Copy of Loan Case Report FY ''21 thru 04.30.21 DRAFT.xlsx]Sheet2'!$E$1</c:f>
              <c:strCache>
                <c:ptCount val="1"/>
                <c:pt idx="0">
                  <c:v>2021 YTD - 4/30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'[Copy of Loan Case Report FY ''21 thru 04.30.21 DRAFT.xlsx]Sheet2'!$A$2</c:f>
              <c:strCache>
                <c:ptCount val="1"/>
                <c:pt idx="0">
                  <c:v>Total Principal</c:v>
                </c:pt>
              </c:strCache>
            </c:strRef>
          </c:cat>
          <c:val>
            <c:numRef>
              <c:f>'[Copy of Loan Case Report FY ''21 thru 04.30.21 DRAFT.xlsx]Sheet2'!$E$2</c:f>
              <c:numCache>
                <c:formatCode>"$"#,##0.00_);[Red]\("$"#,##0.00\)</c:formatCode>
                <c:ptCount val="1"/>
                <c:pt idx="0">
                  <c:v>368065.9</c:v>
                </c:pt>
              </c:numCache>
            </c:numRef>
          </c:val>
          <c:extLst>
            <c:ext xmlns:c16="http://schemas.microsoft.com/office/drawing/2014/chart" uri="{C3380CC4-5D6E-409C-BE32-E72D297353CC}">
              <c16:uniqueId val="{00000003-C8F2-4509-8C4E-0912475158D1}"/>
            </c:ext>
          </c:extLst>
        </c:ser>
        <c:dLbls>
          <c:showLegendKey val="0"/>
          <c:showVal val="1"/>
          <c:showCatName val="0"/>
          <c:showSerName val="0"/>
          <c:showPercent val="0"/>
          <c:showBubbleSize val="0"/>
        </c:dLbls>
        <c:gapWidth val="150"/>
        <c:overlap val="-25"/>
        <c:axId val="620487336"/>
        <c:axId val="620482744"/>
      </c:barChart>
      <c:catAx>
        <c:axId val="620487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20482744"/>
        <c:crosses val="autoZero"/>
        <c:auto val="1"/>
        <c:lblAlgn val="ctr"/>
        <c:lblOffset val="100"/>
        <c:noMultiLvlLbl val="0"/>
      </c:catAx>
      <c:valAx>
        <c:axId val="620482744"/>
        <c:scaling>
          <c:orientation val="minMax"/>
        </c:scaling>
        <c:delete val="1"/>
        <c:axPos val="l"/>
        <c:numFmt formatCode="&quot;$&quot;#,##0.00" sourceLinked="1"/>
        <c:majorTickMark val="none"/>
        <c:minorTickMark val="none"/>
        <c:tickLblPos val="nextTo"/>
        <c:crossAx val="62048733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5875">
      <a:solidFill>
        <a:schemeClr val="accent3"/>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EnergyWise</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'[Copy of Loan Case Report FY ''21 thru 04.30.21 DRAFT.xlsx]Sheet2'!$B$22</c:f>
              <c:strCache>
                <c:ptCount val="1"/>
                <c:pt idx="0">
                  <c:v>2018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'[Copy of Loan Case Report FY ''21 thru 04.30.21 DRAFT.xlsx]Sheet2'!$A$23</c:f>
              <c:strCache>
                <c:ptCount val="1"/>
                <c:pt idx="0">
                  <c:v>Total Principal</c:v>
                </c:pt>
              </c:strCache>
            </c:strRef>
          </c:cat>
          <c:val>
            <c:numRef>
              <c:f>'[Copy of Loan Case Report FY ''21 thru 04.30.21 DRAFT.xlsx]Sheet2'!$B$23</c:f>
              <c:numCache>
                <c:formatCode>"$"#,##0.00</c:formatCode>
                <c:ptCount val="1"/>
                <c:pt idx="0">
                  <c:v>264703.99</c:v>
                </c:pt>
              </c:numCache>
            </c:numRef>
          </c:val>
          <c:extLst>
            <c:ext xmlns:c16="http://schemas.microsoft.com/office/drawing/2014/chart" uri="{C3380CC4-5D6E-409C-BE32-E72D297353CC}">
              <c16:uniqueId val="{00000000-D9DE-46EF-B6A4-22833B71F5AA}"/>
            </c:ext>
          </c:extLst>
        </c:ser>
        <c:ser>
          <c:idx val="1"/>
          <c:order val="1"/>
          <c:tx>
            <c:strRef>
              <c:f>'[Copy of Loan Case Report FY ''21 thru 04.30.21 DRAFT.xlsx]Sheet2'!$C$22</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'[Copy of Loan Case Report FY ''21 thru 04.30.21 DRAFT.xlsx]Sheet2'!$A$23</c:f>
              <c:strCache>
                <c:ptCount val="1"/>
                <c:pt idx="0">
                  <c:v>Total Principal</c:v>
                </c:pt>
              </c:strCache>
            </c:strRef>
          </c:cat>
          <c:val>
            <c:numRef>
              <c:f>'[Copy of Loan Case Report FY ''21 thru 04.30.21 DRAFT.xlsx]Sheet2'!$C$23</c:f>
              <c:numCache>
                <c:formatCode>"$"#,##0.00_);[Red]\("$"#,##0.00\)</c:formatCode>
                <c:ptCount val="1"/>
                <c:pt idx="0">
                  <c:v>835400.42</c:v>
                </c:pt>
              </c:numCache>
            </c:numRef>
          </c:val>
          <c:extLst>
            <c:ext xmlns:c16="http://schemas.microsoft.com/office/drawing/2014/chart" uri="{C3380CC4-5D6E-409C-BE32-E72D297353CC}">
              <c16:uniqueId val="{00000001-D9DE-46EF-B6A4-22833B71F5AA}"/>
            </c:ext>
          </c:extLst>
        </c:ser>
        <c:ser>
          <c:idx val="2"/>
          <c:order val="2"/>
          <c:tx>
            <c:strRef>
              <c:f>'[Copy of Loan Case Report FY ''21 thru 04.30.21 DRAFT.xlsx]Sheet2'!$D$22</c:f>
              <c:strCache>
                <c:ptCount val="1"/>
                <c:pt idx="0">
                  <c:v>2020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'[Copy of Loan Case Report FY ''21 thru 04.30.21 DRAFT.xlsx]Sheet2'!$A$23</c:f>
              <c:strCache>
                <c:ptCount val="1"/>
                <c:pt idx="0">
                  <c:v>Total Principal</c:v>
                </c:pt>
              </c:strCache>
            </c:strRef>
          </c:cat>
          <c:val>
            <c:numRef>
              <c:f>'[Copy of Loan Case Report FY ''21 thru 04.30.21 DRAFT.xlsx]Sheet2'!$D$23</c:f>
              <c:numCache>
                <c:formatCode>"$"#,##0.00_);[Red]\("$"#,##0.00\)</c:formatCode>
                <c:ptCount val="1"/>
                <c:pt idx="0">
                  <c:v>1621171.04</c:v>
                </c:pt>
              </c:numCache>
            </c:numRef>
          </c:val>
          <c:extLst>
            <c:ext xmlns:c16="http://schemas.microsoft.com/office/drawing/2014/chart" uri="{C3380CC4-5D6E-409C-BE32-E72D297353CC}">
              <c16:uniqueId val="{00000002-D9DE-46EF-B6A4-22833B71F5AA}"/>
            </c:ext>
          </c:extLst>
        </c:ser>
        <c:ser>
          <c:idx val="3"/>
          <c:order val="3"/>
          <c:tx>
            <c:strRef>
              <c:f>'[Copy of Loan Case Report FY ''21 thru 04.30.21 DRAFT.xlsx]Sheet2'!$E$22</c:f>
              <c:strCache>
                <c:ptCount val="1"/>
                <c:pt idx="0">
                  <c:v>2021 YTD - 4/30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'[Copy of Loan Case Report FY ''21 thru 04.30.21 DRAFT.xlsx]Sheet2'!$A$23</c:f>
              <c:strCache>
                <c:ptCount val="1"/>
                <c:pt idx="0">
                  <c:v>Total Principal</c:v>
                </c:pt>
              </c:strCache>
            </c:strRef>
          </c:cat>
          <c:val>
            <c:numRef>
              <c:f>'[Copy of Loan Case Report FY ''21 thru 04.30.21 DRAFT.xlsx]Sheet2'!$E$23</c:f>
              <c:numCache>
                <c:formatCode>"$"#,##0.00_);[Red]\("$"#,##0.00\)</c:formatCode>
                <c:ptCount val="1"/>
                <c:pt idx="0">
                  <c:v>984402.6</c:v>
                </c:pt>
              </c:numCache>
            </c:numRef>
          </c:val>
          <c:extLst>
            <c:ext xmlns:c16="http://schemas.microsoft.com/office/drawing/2014/chart" uri="{C3380CC4-5D6E-409C-BE32-E72D297353CC}">
              <c16:uniqueId val="{00000003-D9DE-46EF-B6A4-22833B71F5AA}"/>
            </c:ext>
          </c:extLst>
        </c:ser>
        <c:dLbls>
          <c:showLegendKey val="0"/>
          <c:showVal val="1"/>
          <c:showCatName val="0"/>
          <c:showSerName val="0"/>
          <c:showPercent val="0"/>
          <c:showBubbleSize val="0"/>
        </c:dLbls>
        <c:gapWidth val="150"/>
        <c:overlap val="-25"/>
        <c:axId val="836168784"/>
        <c:axId val="836172720"/>
      </c:barChart>
      <c:catAx>
        <c:axId val="836168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836172720"/>
        <c:crosses val="autoZero"/>
        <c:auto val="1"/>
        <c:lblAlgn val="ctr"/>
        <c:lblOffset val="100"/>
        <c:noMultiLvlLbl val="0"/>
      </c:catAx>
      <c:valAx>
        <c:axId val="836172720"/>
        <c:scaling>
          <c:orientation val="minMax"/>
        </c:scaling>
        <c:delete val="1"/>
        <c:axPos val="l"/>
        <c:numFmt formatCode="&quot;$&quot;#,##0.00" sourceLinked="1"/>
        <c:majorTickMark val="none"/>
        <c:minorTickMark val="none"/>
        <c:tickLblPos val="nextTo"/>
        <c:crossAx val="8361687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9050">
      <a:solidFill>
        <a:schemeClr val="accent3"/>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latin typeface="Georgia"/>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0D12463-6397-AC4E-BEF0-937D81E38D4B}" type="datetimeFigureOut">
              <a:rPr lang="en-US" smtClean="0">
                <a:latin typeface="Georgia"/>
              </a:rPr>
              <a:t>6/14/2021</a:t>
            </a:fld>
            <a:endParaRPr lang="en-US" dirty="0">
              <a:latin typeface="Georgia"/>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latin typeface="Georgia"/>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1A61679-3BE6-3544-A42D-DE724B1A37C9}" type="slidenum">
              <a:rPr lang="en-US" smtClean="0">
                <a:latin typeface="Georgia"/>
              </a:rPr>
              <a:t>‹#›</a:t>
            </a:fld>
            <a:endParaRPr lang="en-US" dirty="0">
              <a:latin typeface="Georgia"/>
            </a:endParaRPr>
          </a:p>
        </p:txBody>
      </p:sp>
    </p:spTree>
    <p:extLst>
      <p:ext uri="{BB962C8B-B14F-4D97-AF65-F5344CB8AC3E}">
        <p14:creationId xmlns:p14="http://schemas.microsoft.com/office/powerpoint/2010/main" val="8179325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Georgia"/>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Georgia"/>
              </a:defRPr>
            </a:lvl1pPr>
          </a:lstStyle>
          <a:p>
            <a:fld id="{0869ADDF-C7F3-B848-902A-A79C58168704}" type="datetimeFigureOut">
              <a:rPr lang="en-US" smtClean="0"/>
              <a:pPr/>
              <a:t>6/14/2021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Georgia"/>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Georgia"/>
              </a:defRPr>
            </a:lvl1pPr>
          </a:lstStyle>
          <a:p>
            <a:fld id="{36364F02-0BF6-D241-9C79-EA54AE3F84A7}" type="slidenum">
              <a:rPr lang="en-US" smtClean="0"/>
              <a:pPr/>
              <a:t>‹#›</a:t>
            </a:fld>
            <a:endParaRPr lang="en-US" dirty="0"/>
          </a:p>
        </p:txBody>
      </p:sp>
    </p:spTree>
    <p:extLst>
      <p:ext uri="{BB962C8B-B14F-4D97-AF65-F5344CB8AC3E}">
        <p14:creationId xmlns:p14="http://schemas.microsoft.com/office/powerpoint/2010/main" val="337492854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Georgia"/>
        <a:ea typeface="+mn-ea"/>
        <a:cs typeface="+mn-cs"/>
      </a:defRPr>
    </a:lvl1pPr>
    <a:lvl2pPr marL="457200" algn="l" defTabSz="457200" rtl="0" eaLnBrk="1" latinLnBrk="0" hangingPunct="1">
      <a:defRPr sz="1200" kern="1200">
        <a:solidFill>
          <a:schemeClr val="tx1"/>
        </a:solidFill>
        <a:latin typeface="Georgia"/>
        <a:ea typeface="+mn-ea"/>
        <a:cs typeface="+mn-cs"/>
      </a:defRPr>
    </a:lvl2pPr>
    <a:lvl3pPr marL="914400" algn="l" defTabSz="457200" rtl="0" eaLnBrk="1" latinLnBrk="0" hangingPunct="1">
      <a:defRPr sz="1200" kern="1200">
        <a:solidFill>
          <a:schemeClr val="tx1"/>
        </a:solidFill>
        <a:latin typeface="Georgia"/>
        <a:ea typeface="+mn-ea"/>
        <a:cs typeface="+mn-cs"/>
      </a:defRPr>
    </a:lvl3pPr>
    <a:lvl4pPr marL="1371600" algn="l" defTabSz="457200" rtl="0" eaLnBrk="1" latinLnBrk="0" hangingPunct="1">
      <a:defRPr sz="1200" kern="1200">
        <a:solidFill>
          <a:schemeClr val="tx1"/>
        </a:solidFill>
        <a:latin typeface="Georgia"/>
        <a:ea typeface="+mn-ea"/>
        <a:cs typeface="+mn-cs"/>
      </a:defRPr>
    </a:lvl4pPr>
    <a:lvl5pPr marL="1828800" algn="l" defTabSz="457200" rtl="0" eaLnBrk="1" latinLnBrk="0" hangingPunct="1">
      <a:defRPr sz="1200" kern="1200">
        <a:solidFill>
          <a:schemeClr val="tx1"/>
        </a:solidFill>
        <a:latin typeface="Georgia"/>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364F02-0BF6-D241-9C79-EA54AE3F84A7}" type="slidenum">
              <a:rPr lang="en-US" smtClean="0"/>
              <a:pPr/>
              <a:t>2</a:t>
            </a:fld>
            <a:endParaRPr lang="en-US" dirty="0"/>
          </a:p>
        </p:txBody>
      </p:sp>
    </p:spTree>
    <p:extLst>
      <p:ext uri="{BB962C8B-B14F-4D97-AF65-F5344CB8AC3E}">
        <p14:creationId xmlns:p14="http://schemas.microsoft.com/office/powerpoint/2010/main" val="2200137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64F02-0BF6-D241-9C79-EA54AE3F84A7}" type="slidenum">
              <a:rPr kumimoji="0" lang="en-US" sz="1200" b="0" i="0" u="none" strike="noStrike" kern="1200" cap="none" spc="0" normalizeH="0" baseline="0" noProof="0" smtClean="0">
                <a:ln>
                  <a:noFill/>
                </a:ln>
                <a:solidFill>
                  <a:prstClr val="black"/>
                </a:solidFill>
                <a:effectLst/>
                <a:uLnTx/>
                <a:uFillTx/>
                <a:latin typeface="Georg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1730030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64F02-0BF6-D241-9C79-EA54AE3F84A7}" type="slidenum">
              <a:rPr kumimoji="0" lang="en-US" sz="1200" b="0" i="0" u="none" strike="noStrike" kern="1200" cap="none" spc="0" normalizeH="0" baseline="0" noProof="0" smtClean="0">
                <a:ln>
                  <a:noFill/>
                </a:ln>
                <a:solidFill>
                  <a:prstClr val="black"/>
                </a:solidFill>
                <a:effectLst/>
                <a:uLnTx/>
                <a:uFillTx/>
                <a:latin typeface="Georg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3434661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365760" y="1325880"/>
            <a:ext cx="7607210" cy="1543449"/>
          </a:xfrm>
        </p:spPr>
        <p:txBody>
          <a:bodyPr anchor="b"/>
          <a:lstStyle>
            <a:lvl1pPr>
              <a:lnSpc>
                <a:spcPct val="90000"/>
              </a:lnSpc>
              <a:defRPr sz="4200">
                <a:solidFill>
                  <a:schemeClr val="tx1"/>
                </a:solidFill>
              </a:defRPr>
            </a:lvl1pPr>
          </a:lstStyle>
          <a:p>
            <a:r>
              <a:rPr lang="en-US"/>
              <a:t>Click to edit Master title style</a:t>
            </a:r>
          </a:p>
        </p:txBody>
      </p:sp>
      <p:sp>
        <p:nvSpPr>
          <p:cNvPr id="10" name="Text Placeholder 3"/>
          <p:cNvSpPr>
            <a:spLocks noGrp="1"/>
          </p:cNvSpPr>
          <p:nvPr>
            <p:ph type="body" sz="quarter" idx="14"/>
          </p:nvPr>
        </p:nvSpPr>
        <p:spPr>
          <a:xfrm>
            <a:off x="365760" y="2945839"/>
            <a:ext cx="6980872" cy="2137337"/>
          </a:xfrm>
        </p:spPr>
        <p:txBody>
          <a:bodyPr/>
          <a:lstStyle>
            <a:lvl1pPr marL="0" indent="0">
              <a:buNone/>
              <a:defRPr sz="2000">
                <a:solidFill>
                  <a:schemeClr val="accent3"/>
                </a:solidFill>
              </a:defRPr>
            </a:lvl1pPr>
            <a:lvl2pPr>
              <a:defRPr sz="2000">
                <a:solidFill>
                  <a:schemeClr val="accent6"/>
                </a:solidFill>
              </a:defRPr>
            </a:lvl2pPr>
            <a:lvl3pPr>
              <a:defRPr sz="2000">
                <a:solidFill>
                  <a:schemeClr val="accent6"/>
                </a:solidFill>
              </a:defRPr>
            </a:lvl3pPr>
            <a:lvl4pPr>
              <a:defRPr sz="2000">
                <a:solidFill>
                  <a:schemeClr val="accent6"/>
                </a:solidFill>
              </a:defRPr>
            </a:lvl4pPr>
            <a:lvl5pPr>
              <a:defRPr sz="2000">
                <a:solidFill>
                  <a:schemeClr val="accent6"/>
                </a:solidFill>
              </a:defRPr>
            </a:lvl5pPr>
          </a:lstStyle>
          <a:p>
            <a:pPr lvl="0"/>
            <a:r>
              <a:rPr lang="en-US"/>
              <a:t>Click to 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24044" y="5471555"/>
            <a:ext cx="2492158" cy="941204"/>
          </a:xfrm>
          <a:prstGeom prst="rect">
            <a:avLst/>
          </a:prstGeom>
        </p:spPr>
      </p:pic>
    </p:spTree>
    <p:extLst>
      <p:ext uri="{BB962C8B-B14F-4D97-AF65-F5344CB8AC3E}">
        <p14:creationId xmlns:p14="http://schemas.microsoft.com/office/powerpoint/2010/main" val="362951513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p:nvPr>
        </p:nvSpPr>
        <p:spPr>
          <a:xfrm>
            <a:off x="365760" y="795528"/>
            <a:ext cx="7607210" cy="1543449"/>
          </a:xfrm>
        </p:spPr>
        <p:txBody>
          <a:bodyPr anchor="b"/>
          <a:lstStyle>
            <a:lvl1pPr>
              <a:lnSpc>
                <a:spcPct val="90000"/>
              </a:lnSpc>
              <a:defRPr sz="4200">
                <a:solidFill>
                  <a:schemeClr val="bg1"/>
                </a:solidFill>
              </a:defRPr>
            </a:lvl1pPr>
          </a:lstStyle>
          <a:p>
            <a:r>
              <a:rPr lang="en-US"/>
              <a:t>Click to edit Master title style</a:t>
            </a:r>
          </a:p>
        </p:txBody>
      </p:sp>
      <p:pic>
        <p:nvPicPr>
          <p:cNvPr id="6" name="Picture 5" descr="Spire4EMFrev.emf"/>
          <p:cNvPicPr>
            <a:picLocks noChangeAspect="1"/>
          </p:cNvPicPr>
          <p:nvPr userDrawn="1"/>
        </p:nvPicPr>
        <p:blipFill rotWithShape="1">
          <a:blip r:embed="rId3">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8" name="Text Placeholder 6"/>
          <p:cNvSpPr>
            <a:spLocks noGrp="1"/>
          </p:cNvSpPr>
          <p:nvPr>
            <p:ph type="body" sz="quarter" idx="14"/>
          </p:nvPr>
        </p:nvSpPr>
        <p:spPr>
          <a:xfrm>
            <a:off x="365760" y="2383864"/>
            <a:ext cx="6980872" cy="2137337"/>
          </a:xfrm>
        </p:spPr>
        <p:txBody>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r>
              <a:rPr lang="en-US"/>
              <a:t>Spire Finance Program</a:t>
            </a:r>
            <a:endParaRPr lang="en-US" dirty="0"/>
          </a:p>
        </p:txBody>
      </p:sp>
      <p:sp>
        <p:nvSpPr>
          <p:cNvPr id="12"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3083422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p:nvPr>
        </p:nvSpPr>
        <p:spPr>
          <a:xfrm>
            <a:off x="365760" y="795528"/>
            <a:ext cx="7607210" cy="1543449"/>
          </a:xfrm>
        </p:spPr>
        <p:txBody>
          <a:bodyPr anchor="b"/>
          <a:lstStyle>
            <a:lvl1pPr>
              <a:lnSpc>
                <a:spcPct val="90000"/>
              </a:lnSpc>
              <a:defRPr sz="4200">
                <a:solidFill>
                  <a:schemeClr val="bg2"/>
                </a:solidFill>
              </a:defRPr>
            </a:lvl1pPr>
          </a:lstStyle>
          <a:p>
            <a:r>
              <a:rPr lang="en-US"/>
              <a:t>Click to edit Master title style</a:t>
            </a:r>
          </a:p>
        </p:txBody>
      </p:sp>
      <p:pic>
        <p:nvPicPr>
          <p:cNvPr id="5" name="Picture 4" descr="Spire4EMFrev.emf"/>
          <p:cNvPicPr>
            <a:picLocks noChangeAspect="1"/>
          </p:cNvPicPr>
          <p:nvPr userDrawn="1"/>
        </p:nvPicPr>
        <p:blipFill rotWithShape="1">
          <a:blip r:embed="rId3">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8" name="Text Placeholder 6"/>
          <p:cNvSpPr>
            <a:spLocks noGrp="1"/>
          </p:cNvSpPr>
          <p:nvPr>
            <p:ph type="body" sz="quarter" idx="14"/>
          </p:nvPr>
        </p:nvSpPr>
        <p:spPr>
          <a:xfrm>
            <a:off x="365760" y="2383864"/>
            <a:ext cx="6980872" cy="2137337"/>
          </a:xfrm>
        </p:spPr>
        <p:txBody>
          <a:bodyPr/>
          <a:lstStyle>
            <a:lvl1pPr marL="0" indent="0">
              <a:buNone/>
              <a:defRPr sz="20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r>
              <a:rPr lang="en-US"/>
              <a:t>Spire Finance Program</a:t>
            </a:r>
            <a:endParaRPr lang="en-US" dirty="0"/>
          </a:p>
        </p:txBody>
      </p:sp>
      <p:sp>
        <p:nvSpPr>
          <p:cNvPr id="12"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162386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7048" cy="6858000"/>
          </a:xfrm>
          <a:prstGeom prst="rect">
            <a:avLst/>
          </a:prstGeom>
        </p:spPr>
      </p:pic>
      <p:sp>
        <p:nvSpPr>
          <p:cNvPr id="7" name="Title 1"/>
          <p:cNvSpPr>
            <a:spLocks noGrp="1"/>
          </p:cNvSpPr>
          <p:nvPr>
            <p:ph type="ctrTitle"/>
          </p:nvPr>
        </p:nvSpPr>
        <p:spPr>
          <a:xfrm>
            <a:off x="365760" y="792480"/>
            <a:ext cx="7607210" cy="1543449"/>
          </a:xfrm>
        </p:spPr>
        <p:txBody>
          <a:bodyPr anchor="b"/>
          <a:lstStyle>
            <a:lvl1pPr>
              <a:lnSpc>
                <a:spcPct val="90000"/>
              </a:lnSpc>
              <a:defRPr sz="4200">
                <a:solidFill>
                  <a:schemeClr val="bg2"/>
                </a:solidFill>
              </a:defRPr>
            </a:lvl1pPr>
          </a:lstStyle>
          <a:p>
            <a:r>
              <a:rPr lang="en-US"/>
              <a:t>Click to edit Master title style</a:t>
            </a:r>
          </a:p>
        </p:txBody>
      </p:sp>
      <p:pic>
        <p:nvPicPr>
          <p:cNvPr id="5" name="Picture 4" descr="Spire4EMFrev.emf"/>
          <p:cNvPicPr>
            <a:picLocks noChangeAspect="1"/>
          </p:cNvPicPr>
          <p:nvPr userDrawn="1"/>
        </p:nvPicPr>
        <p:blipFill rotWithShape="1">
          <a:blip r:embed="rId3">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8" name="Text Placeholder 6"/>
          <p:cNvSpPr>
            <a:spLocks noGrp="1"/>
          </p:cNvSpPr>
          <p:nvPr>
            <p:ph type="body" sz="quarter" idx="14"/>
          </p:nvPr>
        </p:nvSpPr>
        <p:spPr>
          <a:xfrm>
            <a:off x="365760" y="2383864"/>
            <a:ext cx="6980872" cy="2137337"/>
          </a:xfrm>
        </p:spPr>
        <p:txBody>
          <a:bodyPr/>
          <a:lstStyle>
            <a:lvl1pPr marL="0" indent="0">
              <a:buNone/>
              <a:defRPr sz="20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r>
              <a:rPr lang="en-US"/>
              <a:t>Spire Finance Program</a:t>
            </a:r>
            <a:endParaRPr lang="en-US" dirty="0"/>
          </a:p>
        </p:txBody>
      </p:sp>
      <p:sp>
        <p:nvSpPr>
          <p:cNvPr id="12"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3818824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p:cNvSpPr/>
          <p:nvPr userDrawn="1"/>
        </p:nvSpPr>
        <p:spPr>
          <a:xfrm>
            <a:off x="0" y="-24748"/>
            <a:ext cx="4560075" cy="68827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2" name="Title 1"/>
          <p:cNvSpPr>
            <a:spLocks noGrp="1"/>
          </p:cNvSpPr>
          <p:nvPr>
            <p:ph type="title"/>
          </p:nvPr>
        </p:nvSpPr>
        <p:spPr>
          <a:xfrm>
            <a:off x="365760" y="274320"/>
            <a:ext cx="4042467" cy="721729"/>
          </a:xfrm>
        </p:spPr>
        <p:txBody>
          <a:bodyPr/>
          <a:lstStyle>
            <a:lvl1pPr>
              <a:defRPr>
                <a:solidFill>
                  <a:schemeClr val="bg1"/>
                </a:solidFill>
              </a:defRPr>
            </a:lvl1pPr>
          </a:lstStyle>
          <a:p>
            <a:r>
              <a:rPr lang="en-US"/>
              <a:t>Click to edit Master title style</a:t>
            </a:r>
          </a:p>
        </p:txBody>
      </p:sp>
      <p:sp>
        <p:nvSpPr>
          <p:cNvPr id="6" name="Content Placeholder 2"/>
          <p:cNvSpPr>
            <a:spLocks noGrp="1"/>
          </p:cNvSpPr>
          <p:nvPr>
            <p:ph idx="1"/>
          </p:nvPr>
        </p:nvSpPr>
        <p:spPr>
          <a:xfrm>
            <a:off x="365760" y="1234440"/>
            <a:ext cx="4162319" cy="4681728"/>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4663440" y="1234440"/>
            <a:ext cx="4162319" cy="4681728"/>
          </a:xfrm>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r>
              <a:rPr lang="en-US"/>
              <a:t>Spire Finance Program</a:t>
            </a:r>
            <a:endParaRPr lang="en-US" dirty="0"/>
          </a:p>
        </p:txBody>
      </p:sp>
      <p:sp>
        <p:nvSpPr>
          <p:cNvPr id="9"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1138801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Rectangle 4"/>
          <p:cNvSpPr/>
          <p:nvPr userDrawn="1"/>
        </p:nvSpPr>
        <p:spPr>
          <a:xfrm>
            <a:off x="0" y="-24748"/>
            <a:ext cx="9144000" cy="688274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2" name="Title 1"/>
          <p:cNvSpPr>
            <a:spLocks noGrp="1"/>
          </p:cNvSpPr>
          <p:nvPr>
            <p:ph type="title"/>
          </p:nvPr>
        </p:nvSpPr>
        <p:spPr>
          <a:xfrm>
            <a:off x="365760" y="274320"/>
            <a:ext cx="8464341" cy="721729"/>
          </a:xfrm>
        </p:spPr>
        <p:txBody>
          <a:bodyPr/>
          <a:lstStyle>
            <a:lvl1pPr>
              <a:defRPr>
                <a:solidFill>
                  <a:schemeClr val="bg1"/>
                </a:solidFill>
              </a:defRPr>
            </a:lvl1pPr>
          </a:lstStyle>
          <a:p>
            <a:r>
              <a:rPr lang="en-US"/>
              <a:t>Click to edit Master title style</a:t>
            </a:r>
          </a:p>
        </p:txBody>
      </p:sp>
      <p:sp>
        <p:nvSpPr>
          <p:cNvPr id="11" name="Text Placeholder 10"/>
          <p:cNvSpPr>
            <a:spLocks noGrp="1"/>
          </p:cNvSpPr>
          <p:nvPr>
            <p:ph type="body" sz="quarter" idx="12" hasCustomPrompt="1"/>
          </p:nvPr>
        </p:nvSpPr>
        <p:spPr>
          <a:xfrm>
            <a:off x="365760" y="1282700"/>
            <a:ext cx="8461375" cy="1611313"/>
          </a:xfrm>
        </p:spPr>
        <p:txBody>
          <a:bodyPr/>
          <a:lstStyle>
            <a:lvl1pPr marL="0" indent="0">
              <a:buFontTx/>
              <a:buNone/>
              <a:defRPr sz="2800">
                <a:solidFill>
                  <a:srgbClr val="FFFFFF"/>
                </a:solidFill>
              </a:defRPr>
            </a:lvl1pPr>
          </a:lstStyle>
          <a:p>
            <a:pPr lvl="0"/>
            <a:r>
              <a:rPr lang="en-US"/>
              <a:t>Click to edit Large Quote or Statement</a:t>
            </a:r>
          </a:p>
        </p:txBody>
      </p:sp>
      <p:sp>
        <p:nvSpPr>
          <p:cNvPr id="13" name="Text Placeholder 12"/>
          <p:cNvSpPr>
            <a:spLocks noGrp="1"/>
          </p:cNvSpPr>
          <p:nvPr>
            <p:ph type="body" sz="quarter" idx="13" hasCustomPrompt="1"/>
          </p:nvPr>
        </p:nvSpPr>
        <p:spPr>
          <a:xfrm>
            <a:off x="365760" y="3416626"/>
            <a:ext cx="1874520" cy="2192185"/>
          </a:xfrm>
        </p:spPr>
        <p:txBody>
          <a:bodyPr/>
          <a:lstStyle>
            <a:lvl1pPr marL="0" indent="0">
              <a:buFontTx/>
              <a:buNone/>
              <a:defRPr sz="1800">
                <a:solidFill>
                  <a:schemeClr val="bg1"/>
                </a:solidFill>
              </a:defRPr>
            </a:lvl1pPr>
          </a:lstStyle>
          <a:p>
            <a:pPr lvl="0"/>
            <a:r>
              <a:rPr lang="en-US"/>
              <a:t>Click to edit text</a:t>
            </a:r>
          </a:p>
        </p:txBody>
      </p:sp>
      <p:sp>
        <p:nvSpPr>
          <p:cNvPr id="14" name="Text Placeholder 12"/>
          <p:cNvSpPr>
            <a:spLocks noGrp="1"/>
          </p:cNvSpPr>
          <p:nvPr>
            <p:ph type="body" sz="quarter" idx="14" hasCustomPrompt="1"/>
          </p:nvPr>
        </p:nvSpPr>
        <p:spPr>
          <a:xfrm>
            <a:off x="2581864" y="3405253"/>
            <a:ext cx="1874520" cy="2192185"/>
          </a:xfrm>
        </p:spPr>
        <p:txBody>
          <a:bodyPr/>
          <a:lstStyle>
            <a:lvl1pPr marL="0" indent="0">
              <a:buFontTx/>
              <a:buNone/>
              <a:defRPr sz="1800">
                <a:solidFill>
                  <a:schemeClr val="bg1"/>
                </a:solidFill>
              </a:defRPr>
            </a:lvl1pPr>
          </a:lstStyle>
          <a:p>
            <a:pPr lvl="0"/>
            <a:r>
              <a:rPr lang="en-US"/>
              <a:t>Click to edit text</a:t>
            </a:r>
          </a:p>
        </p:txBody>
      </p:sp>
      <p:sp>
        <p:nvSpPr>
          <p:cNvPr id="15" name="Text Placeholder 12"/>
          <p:cNvSpPr>
            <a:spLocks noGrp="1"/>
          </p:cNvSpPr>
          <p:nvPr>
            <p:ph type="body" sz="quarter" idx="13" hasCustomPrompt="1"/>
          </p:nvPr>
        </p:nvSpPr>
        <p:spPr>
          <a:xfrm>
            <a:off x="4738211" y="3418901"/>
            <a:ext cx="1874520" cy="2192185"/>
          </a:xfrm>
        </p:spPr>
        <p:txBody>
          <a:bodyPr/>
          <a:lstStyle>
            <a:lvl1pPr marL="0" indent="0">
              <a:buFontTx/>
              <a:buNone/>
              <a:defRPr sz="1800">
                <a:solidFill>
                  <a:schemeClr val="bg1"/>
                </a:solidFill>
              </a:defRPr>
            </a:lvl1pPr>
          </a:lstStyle>
          <a:p>
            <a:pPr lvl="0"/>
            <a:r>
              <a:rPr lang="en-US"/>
              <a:t>Click to edit text</a:t>
            </a:r>
          </a:p>
        </p:txBody>
      </p:sp>
      <p:sp>
        <p:nvSpPr>
          <p:cNvPr id="16" name="Text Placeholder 12"/>
          <p:cNvSpPr>
            <a:spLocks noGrp="1"/>
          </p:cNvSpPr>
          <p:nvPr>
            <p:ph type="body" sz="quarter" idx="15" hasCustomPrompt="1"/>
          </p:nvPr>
        </p:nvSpPr>
        <p:spPr>
          <a:xfrm>
            <a:off x="6919672" y="3393880"/>
            <a:ext cx="1874520" cy="2192185"/>
          </a:xfrm>
        </p:spPr>
        <p:txBody>
          <a:bodyPr/>
          <a:lstStyle>
            <a:lvl1pPr marL="0" indent="0">
              <a:buFontTx/>
              <a:buNone/>
              <a:defRPr sz="1800">
                <a:solidFill>
                  <a:schemeClr val="bg1"/>
                </a:solidFill>
              </a:defRPr>
            </a:lvl1pPr>
          </a:lstStyle>
          <a:p>
            <a:pPr lvl="0"/>
            <a:r>
              <a:rPr lang="en-US"/>
              <a:t>Click to edit text</a:t>
            </a:r>
          </a:p>
        </p:txBody>
      </p:sp>
      <p:cxnSp>
        <p:nvCxnSpPr>
          <p:cNvPr id="17" name="Straight Connector 16"/>
          <p:cNvCxnSpPr/>
          <p:nvPr userDrawn="1"/>
        </p:nvCxnSpPr>
        <p:spPr>
          <a:xfrm>
            <a:off x="2382601" y="3301308"/>
            <a:ext cx="0" cy="2116853"/>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4572000" y="3301308"/>
            <a:ext cx="0" cy="2121408"/>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6777179" y="3301308"/>
            <a:ext cx="0" cy="2121408"/>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5" name="Picture 34" descr="Spire4EMFrev.emf"/>
          <p:cNvPicPr>
            <a:picLocks noChangeAspect="1"/>
          </p:cNvPicPr>
          <p:nvPr userDrawn="1"/>
        </p:nvPicPr>
        <p:blipFill rotWithShape="1">
          <a:blip r:embed="rId2">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20"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r>
              <a:rPr lang="en-US"/>
              <a:t>Spire Finance Program</a:t>
            </a:r>
            <a:endParaRPr lang="en-US" dirty="0"/>
          </a:p>
        </p:txBody>
      </p:sp>
      <p:sp>
        <p:nvSpPr>
          <p:cNvPr id="25"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1290983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Rectangle 4"/>
          <p:cNvSpPr/>
          <p:nvPr userDrawn="1"/>
        </p:nvSpPr>
        <p:spPr>
          <a:xfrm>
            <a:off x="0" y="-24748"/>
            <a:ext cx="9144000" cy="68827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2" name="Title 1"/>
          <p:cNvSpPr>
            <a:spLocks noGrp="1"/>
          </p:cNvSpPr>
          <p:nvPr>
            <p:ph type="title"/>
          </p:nvPr>
        </p:nvSpPr>
        <p:spPr>
          <a:xfrm>
            <a:off x="365760" y="274320"/>
            <a:ext cx="8464341" cy="721729"/>
          </a:xfrm>
        </p:spPr>
        <p:txBody>
          <a:bodyPr/>
          <a:lstStyle>
            <a:lvl1pPr>
              <a:defRPr>
                <a:solidFill>
                  <a:schemeClr val="bg1"/>
                </a:solidFill>
              </a:defRPr>
            </a:lvl1pPr>
          </a:lstStyle>
          <a:p>
            <a:r>
              <a:rPr lang="en-US"/>
              <a:t>Click to edit Master title style</a:t>
            </a:r>
          </a:p>
        </p:txBody>
      </p:sp>
      <p:sp>
        <p:nvSpPr>
          <p:cNvPr id="11" name="Text Placeholder 10"/>
          <p:cNvSpPr>
            <a:spLocks noGrp="1"/>
          </p:cNvSpPr>
          <p:nvPr>
            <p:ph type="body" sz="quarter" idx="12" hasCustomPrompt="1"/>
          </p:nvPr>
        </p:nvSpPr>
        <p:spPr>
          <a:xfrm>
            <a:off x="365760" y="1282700"/>
            <a:ext cx="8461375" cy="1611313"/>
          </a:xfrm>
        </p:spPr>
        <p:txBody>
          <a:bodyPr/>
          <a:lstStyle>
            <a:lvl1pPr marL="0" indent="0">
              <a:buFontTx/>
              <a:buNone/>
              <a:defRPr sz="2800">
                <a:solidFill>
                  <a:srgbClr val="FFFFFF"/>
                </a:solidFill>
              </a:defRPr>
            </a:lvl1pPr>
          </a:lstStyle>
          <a:p>
            <a:pPr lvl="0"/>
            <a:r>
              <a:rPr lang="en-US"/>
              <a:t>Click to edit Large Quote or Statement</a:t>
            </a:r>
          </a:p>
        </p:txBody>
      </p:sp>
      <p:sp>
        <p:nvSpPr>
          <p:cNvPr id="13" name="Text Placeholder 12"/>
          <p:cNvSpPr>
            <a:spLocks noGrp="1"/>
          </p:cNvSpPr>
          <p:nvPr>
            <p:ph type="body" sz="quarter" idx="13" hasCustomPrompt="1"/>
          </p:nvPr>
        </p:nvSpPr>
        <p:spPr>
          <a:xfrm>
            <a:off x="1315760" y="3428000"/>
            <a:ext cx="1874520" cy="2180812"/>
          </a:xfrm>
        </p:spPr>
        <p:txBody>
          <a:bodyPr/>
          <a:lstStyle>
            <a:lvl1pPr marL="0" indent="0">
              <a:buFontTx/>
              <a:buNone/>
              <a:defRPr sz="1800">
                <a:solidFill>
                  <a:schemeClr val="bg1"/>
                </a:solidFill>
              </a:defRPr>
            </a:lvl1pPr>
          </a:lstStyle>
          <a:p>
            <a:pPr lvl="0"/>
            <a:r>
              <a:rPr lang="en-US"/>
              <a:t>Click to edit text</a:t>
            </a:r>
          </a:p>
        </p:txBody>
      </p:sp>
      <p:sp>
        <p:nvSpPr>
          <p:cNvPr id="14" name="Text Placeholder 12"/>
          <p:cNvSpPr>
            <a:spLocks noGrp="1"/>
          </p:cNvSpPr>
          <p:nvPr>
            <p:ph type="body" sz="quarter" idx="14" hasCustomPrompt="1"/>
          </p:nvPr>
        </p:nvSpPr>
        <p:spPr>
          <a:xfrm>
            <a:off x="3531864" y="3416627"/>
            <a:ext cx="1874520" cy="2180812"/>
          </a:xfrm>
        </p:spPr>
        <p:txBody>
          <a:bodyPr/>
          <a:lstStyle>
            <a:lvl1pPr marL="0" indent="0">
              <a:buFontTx/>
              <a:buNone/>
              <a:defRPr sz="1800">
                <a:solidFill>
                  <a:schemeClr val="bg1"/>
                </a:solidFill>
              </a:defRPr>
            </a:lvl1pPr>
          </a:lstStyle>
          <a:p>
            <a:pPr lvl="0"/>
            <a:r>
              <a:rPr lang="en-US"/>
              <a:t>Click to edit text</a:t>
            </a:r>
          </a:p>
        </p:txBody>
      </p:sp>
      <p:sp>
        <p:nvSpPr>
          <p:cNvPr id="15" name="Text Placeholder 12"/>
          <p:cNvSpPr>
            <a:spLocks noGrp="1"/>
          </p:cNvSpPr>
          <p:nvPr>
            <p:ph type="body" sz="quarter" idx="13" hasCustomPrompt="1"/>
          </p:nvPr>
        </p:nvSpPr>
        <p:spPr>
          <a:xfrm>
            <a:off x="5688211" y="3430275"/>
            <a:ext cx="1874520" cy="2180812"/>
          </a:xfrm>
        </p:spPr>
        <p:txBody>
          <a:bodyPr/>
          <a:lstStyle>
            <a:lvl1pPr marL="0" indent="0">
              <a:buFontTx/>
              <a:buNone/>
              <a:defRPr sz="1800">
                <a:solidFill>
                  <a:schemeClr val="bg1"/>
                </a:solidFill>
              </a:defRPr>
            </a:lvl1pPr>
          </a:lstStyle>
          <a:p>
            <a:pPr lvl="0"/>
            <a:r>
              <a:rPr lang="en-US"/>
              <a:t>Click to edit text</a:t>
            </a:r>
          </a:p>
        </p:txBody>
      </p:sp>
      <p:cxnSp>
        <p:nvCxnSpPr>
          <p:cNvPr id="17" name="Straight Connector 16"/>
          <p:cNvCxnSpPr/>
          <p:nvPr userDrawn="1"/>
        </p:nvCxnSpPr>
        <p:spPr>
          <a:xfrm>
            <a:off x="3332601" y="3301308"/>
            <a:ext cx="0" cy="2116853"/>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5522000" y="3301308"/>
            <a:ext cx="0" cy="2121408"/>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5" name="Picture 34" descr="Spire4EMFrev.emf"/>
          <p:cNvPicPr>
            <a:picLocks noChangeAspect="1"/>
          </p:cNvPicPr>
          <p:nvPr userDrawn="1"/>
        </p:nvPicPr>
        <p:blipFill rotWithShape="1">
          <a:blip r:embed="rId2">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16"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r>
              <a:rPr lang="en-US"/>
              <a:t>Spire Finance Program</a:t>
            </a:r>
            <a:endParaRPr lang="en-US" dirty="0"/>
          </a:p>
        </p:txBody>
      </p:sp>
      <p:sp>
        <p:nvSpPr>
          <p:cNvPr id="19"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2494820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baseline="0">
                <a:solidFill>
                  <a:srgbClr val="666666"/>
                </a:solidFill>
              </a:defRPr>
            </a:lvl1pPr>
          </a:lstStyle>
          <a:p>
            <a:r>
              <a:rPr lang="en-US"/>
              <a:t>Spire Finance Program</a:t>
            </a:r>
            <a:endParaRPr lang="en-US" dirty="0"/>
          </a:p>
        </p:txBody>
      </p:sp>
      <p:sp>
        <p:nvSpPr>
          <p:cNvPr id="4" name="Slide Number Placeholder 3"/>
          <p:cNvSpPr>
            <a:spLocks noGrp="1"/>
          </p:cNvSpPr>
          <p:nvPr>
            <p:ph type="sldNum" sz="quarter" idx="11"/>
          </p:nvPr>
        </p:nvSpPr>
        <p:spPr/>
        <p:txBody>
          <a:bodyPr/>
          <a:lstStyle>
            <a:lvl1pPr>
              <a:defRPr>
                <a:solidFill>
                  <a:srgbClr val="666666"/>
                </a:solidFill>
              </a:defRPr>
            </a:lvl1pPr>
          </a:lstStyle>
          <a:p>
            <a:fld id="{55D3086F-1A5F-A84F-A2B6-9ABFC86203AD}" type="slidenum">
              <a:rPr lang="en-US" smtClean="0"/>
              <a:pPr/>
              <a:t>‹#›</a:t>
            </a:fld>
            <a:endParaRPr lang="en-US" dirty="0"/>
          </a:p>
        </p:txBody>
      </p:sp>
      <p:sp>
        <p:nvSpPr>
          <p:cNvPr id="18" name="Title 1"/>
          <p:cNvSpPr>
            <a:spLocks noGrp="1"/>
          </p:cNvSpPr>
          <p:nvPr>
            <p:ph type="title"/>
          </p:nvPr>
        </p:nvSpPr>
        <p:spPr>
          <a:xfrm>
            <a:off x="365761" y="274320"/>
            <a:ext cx="4045716" cy="721729"/>
          </a:xfrm>
        </p:spPr>
        <p:txBody>
          <a:bodyPr/>
          <a:lstStyle/>
          <a:p>
            <a:r>
              <a:rPr lang="en-US"/>
              <a:t>Click to edit Master title style</a:t>
            </a:r>
          </a:p>
        </p:txBody>
      </p:sp>
      <p:sp>
        <p:nvSpPr>
          <p:cNvPr id="19"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pire4EMFrev.emf"/>
          <p:cNvPicPr>
            <a:picLocks noChangeAspect="1"/>
          </p:cNvPicPr>
          <p:nvPr userDrawn="1"/>
        </p:nvPicPr>
        <p:blipFill rotWithShape="1">
          <a:blip r:embed="rId2">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pic>
        <p:nvPicPr>
          <p:cNvPr id="8" name="Picture 7">
            <a:extLst>
              <a:ext uri="{FF2B5EF4-FFF2-40B4-BE49-F238E27FC236}">
                <a16:creationId xmlns:a16="http://schemas.microsoft.com/office/drawing/2014/main" id="{097BF376-518D-4595-8C37-22873675C4C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570667" y="0"/>
            <a:ext cx="4573333" cy="6858000"/>
          </a:xfrm>
          <a:prstGeom prst="rect">
            <a:avLst/>
          </a:prstGeom>
        </p:spPr>
      </p:pic>
    </p:spTree>
    <p:extLst>
      <p:ext uri="{BB962C8B-B14F-4D97-AF65-F5344CB8AC3E}">
        <p14:creationId xmlns:p14="http://schemas.microsoft.com/office/powerpoint/2010/main" val="798333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rgbClr val="666666"/>
                </a:solidFill>
              </a:defRPr>
            </a:lvl1pPr>
          </a:lstStyle>
          <a:p>
            <a:r>
              <a:rPr lang="en-US"/>
              <a:t>Spire Finance Program</a:t>
            </a:r>
            <a:endParaRPr lang="en-US" dirty="0"/>
          </a:p>
        </p:txBody>
      </p:sp>
      <p:sp>
        <p:nvSpPr>
          <p:cNvPr id="4" name="Slide Number Placeholder 3"/>
          <p:cNvSpPr>
            <a:spLocks noGrp="1"/>
          </p:cNvSpPr>
          <p:nvPr>
            <p:ph type="sldNum" sz="quarter" idx="11"/>
          </p:nvPr>
        </p:nvSpPr>
        <p:spPr/>
        <p:txBody>
          <a:bodyPr/>
          <a:lstStyle>
            <a:lvl1pPr>
              <a:defRPr>
                <a:solidFill>
                  <a:srgbClr val="666666"/>
                </a:solidFill>
              </a:defRPr>
            </a:lvl1pPr>
          </a:lstStyle>
          <a:p>
            <a:fld id="{55D3086F-1A5F-A84F-A2B6-9ABFC86203AD}" type="slidenum">
              <a:rPr lang="en-US" smtClean="0"/>
              <a:pPr/>
              <a:t>‹#›</a:t>
            </a:fld>
            <a:endParaRPr lang="en-US" dirty="0"/>
          </a:p>
        </p:txBody>
      </p:sp>
      <p:sp>
        <p:nvSpPr>
          <p:cNvPr id="18" name="Title 1"/>
          <p:cNvSpPr>
            <a:spLocks noGrp="1"/>
          </p:cNvSpPr>
          <p:nvPr>
            <p:ph type="title"/>
          </p:nvPr>
        </p:nvSpPr>
        <p:spPr>
          <a:xfrm>
            <a:off x="365761" y="274320"/>
            <a:ext cx="4045716" cy="721729"/>
          </a:xfrm>
        </p:spPr>
        <p:txBody>
          <a:bodyPr/>
          <a:lstStyle/>
          <a:p>
            <a:r>
              <a:rPr lang="en-US"/>
              <a:t>Click to edit Master title style</a:t>
            </a:r>
          </a:p>
        </p:txBody>
      </p:sp>
      <p:sp>
        <p:nvSpPr>
          <p:cNvPr id="19"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pire4EMFrev.emf"/>
          <p:cNvPicPr>
            <a:picLocks noChangeAspect="1"/>
          </p:cNvPicPr>
          <p:nvPr userDrawn="1"/>
        </p:nvPicPr>
        <p:blipFill rotWithShape="1">
          <a:blip r:embed="rId2">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pic>
        <p:nvPicPr>
          <p:cNvPr id="8" name="Picture 7">
            <a:extLst>
              <a:ext uri="{FF2B5EF4-FFF2-40B4-BE49-F238E27FC236}">
                <a16:creationId xmlns:a16="http://schemas.microsoft.com/office/drawing/2014/main" id="{D0B1CF32-492E-43F6-96DB-33B68D46702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572000" y="0"/>
            <a:ext cx="4572000" cy="6858000"/>
          </a:xfrm>
          <a:prstGeom prst="rect">
            <a:avLst/>
          </a:prstGeom>
        </p:spPr>
      </p:pic>
    </p:spTree>
    <p:extLst>
      <p:ext uri="{BB962C8B-B14F-4D97-AF65-F5344CB8AC3E}">
        <p14:creationId xmlns:p14="http://schemas.microsoft.com/office/powerpoint/2010/main" val="2415426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51188"/>
          <a:stretch/>
        </p:blipFill>
        <p:spPr>
          <a:xfrm>
            <a:off x="4572000" y="-136480"/>
            <a:ext cx="4572000" cy="7237798"/>
          </a:xfrm>
          <a:prstGeom prst="rect">
            <a:avLst/>
          </a:prstGeom>
        </p:spPr>
      </p:pic>
      <p:sp>
        <p:nvSpPr>
          <p:cNvPr id="10" name="Title 1"/>
          <p:cNvSpPr>
            <a:spLocks noGrp="1"/>
          </p:cNvSpPr>
          <p:nvPr>
            <p:ph type="title"/>
          </p:nvPr>
        </p:nvSpPr>
        <p:spPr>
          <a:xfrm>
            <a:off x="365761" y="274320"/>
            <a:ext cx="4045716" cy="721729"/>
          </a:xfrm>
        </p:spPr>
        <p:txBody>
          <a:bodyPr/>
          <a:lstStyle/>
          <a:p>
            <a:r>
              <a:rPr lang="en-US"/>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pire4EMFrev.emf"/>
          <p:cNvPicPr>
            <a:picLocks noChangeAspect="1"/>
          </p:cNvPicPr>
          <p:nvPr userDrawn="1"/>
        </p:nvPicPr>
        <p:blipFill rotWithShape="1">
          <a:blip r:embed="rId3">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13"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571386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pire4EMFrev.emf"/>
          <p:cNvPicPr>
            <a:picLocks noChangeAspect="1"/>
          </p:cNvPicPr>
          <p:nvPr userDrawn="1"/>
        </p:nvPicPr>
        <p:blipFill rotWithShape="1">
          <a:blip r:embed="rId2">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4103" y="0"/>
            <a:ext cx="4571087" cy="6858000"/>
          </a:xfrm>
          <a:prstGeom prst="rect">
            <a:avLst/>
          </a:prstGeom>
        </p:spPr>
      </p:pic>
      <p:pic>
        <p:nvPicPr>
          <p:cNvPr id="15" name="Picture 14" descr="Spire4EMFrev.emf"/>
          <p:cNvPicPr>
            <a:picLocks noChangeAspect="1"/>
          </p:cNvPicPr>
          <p:nvPr userDrawn="1"/>
        </p:nvPicPr>
        <p:blipFill rotWithShape="1">
          <a:blip r:embed="rId2">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14"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16"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4197261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13"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3423800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 b="1350"/>
          <a:stretch/>
        </p:blipFill>
        <p:spPr>
          <a:xfrm>
            <a:off x="4584464" y="-23749"/>
            <a:ext cx="4663806" cy="6903720"/>
          </a:xfrm>
          <a:prstGeom prst="rect">
            <a:avLst/>
          </a:prstGeom>
        </p:spPr>
      </p:pic>
      <p:pic>
        <p:nvPicPr>
          <p:cNvPr id="8" name="Picture 7" descr="Spire4EMFrev.emf"/>
          <p:cNvPicPr>
            <a:picLocks noChangeAspect="1"/>
          </p:cNvPicPr>
          <p:nvPr userDrawn="1"/>
        </p:nvPicPr>
        <p:blipFill rotWithShape="1">
          <a:blip r:embed="rId3">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135952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pire4EMFrev.emf"/>
          <p:cNvPicPr>
            <a:picLocks noChangeAspect="1"/>
          </p:cNvPicPr>
          <p:nvPr userDrawn="1"/>
        </p:nvPicPr>
        <p:blipFill rotWithShape="1">
          <a:blip r:embed="rId2">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pic>
        <p:nvPicPr>
          <p:cNvPr id="12" name="Picture 11">
            <a:extLst>
              <a:ext uri="{FF2B5EF4-FFF2-40B4-BE49-F238E27FC236}">
                <a16:creationId xmlns:a16="http://schemas.microsoft.com/office/drawing/2014/main" id="{1E1F256C-5247-438A-9AD1-57365CD7055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572000" y="-1"/>
            <a:ext cx="4593579" cy="6883899"/>
          </a:xfrm>
          <a:prstGeom prst="rect">
            <a:avLst/>
          </a:prstGeom>
        </p:spPr>
      </p:pic>
    </p:spTree>
    <p:extLst>
      <p:ext uri="{BB962C8B-B14F-4D97-AF65-F5344CB8AC3E}">
        <p14:creationId xmlns:p14="http://schemas.microsoft.com/office/powerpoint/2010/main" val="871528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SpireSymbol4EMF.emf"/>
          <p:cNvPicPr>
            <a:picLocks noChangeAspect="1"/>
          </p:cNvPicPr>
          <p:nvPr userDrawn="1"/>
        </p:nvPicPr>
        <p:blipFill rotWithShape="1">
          <a:blip r:embed="rId2">
            <a:extLst>
              <a:ext uri="{28A0092B-C50C-407E-A947-70E740481C1C}">
                <a14:useLocalDpi xmlns:a14="http://schemas.microsoft.com/office/drawing/2010/main" val="0"/>
              </a:ext>
            </a:extLst>
          </a:blip>
          <a:srcRect l="-10348" r="-7791"/>
          <a:stretch/>
        </p:blipFill>
        <p:spPr>
          <a:xfrm>
            <a:off x="8503920" y="6208776"/>
            <a:ext cx="389362" cy="464866"/>
          </a:xfrm>
          <a:prstGeom prst="rect">
            <a:avLst/>
          </a:prstGeom>
        </p:spPr>
      </p:pic>
      <p:sp>
        <p:nvSpPr>
          <p:cNvPr id="8"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pic>
        <p:nvPicPr>
          <p:cNvPr id="12" name="Picture 11">
            <a:extLst>
              <a:ext uri="{FF2B5EF4-FFF2-40B4-BE49-F238E27FC236}">
                <a16:creationId xmlns:a16="http://schemas.microsoft.com/office/drawing/2014/main" id="{28B2D3C1-3497-4449-88D8-F84331D6087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560425" y="0"/>
            <a:ext cx="4583575" cy="6878256"/>
          </a:xfrm>
          <a:prstGeom prst="rect">
            <a:avLst/>
          </a:prstGeom>
        </p:spPr>
      </p:pic>
    </p:spTree>
    <p:extLst>
      <p:ext uri="{BB962C8B-B14F-4D97-AF65-F5344CB8AC3E}">
        <p14:creationId xmlns:p14="http://schemas.microsoft.com/office/powerpoint/2010/main" val="2688348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8698" y="1225"/>
            <a:ext cx="4575302" cy="6862953"/>
          </a:xfrm>
          <a:prstGeom prst="rect">
            <a:avLst/>
          </a:prstGeom>
        </p:spPr>
      </p:pic>
      <p:pic>
        <p:nvPicPr>
          <p:cNvPr id="8" name="Picture 7" descr="Spire4EMFrev.emf"/>
          <p:cNvPicPr>
            <a:picLocks noChangeAspect="1"/>
          </p:cNvPicPr>
          <p:nvPr userDrawn="1"/>
        </p:nvPicPr>
        <p:blipFill rotWithShape="1">
          <a:blip r:embed="rId3">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3063892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8698" y="1225"/>
            <a:ext cx="4570366" cy="6855549"/>
          </a:xfrm>
          <a:prstGeom prst="rect">
            <a:avLst/>
          </a:prstGeom>
        </p:spPr>
      </p:pic>
      <p:pic>
        <p:nvPicPr>
          <p:cNvPr id="8" name="Picture 7" descr="Spire4EMFrev.emf"/>
          <p:cNvPicPr>
            <a:picLocks noChangeAspect="1"/>
          </p:cNvPicPr>
          <p:nvPr userDrawn="1"/>
        </p:nvPicPr>
        <p:blipFill rotWithShape="1">
          <a:blip r:embed="rId3">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1340033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9713" y="1225"/>
            <a:ext cx="4574287" cy="6864480"/>
          </a:xfrm>
          <a:prstGeom prst="rect">
            <a:avLst/>
          </a:prstGeom>
        </p:spPr>
      </p:pic>
      <p:pic>
        <p:nvPicPr>
          <p:cNvPr id="8" name="Picture 7" descr="Spire4EMFrev.emf"/>
          <p:cNvPicPr>
            <a:picLocks noChangeAspect="1"/>
          </p:cNvPicPr>
          <p:nvPr userDrawn="1"/>
        </p:nvPicPr>
        <p:blipFill rotWithShape="1">
          <a:blip r:embed="rId3">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273402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9712" y="2748"/>
            <a:ext cx="4574287" cy="6861432"/>
          </a:xfrm>
          <a:prstGeom prst="rect">
            <a:avLst/>
          </a:prstGeom>
        </p:spPr>
      </p:pic>
      <p:pic>
        <p:nvPicPr>
          <p:cNvPr id="8" name="Picture 7" descr="Spire4EMFrev.emf"/>
          <p:cNvPicPr>
            <a:picLocks noChangeAspect="1"/>
          </p:cNvPicPr>
          <p:nvPr userDrawn="1"/>
        </p:nvPicPr>
        <p:blipFill rotWithShape="1">
          <a:blip r:embed="rId3">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2374058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pire4EMFrev.emf"/>
          <p:cNvPicPr>
            <a:picLocks noChangeAspect="1"/>
          </p:cNvPicPr>
          <p:nvPr userDrawn="1"/>
        </p:nvPicPr>
        <p:blipFill rotWithShape="1">
          <a:blip r:embed="rId2">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pic>
        <p:nvPicPr>
          <p:cNvPr id="12" name="Picture 11">
            <a:extLst>
              <a:ext uri="{FF2B5EF4-FFF2-40B4-BE49-F238E27FC236}">
                <a16:creationId xmlns:a16="http://schemas.microsoft.com/office/drawing/2014/main" id="{5A1145A6-56B5-41FA-8C02-0F46B79B80D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1145" t="464" r="32241" b="646"/>
          <a:stretch/>
        </p:blipFill>
        <p:spPr>
          <a:xfrm>
            <a:off x="4525840" y="0"/>
            <a:ext cx="4618160" cy="6858000"/>
          </a:xfrm>
          <a:prstGeom prst="rect">
            <a:avLst/>
          </a:prstGeom>
        </p:spPr>
      </p:pic>
    </p:spTree>
    <p:extLst>
      <p:ext uri="{BB962C8B-B14F-4D97-AF65-F5344CB8AC3E}">
        <p14:creationId xmlns:p14="http://schemas.microsoft.com/office/powerpoint/2010/main" val="3191470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365761" y="274320"/>
            <a:ext cx="4045716" cy="721729"/>
          </a:xfrm>
        </p:spPr>
        <p:txBody>
          <a:bodyPr/>
          <a:lstStyle/>
          <a:p>
            <a:r>
              <a:rPr lang="en-US"/>
              <a:t>Click to edit Master title style</a:t>
            </a:r>
          </a:p>
        </p:txBody>
      </p:sp>
      <p:sp>
        <p:nvSpPr>
          <p:cNvPr id="7"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4571999" y="1"/>
            <a:ext cx="457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pic>
        <p:nvPicPr>
          <p:cNvPr id="9" name="Picture 8" descr="Spire4EMFrev.emf"/>
          <p:cNvPicPr>
            <a:picLocks noChangeAspect="1"/>
          </p:cNvPicPr>
          <p:nvPr userDrawn="1"/>
        </p:nvPicPr>
        <p:blipFill rotWithShape="1">
          <a:blip r:embed="rId2">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12"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13"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129173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Rectangle 4"/>
          <p:cNvSpPr/>
          <p:nvPr userDrawn="1"/>
        </p:nvSpPr>
        <p:spPr>
          <a:xfrm>
            <a:off x="4572000" y="1"/>
            <a:ext cx="4572000" cy="6858000"/>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8" name="Title 1"/>
          <p:cNvSpPr>
            <a:spLocks noGrp="1"/>
          </p:cNvSpPr>
          <p:nvPr>
            <p:ph type="title"/>
          </p:nvPr>
        </p:nvSpPr>
        <p:spPr>
          <a:xfrm>
            <a:off x="365761" y="274320"/>
            <a:ext cx="4045716" cy="721729"/>
          </a:xfrm>
        </p:spPr>
        <p:txBody>
          <a:bodyPr/>
          <a:lstStyle/>
          <a:p>
            <a:r>
              <a:rPr lang="en-US"/>
              <a:t>Click to edit Master title style</a:t>
            </a:r>
          </a:p>
        </p:txBody>
      </p:sp>
      <p:sp>
        <p:nvSpPr>
          <p:cNvPr id="9"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pire4EMFrev.emf"/>
          <p:cNvPicPr>
            <a:picLocks noChangeAspect="1"/>
          </p:cNvPicPr>
          <p:nvPr userDrawn="1"/>
        </p:nvPicPr>
        <p:blipFill rotWithShape="1">
          <a:blip r:embed="rId2">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10"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11"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1241246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365760" y="1234440"/>
            <a:ext cx="4162319" cy="4681728"/>
          </a:xfrm>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4663440" y="1234440"/>
            <a:ext cx="4162319" cy="4681728"/>
          </a:xfrm>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11"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2525868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Rectangle 4"/>
          <p:cNvSpPr/>
          <p:nvPr userDrawn="1"/>
        </p:nvSpPr>
        <p:spPr>
          <a:xfrm>
            <a:off x="4572000" y="1"/>
            <a:ext cx="457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8" name="Title 1"/>
          <p:cNvSpPr>
            <a:spLocks noGrp="1"/>
          </p:cNvSpPr>
          <p:nvPr>
            <p:ph type="title"/>
          </p:nvPr>
        </p:nvSpPr>
        <p:spPr>
          <a:xfrm>
            <a:off x="365761" y="274320"/>
            <a:ext cx="4045716" cy="721729"/>
          </a:xfrm>
        </p:spPr>
        <p:txBody>
          <a:bodyPr/>
          <a:lstStyle/>
          <a:p>
            <a:r>
              <a:rPr lang="en-US"/>
              <a:t>Click to edit Master title style</a:t>
            </a:r>
          </a:p>
        </p:txBody>
      </p:sp>
      <p:sp>
        <p:nvSpPr>
          <p:cNvPr id="9"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pireSymbol4EMF.emf"/>
          <p:cNvPicPr>
            <a:picLocks noChangeAspect="1"/>
          </p:cNvPicPr>
          <p:nvPr userDrawn="1"/>
        </p:nvPicPr>
        <p:blipFill rotWithShape="1">
          <a:blip r:embed="rId2">
            <a:extLst>
              <a:ext uri="{28A0092B-C50C-407E-A947-70E740481C1C}">
                <a14:useLocalDpi xmlns:a14="http://schemas.microsoft.com/office/drawing/2010/main" val="0"/>
              </a:ext>
            </a:extLst>
          </a:blip>
          <a:srcRect l="-10348" r="-7791"/>
          <a:stretch/>
        </p:blipFill>
        <p:spPr>
          <a:xfrm>
            <a:off x="8503920" y="6208776"/>
            <a:ext cx="389362" cy="464866"/>
          </a:xfrm>
          <a:prstGeom prst="rect">
            <a:avLst/>
          </a:prstGeom>
        </p:spPr>
      </p:pic>
      <p:sp>
        <p:nvSpPr>
          <p:cNvPr id="10"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11"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281683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365760" y="274320"/>
            <a:ext cx="8455639" cy="721729"/>
          </a:xfrm>
        </p:spPr>
        <p:txBody>
          <a:bodyPr/>
          <a:lstStyle>
            <a:lvl1pPr>
              <a:defRPr>
                <a:solidFill>
                  <a:schemeClr val="accent1"/>
                </a:solidFill>
              </a:defRPr>
            </a:lvl1pPr>
          </a:lstStyle>
          <a:p>
            <a:r>
              <a:rPr lang="en-US"/>
              <a:t>Click to edit Master title style</a:t>
            </a:r>
          </a:p>
        </p:txBody>
      </p:sp>
      <p:sp>
        <p:nvSpPr>
          <p:cNvPr id="5"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6"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628671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579172" y="0"/>
            <a:ext cx="4565237" cy="6858000"/>
          </a:xfrm>
          <a:prstGeom prst="rect">
            <a:avLst/>
          </a:prstGeom>
        </p:spPr>
      </p:pic>
      <p:sp>
        <p:nvSpPr>
          <p:cNvPr id="10" name="Title 1"/>
          <p:cNvSpPr>
            <a:spLocks noGrp="1"/>
          </p:cNvSpPr>
          <p:nvPr>
            <p:ph type="title"/>
          </p:nvPr>
        </p:nvSpPr>
        <p:spPr>
          <a:xfrm>
            <a:off x="365761" y="402337"/>
            <a:ext cx="4045716" cy="721729"/>
          </a:xfrm>
        </p:spPr>
        <p:txBody>
          <a:bodyPr/>
          <a:lstStyle/>
          <a:p>
            <a:r>
              <a:rPr lang="en-US"/>
              <a:t>Click to edit Master title style</a:t>
            </a:r>
          </a:p>
        </p:txBody>
      </p:sp>
      <p:sp>
        <p:nvSpPr>
          <p:cNvPr id="11" name="Content Placeholder 2"/>
          <p:cNvSpPr>
            <a:spLocks noGrp="1"/>
          </p:cNvSpPr>
          <p:nvPr>
            <p:ph idx="1"/>
          </p:nvPr>
        </p:nvSpPr>
        <p:spPr>
          <a:xfrm>
            <a:off x="365761" y="1353312"/>
            <a:ext cx="4056115" cy="4681728"/>
          </a:xfrm>
        </p:spPr>
        <p:txBody>
          <a:bodyPr/>
          <a:lstStyle>
            <a:lvl1pPr>
              <a:defRPr sz="1600">
                <a:solidFill>
                  <a:srgbClr val="666666"/>
                </a:solidFill>
              </a:defRPr>
            </a:lvl1pPr>
            <a:lvl2pPr>
              <a:defRPr sz="1400">
                <a:solidFill>
                  <a:srgbClr val="666666"/>
                </a:solidFill>
              </a:defRPr>
            </a:lvl2pPr>
            <a:lvl3pPr>
              <a:defRPr sz="1200">
                <a:solidFill>
                  <a:srgbClr val="666666"/>
                </a:solidFill>
              </a:defRPr>
            </a:lvl3pPr>
            <a:lvl4pPr>
              <a:defRPr sz="1200">
                <a:solidFill>
                  <a:srgbClr val="666666"/>
                </a:solidFill>
              </a:defRPr>
            </a:lvl4pPr>
            <a:lvl5pPr>
              <a:defRPr sz="1200">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p:cNvSpPr>
            <a:spLocks noGrp="1"/>
          </p:cNvSpPr>
          <p:nvPr>
            <p:ph type="ftr" sz="quarter" idx="3"/>
          </p:nvPr>
        </p:nvSpPr>
        <p:spPr>
          <a:xfrm>
            <a:off x="670743" y="6333068"/>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17" name="Slide Number Placeholder 5"/>
          <p:cNvSpPr>
            <a:spLocks noGrp="1"/>
          </p:cNvSpPr>
          <p:nvPr>
            <p:ph type="sldNum" sz="quarter" idx="4"/>
          </p:nvPr>
        </p:nvSpPr>
        <p:spPr>
          <a:xfrm>
            <a:off x="342991" y="6333068"/>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pic>
        <p:nvPicPr>
          <p:cNvPr id="18" name="Picture 17" descr="Spire4EMFrev.emf"/>
          <p:cNvPicPr>
            <a:picLocks noChangeAspect="1"/>
          </p:cNvPicPr>
          <p:nvPr userDrawn="1"/>
        </p:nvPicPr>
        <p:blipFill rotWithShape="1">
          <a:blip r:embed="rId3">
            <a:extLst>
              <a:ext uri="{28A0092B-C50C-407E-A947-70E740481C1C}">
                <a14:useLocalDpi xmlns:a14="http://schemas.microsoft.com/office/drawing/2010/main" val="0"/>
              </a:ext>
            </a:extLst>
          </a:blip>
          <a:srcRect l="68783"/>
          <a:stretch/>
        </p:blipFill>
        <p:spPr>
          <a:xfrm>
            <a:off x="8569825" y="6047233"/>
            <a:ext cx="373927" cy="629583"/>
          </a:xfrm>
          <a:prstGeom prst="rect">
            <a:avLst/>
          </a:prstGeom>
        </p:spPr>
      </p:pic>
    </p:spTree>
    <p:extLst>
      <p:ext uri="{BB962C8B-B14F-4D97-AF65-F5344CB8AC3E}">
        <p14:creationId xmlns:p14="http://schemas.microsoft.com/office/powerpoint/2010/main" val="3953201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Large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hasCustomPrompt="1"/>
          </p:nvPr>
        </p:nvSpPr>
        <p:spPr>
          <a:xfrm>
            <a:off x="365760" y="1234440"/>
            <a:ext cx="8455639" cy="4752447"/>
          </a:xfrm>
        </p:spPr>
        <p:txBody>
          <a:bodyPr/>
          <a:lstStyle>
            <a:lvl1pPr marL="1397" indent="0">
              <a:buNone/>
              <a:defRPr sz="1600" baseline="0">
                <a:solidFill>
                  <a:schemeClr val="accent3"/>
                </a:solidFill>
              </a:defRPr>
            </a:lvl1pPr>
            <a:lvl2pPr marL="688975" indent="-338328">
              <a:defRPr sz="3600">
                <a:solidFill>
                  <a:schemeClr val="tx2"/>
                </a:solidFill>
              </a:defRPr>
            </a:lvl2pPr>
            <a:lvl3pPr marL="1028700" indent="-338328">
              <a:defRPr sz="3600">
                <a:solidFill>
                  <a:schemeClr val="tx2"/>
                </a:solidFill>
              </a:defRPr>
            </a:lvl3pPr>
            <a:lvl4pPr marL="1368425" indent="-338328">
              <a:defRPr sz="3600">
                <a:solidFill>
                  <a:schemeClr val="tx2"/>
                </a:solidFill>
              </a:defRPr>
            </a:lvl4pPr>
            <a:lvl5pPr marL="1719263" indent="-338328">
              <a:defRPr sz="3600">
                <a:solidFill>
                  <a:schemeClr val="tx2"/>
                </a:solidFill>
              </a:defRPr>
            </a:lvl5pPr>
          </a:lstStyle>
          <a:p>
            <a:pPr lvl="0"/>
            <a:r>
              <a:rPr lang="en-US"/>
              <a:t>Chart title</a:t>
            </a:r>
          </a:p>
        </p:txBody>
      </p:sp>
      <p:sp>
        <p:nvSpPr>
          <p:cNvPr id="6"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9"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725491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rgbClr val="66666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5760" y="1325880"/>
            <a:ext cx="7607210" cy="1543449"/>
          </a:xfrm>
        </p:spPr>
        <p:txBody>
          <a:bodyPr anchor="b"/>
          <a:lstStyle>
            <a:lvl1pPr>
              <a:lnSpc>
                <a:spcPct val="90000"/>
              </a:lnSpc>
              <a:defRPr sz="4200">
                <a:solidFill>
                  <a:schemeClr val="tx1"/>
                </a:solidFill>
              </a:defRPr>
            </a:lvl1pPr>
          </a:lstStyle>
          <a:p>
            <a:r>
              <a:rPr lang="en-US"/>
              <a:t>Click to edit Master title style</a:t>
            </a:r>
          </a:p>
        </p:txBody>
      </p:sp>
      <p:sp>
        <p:nvSpPr>
          <p:cNvPr id="4" name="Text Placeholder 3"/>
          <p:cNvSpPr>
            <a:spLocks noGrp="1"/>
          </p:cNvSpPr>
          <p:nvPr>
            <p:ph type="body" sz="quarter" idx="14"/>
          </p:nvPr>
        </p:nvSpPr>
        <p:spPr>
          <a:xfrm>
            <a:off x="365760" y="2945839"/>
            <a:ext cx="6980872" cy="2137337"/>
          </a:xfrm>
        </p:spPr>
        <p:txBody>
          <a:bodyPr/>
          <a:lstStyle>
            <a:lvl1pPr marL="0" indent="0">
              <a:buNone/>
              <a:defRPr sz="2000">
                <a:solidFill>
                  <a:schemeClr val="tx2"/>
                </a:solidFill>
              </a:defRPr>
            </a:lvl1pPr>
            <a:lvl2pPr marL="0" indent="-228600">
              <a:buFont typeface="Arial" panose="020B0604020202020204" pitchFamily="34" charset="0"/>
              <a:buChar char="•"/>
              <a:defRPr sz="1800">
                <a:solidFill>
                  <a:schemeClr val="tx2"/>
                </a:solidFill>
              </a:defRPr>
            </a:lvl2pPr>
            <a:lvl3pPr marL="457200" indent="-228600">
              <a:buClr>
                <a:schemeClr val="tx1"/>
              </a:buClr>
              <a:buFont typeface="Calibri" panose="020F0502020204030204" pitchFamily="34" charset="0"/>
              <a:buChar char="–"/>
              <a:defRPr sz="1600">
                <a:solidFill>
                  <a:schemeClr val="tx2"/>
                </a:solidFill>
              </a:defRPr>
            </a:lvl3pPr>
            <a:lvl4pPr marL="685800" indent="-228600">
              <a:buFont typeface="Arial" panose="020B0604020202020204" pitchFamily="34" charset="0"/>
              <a:buChar char="•"/>
              <a:defRPr sz="1400">
                <a:solidFill>
                  <a:schemeClr val="tx2"/>
                </a:solidFill>
              </a:defRPr>
            </a:lvl4pPr>
            <a:lvl5pPr>
              <a:defRPr sz="2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tx1"/>
                </a:solidFill>
              </a:defRPr>
            </a:lvl1pPr>
          </a:lstStyle>
          <a:p>
            <a:r>
              <a:rPr lang="en-US"/>
              <a:t>Spire Finance Program</a:t>
            </a:r>
            <a:endParaRPr lang="en-US" dirty="0"/>
          </a:p>
        </p:txBody>
      </p:sp>
      <p:sp>
        <p:nvSpPr>
          <p:cNvPr id="11"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2083" y="6135623"/>
            <a:ext cx="1420765" cy="536575"/>
          </a:xfrm>
          <a:prstGeom prst="rect">
            <a:avLst/>
          </a:prstGeom>
        </p:spPr>
      </p:pic>
    </p:spTree>
    <p:extLst>
      <p:ext uri="{BB962C8B-B14F-4D97-AF65-F5344CB8AC3E}">
        <p14:creationId xmlns:p14="http://schemas.microsoft.com/office/powerpoint/2010/main" val="38579784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365760" y="1325880"/>
            <a:ext cx="7607210" cy="1543449"/>
          </a:xfrm>
        </p:spPr>
        <p:txBody>
          <a:bodyPr anchor="b"/>
          <a:lstStyle>
            <a:lvl1pPr>
              <a:lnSpc>
                <a:spcPct val="90000"/>
              </a:lnSpc>
              <a:defRPr sz="4200">
                <a:solidFill>
                  <a:schemeClr val="bg1"/>
                </a:solidFill>
              </a:defRPr>
            </a:lvl1pPr>
          </a:lstStyle>
          <a:p>
            <a:r>
              <a:rPr lang="en-US"/>
              <a:t>Click to edit Master title style</a:t>
            </a:r>
          </a:p>
        </p:txBody>
      </p:sp>
      <p:sp>
        <p:nvSpPr>
          <p:cNvPr id="11" name="Text Placeholder 3"/>
          <p:cNvSpPr>
            <a:spLocks noGrp="1"/>
          </p:cNvSpPr>
          <p:nvPr>
            <p:ph type="body" sz="quarter" idx="14"/>
          </p:nvPr>
        </p:nvSpPr>
        <p:spPr>
          <a:xfrm>
            <a:off x="365760" y="2945839"/>
            <a:ext cx="6980872" cy="2137337"/>
          </a:xfrm>
        </p:spPr>
        <p:txBody>
          <a:bodyPr/>
          <a:lstStyle>
            <a:lvl1pPr marL="0" indent="0">
              <a:buNone/>
              <a:defRPr sz="2000">
                <a:solidFill>
                  <a:schemeClr val="bg2"/>
                </a:solidFill>
              </a:defRPr>
            </a:lvl1pPr>
            <a:lvl2pPr marL="0" indent="-228600">
              <a:buFont typeface="Arial" panose="020B0604020202020204" pitchFamily="34" charset="0"/>
              <a:buChar char="•"/>
              <a:defRPr sz="1800">
                <a:solidFill>
                  <a:schemeClr val="bg2"/>
                </a:solidFill>
              </a:defRPr>
            </a:lvl2pPr>
            <a:lvl3pPr marL="457200" indent="-228600">
              <a:buClr>
                <a:schemeClr val="bg2"/>
              </a:buClr>
              <a:buFont typeface="Calibri" panose="020F0502020204030204" pitchFamily="34" charset="0"/>
              <a:buChar char="–"/>
              <a:defRPr sz="1600">
                <a:solidFill>
                  <a:schemeClr val="bg2"/>
                </a:solidFill>
              </a:defRPr>
            </a:lvl3pPr>
            <a:lvl4pPr marL="685800" indent="-228600">
              <a:buFont typeface="Arial" panose="020B0604020202020204" pitchFamily="34" charset="0"/>
              <a:buChar char="•"/>
              <a:defRPr sz="1400">
                <a:solidFill>
                  <a:schemeClr val="bg2"/>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r>
              <a:rPr lang="en-US"/>
              <a:t>Spire Finance Program</a:t>
            </a:r>
            <a:endParaRPr lang="en-US" dirty="0"/>
          </a:p>
        </p:txBody>
      </p:sp>
      <p:sp>
        <p:nvSpPr>
          <p:cNvPr id="8"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fld id="{454D28B7-E2DB-4A18-AF62-CF4315EB4020}" type="slidenum">
              <a:rPr lang="en-US" smtClean="0"/>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2083" y="6135623"/>
            <a:ext cx="1420765" cy="536575"/>
          </a:xfrm>
          <a:prstGeom prst="rect">
            <a:avLst/>
          </a:prstGeom>
        </p:spPr>
      </p:pic>
    </p:spTree>
    <p:extLst>
      <p:ext uri="{BB962C8B-B14F-4D97-AF65-F5344CB8AC3E}">
        <p14:creationId xmlns:p14="http://schemas.microsoft.com/office/powerpoint/2010/main" val="367425059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Large 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2989" y="1257013"/>
            <a:ext cx="8455639" cy="4741356"/>
          </a:xfrm>
        </p:spPr>
        <p:txBody>
          <a:bodyPr/>
          <a:lstStyle>
            <a:lvl1pPr>
              <a:lnSpc>
                <a:spcPct val="90000"/>
              </a:lnSpc>
              <a:defRPr sz="4200">
                <a:solidFill>
                  <a:srgbClr val="FFFFFF"/>
                </a:solidFill>
              </a:defRPr>
            </a:lvl1pPr>
          </a:lstStyle>
          <a:p>
            <a:r>
              <a:rPr lang="en-US"/>
              <a:t>Click to edit Large Quote style</a:t>
            </a:r>
          </a:p>
        </p:txBody>
      </p:sp>
      <p:pic>
        <p:nvPicPr>
          <p:cNvPr id="5" name="Picture 4" descr="Spire4EMFrev.emf"/>
          <p:cNvPicPr>
            <a:picLocks noChangeAspect="1"/>
          </p:cNvPicPr>
          <p:nvPr userDrawn="1"/>
        </p:nvPicPr>
        <p:blipFill rotWithShape="1">
          <a:blip r:embed="rId2">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3" name="TextBox 2"/>
          <p:cNvSpPr txBox="1"/>
          <p:nvPr userDrawn="1"/>
        </p:nvSpPr>
        <p:spPr>
          <a:xfrm>
            <a:off x="32951" y="6483178"/>
            <a:ext cx="914400" cy="914400"/>
          </a:xfrm>
          <a:prstGeom prst="rect">
            <a:avLst/>
          </a:prstGeom>
          <a:noFill/>
        </p:spPr>
        <p:txBody>
          <a:bodyPr wrap="none" lIns="0" tIns="0" rIns="0" bIns="0" rtlCol="0">
            <a:noAutofit/>
          </a:bodyPr>
          <a:lstStyle/>
          <a:p>
            <a:endParaRPr lang="en-US" sz="1400" dirty="0">
              <a:solidFill>
                <a:srgbClr val="000000"/>
              </a:solidFill>
            </a:endParaRPr>
          </a:p>
        </p:txBody>
      </p:sp>
      <p:sp>
        <p:nvSpPr>
          <p:cNvPr id="4" name="TextBox 3"/>
          <p:cNvSpPr txBox="1"/>
          <p:nvPr userDrawn="1"/>
        </p:nvSpPr>
        <p:spPr>
          <a:xfrm>
            <a:off x="296562" y="-510746"/>
            <a:ext cx="914400" cy="914400"/>
          </a:xfrm>
          <a:prstGeom prst="rect">
            <a:avLst/>
          </a:prstGeom>
          <a:noFill/>
        </p:spPr>
        <p:txBody>
          <a:bodyPr wrap="none" lIns="0" tIns="0" rIns="0" bIns="0" rtlCol="0">
            <a:noAutofit/>
          </a:bodyPr>
          <a:lstStyle/>
          <a:p>
            <a:endParaRPr lang="en-US" sz="1400" dirty="0">
              <a:solidFill>
                <a:srgbClr val="000000"/>
              </a:solidFill>
            </a:endParaRPr>
          </a:p>
        </p:txBody>
      </p:sp>
      <p:sp>
        <p:nvSpPr>
          <p:cNvPr id="8"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r>
              <a:rPr lang="en-US"/>
              <a:t>Spire Finance Program</a:t>
            </a:r>
            <a:endParaRPr lang="en-US" dirty="0"/>
          </a:p>
        </p:txBody>
      </p:sp>
      <p:sp>
        <p:nvSpPr>
          <p:cNvPr id="11"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272007172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0AF7-953B-428B-8A67-E3E8483BAD5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E674006-FB49-4498-90A0-E42680114A64}"/>
              </a:ext>
            </a:extLst>
          </p:cNvPr>
          <p:cNvSpPr>
            <a:spLocks noGrp="1"/>
          </p:cNvSpPr>
          <p:nvPr>
            <p:ph type="ftr" sz="quarter" idx="10"/>
          </p:nvPr>
        </p:nvSpPr>
        <p:spPr/>
        <p:txBody>
          <a:bodyPr/>
          <a:lstStyle/>
          <a:p>
            <a:r>
              <a:rPr lang="en-US"/>
              <a:t>Spire Finance Program</a:t>
            </a:r>
            <a:endParaRPr lang="en-US" dirty="0"/>
          </a:p>
        </p:txBody>
      </p:sp>
      <p:sp>
        <p:nvSpPr>
          <p:cNvPr id="4" name="Slide Number Placeholder 3">
            <a:extLst>
              <a:ext uri="{FF2B5EF4-FFF2-40B4-BE49-F238E27FC236}">
                <a16:creationId xmlns:a16="http://schemas.microsoft.com/office/drawing/2014/main" id="{C808F1CF-A5A1-4630-A88E-5BB861B594DE}"/>
              </a:ext>
            </a:extLst>
          </p:cNvPr>
          <p:cNvSpPr>
            <a:spLocks noGrp="1"/>
          </p:cNvSpPr>
          <p:nvPr>
            <p:ph type="sldNum" sz="quarter" idx="11"/>
          </p:nvPr>
        </p:nvSpPr>
        <p:spPr/>
        <p:txBody>
          <a:bodyPr/>
          <a:lstStyle/>
          <a:p>
            <a:fld id="{454D28B7-E2DB-4A18-AF62-CF4315EB4020}" type="slidenum">
              <a:rPr lang="en-US" smtClean="0"/>
              <a:pPr/>
              <a:t>‹#›</a:t>
            </a:fld>
            <a:endParaRPr lang="en-US" dirty="0"/>
          </a:p>
        </p:txBody>
      </p:sp>
      <p:pic>
        <p:nvPicPr>
          <p:cNvPr id="5" name="Picture 4">
            <a:extLst>
              <a:ext uri="{FF2B5EF4-FFF2-40B4-BE49-F238E27FC236}">
                <a16:creationId xmlns:a16="http://schemas.microsoft.com/office/drawing/2014/main" id="{7877F431-B56D-4745-A308-5ECDCDE103B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Title 3">
            <a:extLst>
              <a:ext uri="{FF2B5EF4-FFF2-40B4-BE49-F238E27FC236}">
                <a16:creationId xmlns:a16="http://schemas.microsoft.com/office/drawing/2014/main" id="{169291FC-0799-4A05-933D-80BDF95FCA2A}"/>
              </a:ext>
            </a:extLst>
          </p:cNvPr>
          <p:cNvSpPr txBox="1">
            <a:spLocks/>
          </p:cNvSpPr>
          <p:nvPr userDrawn="1"/>
        </p:nvSpPr>
        <p:spPr>
          <a:xfrm>
            <a:off x="365761" y="274320"/>
            <a:ext cx="4368164" cy="721729"/>
          </a:xfrm>
          <a:prstGeom prst="rect">
            <a:avLst/>
          </a:prstGeom>
        </p:spPr>
        <p:txBody>
          <a:bodyPr vert="horz" lIns="0" tIns="0" rIns="0" bIns="0" rtlCol="0" anchor="t">
            <a:noAutofit/>
          </a:bodyPr>
          <a:lstStyle>
            <a:lvl1pPr algn="l" defTabSz="457200" rtl="0" eaLnBrk="1" latinLnBrk="0" hangingPunct="1">
              <a:spcBef>
                <a:spcPct val="0"/>
              </a:spcBef>
              <a:buNone/>
              <a:defRPr sz="2400" kern="1200">
                <a:solidFill>
                  <a:schemeClr val="accent1"/>
                </a:solidFill>
                <a:latin typeface="+mj-lt"/>
                <a:ea typeface="+mj-ea"/>
                <a:cs typeface="+mj-cs"/>
              </a:defRPr>
            </a:lvl1pPr>
          </a:lstStyle>
          <a:p>
            <a:r>
              <a:rPr lang="en-US" dirty="0">
                <a:solidFill>
                  <a:schemeClr val="bg1"/>
                </a:solidFill>
              </a:rPr>
              <a:t> </a:t>
            </a:r>
          </a:p>
        </p:txBody>
      </p:sp>
      <p:sp>
        <p:nvSpPr>
          <p:cNvPr id="14" name="Title 1">
            <a:extLst>
              <a:ext uri="{FF2B5EF4-FFF2-40B4-BE49-F238E27FC236}">
                <a16:creationId xmlns:a16="http://schemas.microsoft.com/office/drawing/2014/main" id="{67B9083A-6B51-42E4-97B7-BBF7E6361DCD}"/>
              </a:ext>
            </a:extLst>
          </p:cNvPr>
          <p:cNvSpPr txBox="1">
            <a:spLocks/>
          </p:cNvSpPr>
          <p:nvPr userDrawn="1"/>
        </p:nvSpPr>
        <p:spPr>
          <a:xfrm>
            <a:off x="365760" y="274320"/>
            <a:ext cx="4042467" cy="721729"/>
          </a:xfrm>
          <a:prstGeom prst="rect">
            <a:avLst/>
          </a:prstGeom>
        </p:spPr>
        <p:txBody>
          <a:bodyPr vert="horz" lIns="0" tIns="0" rIns="0" bIns="0" rtlCol="0" anchor="t">
            <a:noAutofit/>
          </a:bodyPr>
          <a:lstStyle>
            <a:lvl1pPr algn="l" defTabSz="457200" rtl="0" eaLnBrk="1" latinLnBrk="0" hangingPunct="1">
              <a:spcBef>
                <a:spcPct val="0"/>
              </a:spcBef>
              <a:buNone/>
              <a:defRPr sz="2400" kern="1200">
                <a:solidFill>
                  <a:schemeClr val="bg1"/>
                </a:solidFill>
                <a:latin typeface="+mj-lt"/>
                <a:ea typeface="+mj-ea"/>
                <a:cs typeface="+mj-cs"/>
              </a:defRPr>
            </a:lvl1pPr>
          </a:lstStyle>
          <a:p>
            <a:endParaRPr lang="en-US" dirty="0"/>
          </a:p>
        </p:txBody>
      </p:sp>
      <p:sp>
        <p:nvSpPr>
          <p:cNvPr id="15" name="Content Placeholder 2">
            <a:extLst>
              <a:ext uri="{FF2B5EF4-FFF2-40B4-BE49-F238E27FC236}">
                <a16:creationId xmlns:a16="http://schemas.microsoft.com/office/drawing/2014/main" id="{BAA4940B-D0B8-424C-B496-EDA33046B068}"/>
              </a:ext>
            </a:extLst>
          </p:cNvPr>
          <p:cNvSpPr>
            <a:spLocks noGrp="1"/>
          </p:cNvSpPr>
          <p:nvPr>
            <p:ph idx="1"/>
          </p:nvPr>
        </p:nvSpPr>
        <p:spPr>
          <a:xfrm>
            <a:off x="365760" y="1234440"/>
            <a:ext cx="4162319" cy="4681728"/>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EF7FCFC8-9C97-4393-BEB4-DC157A4CDBDB}"/>
              </a:ext>
            </a:extLst>
          </p:cNvPr>
          <p:cNvSpPr>
            <a:spLocks noGrp="1"/>
          </p:cNvSpPr>
          <p:nvPr>
            <p:ph idx="12" hasCustomPrompt="1"/>
          </p:nvPr>
        </p:nvSpPr>
        <p:spPr>
          <a:xfrm>
            <a:off x="365760" y="488205"/>
            <a:ext cx="4162319" cy="507844"/>
          </a:xfrm>
        </p:spPr>
        <p:txBody>
          <a:bodyPr/>
          <a:lstStyle>
            <a:lvl1pPr marL="0" indent="0">
              <a:buNone/>
              <a:defRPr sz="2400">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title</a:t>
            </a:r>
          </a:p>
        </p:txBody>
      </p:sp>
    </p:spTree>
    <p:extLst>
      <p:ext uri="{BB962C8B-B14F-4D97-AF65-F5344CB8AC3E}">
        <p14:creationId xmlns:p14="http://schemas.microsoft.com/office/powerpoint/2010/main" val="1580586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p:nvPr>
        </p:nvSpPr>
        <p:spPr>
          <a:xfrm>
            <a:off x="365760" y="795528"/>
            <a:ext cx="7607210" cy="1543449"/>
          </a:xfrm>
        </p:spPr>
        <p:txBody>
          <a:bodyPr anchor="b"/>
          <a:lstStyle>
            <a:lvl1pPr>
              <a:lnSpc>
                <a:spcPct val="90000"/>
              </a:lnSpc>
              <a:defRPr sz="4200">
                <a:solidFill>
                  <a:schemeClr val="bg1"/>
                </a:solidFill>
              </a:defRPr>
            </a:lvl1pPr>
          </a:lstStyle>
          <a:p>
            <a:r>
              <a:rPr lang="en-US"/>
              <a:t>Click to edit Master title style</a:t>
            </a:r>
          </a:p>
        </p:txBody>
      </p:sp>
      <p:pic>
        <p:nvPicPr>
          <p:cNvPr id="6" name="Picture 5" descr="Spire4EMFrev.emf"/>
          <p:cNvPicPr>
            <a:picLocks noChangeAspect="1"/>
          </p:cNvPicPr>
          <p:nvPr userDrawn="1"/>
        </p:nvPicPr>
        <p:blipFill rotWithShape="1">
          <a:blip r:embed="rId3">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8" name="Text Placeholder 6"/>
          <p:cNvSpPr>
            <a:spLocks noGrp="1"/>
          </p:cNvSpPr>
          <p:nvPr>
            <p:ph type="body" sz="quarter" idx="14"/>
          </p:nvPr>
        </p:nvSpPr>
        <p:spPr>
          <a:xfrm>
            <a:off x="365760" y="2383864"/>
            <a:ext cx="6980872" cy="2137337"/>
          </a:xfrm>
        </p:spPr>
        <p:txBody>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r>
              <a:rPr lang="en-US"/>
              <a:t>Spire Finance Program</a:t>
            </a:r>
            <a:endParaRPr lang="en-US" dirty="0"/>
          </a:p>
        </p:txBody>
      </p:sp>
      <p:sp>
        <p:nvSpPr>
          <p:cNvPr id="12"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fld id="{454D28B7-E2DB-4A18-AF62-CF4315EB4020}" type="slidenum">
              <a:rPr lang="en-US" smtClean="0"/>
              <a:pPr/>
              <a:t>‹#›</a:t>
            </a:fld>
            <a:endParaRPr lang="en-US" dirty="0"/>
          </a:p>
        </p:txBody>
      </p:sp>
    </p:spTree>
    <p:extLst>
      <p:ext uri="{BB962C8B-B14F-4D97-AF65-F5344CB8AC3E}">
        <p14:creationId xmlns:p14="http://schemas.microsoft.com/office/powerpoint/2010/main" val="1809456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274320"/>
            <a:ext cx="8455639" cy="721729"/>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5760" y="1234440"/>
            <a:ext cx="8455639" cy="468532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r>
              <a:rPr lang="en-US"/>
              <a:t>Spire Finance Program</a:t>
            </a:r>
            <a:endParaRPr lang="en-US" dirty="0"/>
          </a:p>
        </p:txBody>
      </p:sp>
      <p:sp>
        <p:nvSpPr>
          <p:cNvPr id="6"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fld id="{454D28B7-E2DB-4A18-AF62-CF4315EB4020}" type="slidenum">
              <a:rPr lang="en-US" smtClean="0"/>
              <a:pPr/>
              <a:t>‹#›</a:t>
            </a:fld>
            <a:endParaRPr lang="en-US" dirty="0"/>
          </a:p>
        </p:txBody>
      </p:sp>
      <p:pic>
        <p:nvPicPr>
          <p:cNvPr id="7" name="Picture 6" descr="SpireSymbol4EMF.emf"/>
          <p:cNvPicPr>
            <a:picLocks noChangeAspect="1"/>
          </p:cNvPicPr>
          <p:nvPr userDrawn="1"/>
        </p:nvPicPr>
        <p:blipFill rotWithShape="1">
          <a:blip r:embed="rId34">
            <a:extLst>
              <a:ext uri="{28A0092B-C50C-407E-A947-70E740481C1C}">
                <a14:useLocalDpi xmlns:a14="http://schemas.microsoft.com/office/drawing/2010/main" val="0"/>
              </a:ext>
            </a:extLst>
          </a:blip>
          <a:srcRect l="-10348" r="-7791"/>
          <a:stretch/>
        </p:blipFill>
        <p:spPr>
          <a:xfrm>
            <a:off x="8503920" y="6208776"/>
            <a:ext cx="389362" cy="464866"/>
          </a:xfrm>
          <a:prstGeom prst="rect">
            <a:avLst/>
          </a:prstGeom>
        </p:spPr>
      </p:pic>
    </p:spTree>
    <p:extLst>
      <p:ext uri="{BB962C8B-B14F-4D97-AF65-F5344CB8AC3E}">
        <p14:creationId xmlns:p14="http://schemas.microsoft.com/office/powerpoint/2010/main" val="50864785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720" r:id="rId7"/>
    <p:sldLayoutId id="2147483721" r:id="rId8"/>
    <p:sldLayoutId id="2147483696" r:id="rId9"/>
    <p:sldLayoutId id="2147483716" r:id="rId10"/>
    <p:sldLayoutId id="2147483701" r:id="rId11"/>
    <p:sldLayoutId id="2147483713" r:id="rId12"/>
    <p:sldLayoutId id="2147483694" r:id="rId13"/>
    <p:sldLayoutId id="2147483702" r:id="rId14"/>
    <p:sldLayoutId id="2147483717" r:id="rId15"/>
    <p:sldLayoutId id="2147483695" r:id="rId16"/>
    <p:sldLayoutId id="2147483715" r:id="rId17"/>
    <p:sldLayoutId id="2147483697" r:id="rId18"/>
    <p:sldLayoutId id="2147483705" r:id="rId19"/>
    <p:sldLayoutId id="2147483703" r:id="rId20"/>
    <p:sldLayoutId id="2147483707" r:id="rId21"/>
    <p:sldLayoutId id="2147483708" r:id="rId22"/>
    <p:sldLayoutId id="2147483706" r:id="rId23"/>
    <p:sldLayoutId id="2147483709" r:id="rId24"/>
    <p:sldLayoutId id="2147483710" r:id="rId25"/>
    <p:sldLayoutId id="2147483711" r:id="rId26"/>
    <p:sldLayoutId id="2147483722" r:id="rId27"/>
    <p:sldLayoutId id="2147483698" r:id="rId28"/>
    <p:sldLayoutId id="2147483700" r:id="rId29"/>
    <p:sldLayoutId id="2147483704" r:id="rId30"/>
    <p:sldLayoutId id="2147483714" r:id="rId31"/>
    <p:sldLayoutId id="2147483724" r:id="rId32"/>
  </p:sldLayoutIdLst>
  <p:hf hdr="0" dt="0"/>
  <p:txStyles>
    <p:titleStyle>
      <a:lvl1pPr algn="l" defTabSz="457200" rtl="0" eaLnBrk="1" latinLnBrk="0" hangingPunct="1">
        <a:spcBef>
          <a:spcPct val="0"/>
        </a:spcBef>
        <a:buNone/>
        <a:defRPr sz="2400" kern="1200">
          <a:solidFill>
            <a:schemeClr val="accent1"/>
          </a:solidFill>
          <a:latin typeface="+mj-lt"/>
          <a:ea typeface="+mj-ea"/>
          <a:cs typeface="+mj-cs"/>
        </a:defRPr>
      </a:lvl1pPr>
    </p:titleStyle>
    <p:bodyStyle>
      <a:lvl1pPr marL="228600" indent="-228600" algn="l" defTabSz="457200" rtl="0" eaLnBrk="1" latinLnBrk="0" hangingPunct="1">
        <a:spcBef>
          <a:spcPts val="600"/>
        </a:spcBef>
        <a:buFont typeface="Arial"/>
        <a:buChar char="•"/>
        <a:defRPr sz="1800" kern="1200">
          <a:solidFill>
            <a:srgbClr val="666666"/>
          </a:solidFill>
          <a:latin typeface="+mn-lt"/>
          <a:ea typeface="+mn-ea"/>
          <a:cs typeface="+mn-cs"/>
        </a:defRPr>
      </a:lvl1pPr>
      <a:lvl2pPr marL="457200" indent="-228600" algn="l" defTabSz="457200" rtl="0" eaLnBrk="1" latinLnBrk="0" hangingPunct="1">
        <a:spcBef>
          <a:spcPts val="600"/>
        </a:spcBef>
        <a:buFont typeface="Arial"/>
        <a:buChar char="–"/>
        <a:defRPr sz="1600" kern="1200">
          <a:solidFill>
            <a:srgbClr val="666666"/>
          </a:solidFill>
          <a:latin typeface="+mn-lt"/>
          <a:ea typeface="+mn-ea"/>
          <a:cs typeface="+mn-cs"/>
        </a:defRPr>
      </a:lvl2pPr>
      <a:lvl3pPr marL="685800" indent="-228600" algn="l" defTabSz="457200" rtl="0" eaLnBrk="1" latinLnBrk="0" hangingPunct="1">
        <a:spcBef>
          <a:spcPts val="600"/>
        </a:spcBef>
        <a:buFont typeface="Arial"/>
        <a:buChar char="•"/>
        <a:defRPr sz="1400" kern="1200">
          <a:solidFill>
            <a:srgbClr val="666666"/>
          </a:solidFill>
          <a:latin typeface="+mn-lt"/>
          <a:ea typeface="+mn-ea"/>
          <a:cs typeface="+mn-cs"/>
        </a:defRPr>
      </a:lvl3pPr>
      <a:lvl4pPr marL="914400" indent="-228600" algn="l" defTabSz="457200" rtl="0" eaLnBrk="1" latinLnBrk="0" hangingPunct="1">
        <a:spcBef>
          <a:spcPts val="600"/>
        </a:spcBef>
        <a:buFont typeface="Arial"/>
        <a:buChar char="–"/>
        <a:defRPr sz="1400" kern="1200">
          <a:solidFill>
            <a:srgbClr val="666666"/>
          </a:solidFill>
          <a:latin typeface="+mn-lt"/>
          <a:ea typeface="+mn-ea"/>
          <a:cs typeface="+mn-cs"/>
        </a:defRPr>
      </a:lvl4pPr>
      <a:lvl5pPr marL="1143000" indent="-228600" algn="l" defTabSz="457200" rtl="0" eaLnBrk="1" latinLnBrk="0" hangingPunct="1">
        <a:spcBef>
          <a:spcPts val="600"/>
        </a:spcBef>
        <a:buFont typeface="Arial"/>
        <a:buChar char="»"/>
        <a:defRPr sz="1400" kern="1200" baseline="0">
          <a:solidFill>
            <a:srgbClr val="666666"/>
          </a:solidFill>
          <a:latin typeface="+mn-lt"/>
          <a:ea typeface="+mn-ea"/>
          <a:cs typeface="+mn-cs"/>
        </a:defRPr>
      </a:lvl5pPr>
      <a:lvl6pPr marL="1371600" indent="-228600"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0" indent="0" algn="l" defTabSz="457200" rtl="0" eaLnBrk="1" latinLnBrk="0" hangingPunct="1">
        <a:spcBef>
          <a:spcPts val="600"/>
        </a:spcBef>
        <a:buFont typeface="Arial"/>
        <a:buNone/>
        <a:defRPr sz="1200" i="1"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spireenergy.com/financing" TargetMode="External"/><Relationship Id="rId2" Type="http://schemas.openxmlformats.org/officeDocument/2006/relationships/hyperlink" Target="https://www.spireenergy.com/find-contractor" TargetMode="Externa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2FB78C-2864-4489-A017-4D75F551B272}"/>
              </a:ext>
            </a:extLst>
          </p:cNvPr>
          <p:cNvSpPr>
            <a:spLocks noGrp="1"/>
          </p:cNvSpPr>
          <p:nvPr>
            <p:ph type="ctrTitle"/>
          </p:nvPr>
        </p:nvSpPr>
        <p:spPr>
          <a:xfrm>
            <a:off x="365759" y="1325880"/>
            <a:ext cx="8254366" cy="1217295"/>
          </a:xfrm>
        </p:spPr>
        <p:txBody>
          <a:bodyPr/>
          <a:lstStyle/>
          <a:p>
            <a:r>
              <a:rPr lang="en-US" dirty="0"/>
              <a:t>Spire Missouri Finance Programs</a:t>
            </a:r>
            <a:br>
              <a:rPr lang="en-US" dirty="0"/>
            </a:br>
            <a:r>
              <a:rPr lang="en-US" sz="2000" dirty="0"/>
              <a:t>EnergyWise &amp; Insulation</a:t>
            </a:r>
            <a:endParaRPr lang="en-US" dirty="0"/>
          </a:p>
        </p:txBody>
      </p:sp>
      <p:sp>
        <p:nvSpPr>
          <p:cNvPr id="7" name="Text Placeholder 6">
            <a:extLst>
              <a:ext uri="{FF2B5EF4-FFF2-40B4-BE49-F238E27FC236}">
                <a16:creationId xmlns:a16="http://schemas.microsoft.com/office/drawing/2014/main" id="{76A2907C-6BAC-4E3E-9885-6197FFE0E9CB}"/>
              </a:ext>
            </a:extLst>
          </p:cNvPr>
          <p:cNvSpPr>
            <a:spLocks noGrp="1"/>
          </p:cNvSpPr>
          <p:nvPr>
            <p:ph type="body" sz="quarter" idx="14"/>
          </p:nvPr>
        </p:nvSpPr>
        <p:spPr/>
        <p:txBody>
          <a:bodyPr/>
          <a:lstStyle/>
          <a:p>
            <a:endParaRPr lang="en-US" dirty="0"/>
          </a:p>
          <a:p>
            <a:r>
              <a:rPr lang="en-US" dirty="0"/>
              <a:t>Presented by: Sherri Hahn </a:t>
            </a:r>
          </a:p>
          <a:p>
            <a:endParaRPr lang="en-US" dirty="0"/>
          </a:p>
        </p:txBody>
      </p:sp>
    </p:spTree>
    <p:extLst>
      <p:ext uri="{BB962C8B-B14F-4D97-AF65-F5344CB8AC3E}">
        <p14:creationId xmlns:p14="http://schemas.microsoft.com/office/powerpoint/2010/main" val="645641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3"/>
          <p:cNvSpPr txBox="1">
            <a:spLocks/>
          </p:cNvSpPr>
          <p:nvPr/>
        </p:nvSpPr>
        <p:spPr>
          <a:xfrm>
            <a:off x="373292" y="1872234"/>
            <a:ext cx="4056115" cy="3511296"/>
          </a:xfrm>
          <a:prstGeom prst="rect">
            <a:avLst/>
          </a:prstGeom>
        </p:spPr>
        <p:txBody>
          <a:bodyPr vert="horz" lIns="0" tIns="0" rIns="0" bIns="0" rtlCol="0">
            <a:noAutofit/>
          </a:bodyPr>
          <a:lstStyle>
            <a:lvl1pPr marL="228600" indent="-228600" algn="l" defTabSz="457200" rtl="0" eaLnBrk="1" latinLnBrk="0" hangingPunct="1">
              <a:spcBef>
                <a:spcPts val="600"/>
              </a:spcBef>
              <a:buFont typeface="Arial"/>
              <a:buChar char="•"/>
              <a:defRPr sz="1600" kern="1200">
                <a:solidFill>
                  <a:srgbClr val="666666"/>
                </a:solidFill>
                <a:latin typeface="+mn-lt"/>
                <a:ea typeface="+mn-ea"/>
                <a:cs typeface="+mn-cs"/>
              </a:defRPr>
            </a:lvl1pPr>
            <a:lvl2pPr marL="457200" indent="-228600" algn="l" defTabSz="457200" rtl="0" eaLnBrk="1" latinLnBrk="0" hangingPunct="1">
              <a:spcBef>
                <a:spcPts val="600"/>
              </a:spcBef>
              <a:buFont typeface="Arial"/>
              <a:buChar char="–"/>
              <a:defRPr sz="1400" kern="1200">
                <a:solidFill>
                  <a:srgbClr val="666666"/>
                </a:solidFill>
                <a:latin typeface="+mn-lt"/>
                <a:ea typeface="+mn-ea"/>
                <a:cs typeface="+mn-cs"/>
              </a:defRPr>
            </a:lvl2pPr>
            <a:lvl3pPr marL="685800" indent="-228600" algn="l" defTabSz="457200" rtl="0" eaLnBrk="1" latinLnBrk="0" hangingPunct="1">
              <a:spcBef>
                <a:spcPts val="600"/>
              </a:spcBef>
              <a:buFont typeface="Arial"/>
              <a:buChar char="•"/>
              <a:defRPr sz="1200" kern="1200">
                <a:solidFill>
                  <a:srgbClr val="666666"/>
                </a:solidFill>
                <a:latin typeface="+mn-lt"/>
                <a:ea typeface="+mn-ea"/>
                <a:cs typeface="+mn-cs"/>
              </a:defRPr>
            </a:lvl3pPr>
            <a:lvl4pPr marL="914400" indent="-228600" algn="l" defTabSz="457200" rtl="0" eaLnBrk="1" latinLnBrk="0" hangingPunct="1">
              <a:spcBef>
                <a:spcPts val="600"/>
              </a:spcBef>
              <a:buFont typeface="Arial"/>
              <a:buChar char="–"/>
              <a:defRPr sz="1200" kern="1200">
                <a:solidFill>
                  <a:srgbClr val="666666"/>
                </a:solidFill>
                <a:latin typeface="+mn-lt"/>
                <a:ea typeface="+mn-ea"/>
                <a:cs typeface="+mn-cs"/>
              </a:defRPr>
            </a:lvl4pPr>
            <a:lvl5pPr marL="1143000" indent="-228600" algn="l" defTabSz="457200" rtl="0" eaLnBrk="1" latinLnBrk="0" hangingPunct="1">
              <a:spcBef>
                <a:spcPts val="600"/>
              </a:spcBef>
              <a:buFont typeface="Arial"/>
              <a:buChar char="»"/>
              <a:defRPr sz="1200" kern="1200" baseline="0">
                <a:solidFill>
                  <a:srgbClr val="666666"/>
                </a:solidFill>
                <a:latin typeface="+mn-lt"/>
                <a:ea typeface="+mn-ea"/>
                <a:cs typeface="+mn-cs"/>
              </a:defRPr>
            </a:lvl5pPr>
            <a:lvl6pPr marL="1371600" indent="-228600"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0" indent="0" algn="l" defTabSz="457200" rtl="0" eaLnBrk="1" latinLnBrk="0" hangingPunct="1">
              <a:spcBef>
                <a:spcPts val="600"/>
              </a:spcBef>
              <a:buFont typeface="Arial"/>
              <a:buNone/>
              <a:defRPr sz="1200" i="1"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a:p>
            <a:endParaRPr lang="en-US" dirty="0"/>
          </a:p>
        </p:txBody>
      </p:sp>
      <p:sp>
        <p:nvSpPr>
          <p:cNvPr id="4" name="Footer Placeholder 3"/>
          <p:cNvSpPr>
            <a:spLocks noGrp="1"/>
          </p:cNvSpPr>
          <p:nvPr>
            <p:ph type="ftr" sz="quarter" idx="10"/>
          </p:nvPr>
        </p:nvSpPr>
        <p:spPr/>
        <p:txBody>
          <a:bodyPr/>
          <a:lstStyle/>
          <a:p>
            <a:r>
              <a:rPr lang="en-US" dirty="0"/>
              <a:t>Spire Finance Program</a:t>
            </a:r>
          </a:p>
        </p:txBody>
      </p:sp>
      <p:sp>
        <p:nvSpPr>
          <p:cNvPr id="5" name="Slide Number Placeholder 4"/>
          <p:cNvSpPr>
            <a:spLocks noGrp="1"/>
          </p:cNvSpPr>
          <p:nvPr>
            <p:ph type="sldNum" sz="quarter" idx="11"/>
          </p:nvPr>
        </p:nvSpPr>
        <p:spPr/>
        <p:txBody>
          <a:bodyPr/>
          <a:lstStyle/>
          <a:p>
            <a:fld id="{454D28B7-E2DB-4A18-AF62-CF4315EB4020}" type="slidenum">
              <a:rPr lang="en-US" smtClean="0"/>
              <a:pPr/>
              <a:t>2</a:t>
            </a:fld>
            <a:endParaRPr lang="en-US" dirty="0"/>
          </a:p>
        </p:txBody>
      </p:sp>
      <p:sp>
        <p:nvSpPr>
          <p:cNvPr id="2" name="Title 1"/>
          <p:cNvSpPr>
            <a:spLocks noGrp="1"/>
          </p:cNvSpPr>
          <p:nvPr>
            <p:ph type="title"/>
          </p:nvPr>
        </p:nvSpPr>
        <p:spPr>
          <a:xfrm>
            <a:off x="365761" y="274320"/>
            <a:ext cx="4045716" cy="1440180"/>
          </a:xfrm>
          <a:ln>
            <a:noFill/>
          </a:ln>
          <a:effectLst>
            <a:glow rad="228600">
              <a:schemeClr val="accent3">
                <a:satMod val="175000"/>
                <a:alpha val="40000"/>
              </a:schemeClr>
            </a:glow>
          </a:effectLst>
        </p:spPr>
        <p:txBody>
          <a:bodyPr/>
          <a:lstStyle/>
          <a:p>
            <a:r>
              <a:rPr lang="en-US" sz="3200" dirty="0"/>
              <a:t>EnergyWise and Insulation Finance Program</a:t>
            </a:r>
          </a:p>
        </p:txBody>
      </p:sp>
      <p:sp>
        <p:nvSpPr>
          <p:cNvPr id="6" name="Content Placeholder 5">
            <a:extLst>
              <a:ext uri="{FF2B5EF4-FFF2-40B4-BE49-F238E27FC236}">
                <a16:creationId xmlns:a16="http://schemas.microsoft.com/office/drawing/2014/main" id="{39CCFA8B-B53D-4964-B85D-061CF7BFA317}"/>
              </a:ext>
            </a:extLst>
          </p:cNvPr>
          <p:cNvSpPr>
            <a:spLocks noGrp="1"/>
          </p:cNvSpPr>
          <p:nvPr>
            <p:ph idx="1"/>
          </p:nvPr>
        </p:nvSpPr>
        <p:spPr>
          <a:xfrm>
            <a:off x="365760" y="2013320"/>
            <a:ext cx="4056115" cy="3902848"/>
          </a:xfrm>
        </p:spPr>
        <p:txBody>
          <a:bodyPr vert="horz" lIns="0" tIns="0" rIns="0" bIns="0" rtlCol="0" anchor="t">
            <a:noAutofit/>
          </a:bodyPr>
          <a:lstStyle/>
          <a:p>
            <a:pPr marL="0" indent="0">
              <a:buNone/>
            </a:pPr>
            <a:r>
              <a:rPr lang="en-US" dirty="0"/>
              <a:t>The Spire MOW and MOE Energy Wise and Insulation On-Bill Finance Program, subject to eligibility, grants loans to Spire customers for the purpose of purchase and installation of high efficiency natural gas equipment (and electric air conditioners) and energy saving measures such as insulation and air sealing. </a:t>
            </a:r>
          </a:p>
        </p:txBody>
      </p:sp>
    </p:spTree>
    <p:extLst>
      <p:ext uri="{BB962C8B-B14F-4D97-AF65-F5344CB8AC3E}">
        <p14:creationId xmlns:p14="http://schemas.microsoft.com/office/powerpoint/2010/main" val="2402016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37D918-A6A9-41C8-BB19-FF14D7EBAED1}"/>
              </a:ext>
            </a:extLst>
          </p:cNvPr>
          <p:cNvSpPr>
            <a:spLocks noGrp="1"/>
          </p:cNvSpPr>
          <p:nvPr>
            <p:ph type="title"/>
          </p:nvPr>
        </p:nvSpPr>
        <p:spPr/>
        <p:txBody>
          <a:bodyPr/>
          <a:lstStyle/>
          <a:p>
            <a:r>
              <a:rPr lang="en-US" sz="3200" dirty="0"/>
              <a:t>Spire Natural Gas Contractor Overview</a:t>
            </a:r>
          </a:p>
        </p:txBody>
      </p:sp>
      <p:sp>
        <p:nvSpPr>
          <p:cNvPr id="7" name="Content Placeholder 6">
            <a:extLst>
              <a:ext uri="{FF2B5EF4-FFF2-40B4-BE49-F238E27FC236}">
                <a16:creationId xmlns:a16="http://schemas.microsoft.com/office/drawing/2014/main" id="{35B8337E-0290-48A0-B033-F608AABC0B81}"/>
              </a:ext>
            </a:extLst>
          </p:cNvPr>
          <p:cNvSpPr>
            <a:spLocks noGrp="1"/>
          </p:cNvSpPr>
          <p:nvPr>
            <p:ph idx="1"/>
          </p:nvPr>
        </p:nvSpPr>
        <p:spPr>
          <a:xfrm>
            <a:off x="365760" y="996050"/>
            <a:ext cx="8455639" cy="4990838"/>
          </a:xfrm>
        </p:spPr>
        <p:txBody>
          <a:bodyPr/>
          <a:lstStyle/>
          <a:p>
            <a:pPr marL="0" indent="0">
              <a:buNone/>
            </a:pPr>
            <a:r>
              <a:rPr lang="en-US" sz="1800" dirty="0"/>
              <a:t>Spire financed installations may only be completed by members of Spire’s Natural Gas Contractor Network.</a:t>
            </a:r>
          </a:p>
          <a:p>
            <a:pPr marL="0" indent="0">
              <a:buNone/>
            </a:pPr>
            <a:r>
              <a:rPr lang="en-US" sz="1800" dirty="0"/>
              <a:t>There are currently 352 members of the Network; 175 in MOW territory and 177 in MOE territory.</a:t>
            </a:r>
          </a:p>
          <a:p>
            <a:pPr marL="0" indent="0">
              <a:buNone/>
            </a:pPr>
            <a:r>
              <a:rPr lang="en-US" sz="1800" dirty="0"/>
              <a:t>Currently, 15% of the contractors actively participate in the finance program.  We have a program goal to integrate more contractors into the finance program.</a:t>
            </a:r>
          </a:p>
          <a:p>
            <a:pPr marL="0" indent="0">
              <a:buNone/>
            </a:pPr>
            <a:r>
              <a:rPr lang="en-US" sz="1800" dirty="0"/>
              <a:t>The program is primarily marketed by Spire’s Natural Gas Contractors.  In addition, information on the programs is available at spireenergy.com.</a:t>
            </a:r>
          </a:p>
          <a:p>
            <a:pPr marL="0" indent="0">
              <a:buNone/>
            </a:pPr>
            <a:r>
              <a:rPr lang="en-US" sz="1800" dirty="0"/>
              <a:t>Major attractions to contractors are:</a:t>
            </a:r>
          </a:p>
          <a:p>
            <a:pPr marL="287338" lvl="1" indent="-169863">
              <a:spcBef>
                <a:spcPts val="0"/>
              </a:spcBef>
              <a:buFont typeface="Arial" panose="020B0604020202020204" pitchFamily="34" charset="0"/>
              <a:buChar char="•"/>
            </a:pPr>
            <a:r>
              <a:rPr lang="en-US" sz="1800" dirty="0"/>
              <a:t>No dealer fees</a:t>
            </a:r>
          </a:p>
          <a:p>
            <a:pPr marL="287338" lvl="1" indent="-169863">
              <a:spcBef>
                <a:spcPts val="0"/>
              </a:spcBef>
              <a:buFont typeface="Arial" panose="020B0604020202020204" pitchFamily="34" charset="0"/>
              <a:buChar char="•"/>
            </a:pPr>
            <a:r>
              <a:rPr lang="en-US" sz="1800" dirty="0"/>
              <a:t>Competitive terms, including interest rates</a:t>
            </a:r>
          </a:p>
          <a:p>
            <a:pPr marL="287338" lvl="1" indent="-169863">
              <a:spcBef>
                <a:spcPts val="0"/>
              </a:spcBef>
              <a:buFont typeface="Arial" panose="020B0604020202020204" pitchFamily="34" charset="0"/>
              <a:buChar char="•"/>
            </a:pPr>
            <a:r>
              <a:rPr lang="en-US" sz="1800" dirty="0"/>
              <a:t>Concierge service for contractors using program</a:t>
            </a:r>
          </a:p>
          <a:p>
            <a:pPr marL="0" indent="0">
              <a:buNone/>
            </a:pPr>
            <a:r>
              <a:rPr lang="en-US" sz="1800" dirty="0"/>
              <a:t>Major attractions for customers are:</a:t>
            </a:r>
          </a:p>
          <a:p>
            <a:pPr marL="287338" lvl="1" indent="-169863">
              <a:spcBef>
                <a:spcPts val="0"/>
              </a:spcBef>
              <a:buFont typeface="Arial" panose="020B0604020202020204" pitchFamily="34" charset="0"/>
              <a:buChar char="•"/>
            </a:pPr>
            <a:r>
              <a:rPr lang="en-US" sz="1800" dirty="0"/>
              <a:t>On bill financing</a:t>
            </a:r>
          </a:p>
          <a:p>
            <a:pPr marL="287338" lvl="1" indent="-169863">
              <a:spcBef>
                <a:spcPts val="0"/>
              </a:spcBef>
              <a:buFont typeface="Arial" panose="020B0604020202020204" pitchFamily="34" charset="0"/>
              <a:buChar char="•"/>
            </a:pPr>
            <a:r>
              <a:rPr lang="en-US" sz="1800" dirty="0"/>
              <a:t>Competitive terms, including interest rates</a:t>
            </a:r>
          </a:p>
          <a:p>
            <a:pPr marL="287338" lvl="1" indent="-169863">
              <a:spcBef>
                <a:spcPts val="0"/>
              </a:spcBef>
              <a:buFont typeface="Arial" panose="020B0604020202020204" pitchFamily="34" charset="0"/>
              <a:buChar char="•"/>
            </a:pPr>
            <a:r>
              <a:rPr lang="en-US" sz="1800" dirty="0"/>
              <a:t>No down payment required and no prepayment penalty</a:t>
            </a:r>
          </a:p>
          <a:p>
            <a:pPr marL="287338" lvl="1" indent="-169863">
              <a:spcBef>
                <a:spcPts val="0"/>
              </a:spcBef>
              <a:buFont typeface="Arial" panose="020B0604020202020204" pitchFamily="34" charset="0"/>
              <a:buChar char="•"/>
            </a:pPr>
            <a:endParaRPr lang="en-US" sz="1800" dirty="0"/>
          </a:p>
          <a:p>
            <a:endParaRPr lang="en-US" dirty="0"/>
          </a:p>
        </p:txBody>
      </p:sp>
      <p:sp>
        <p:nvSpPr>
          <p:cNvPr id="2" name="Footer Placeholder 1">
            <a:extLst>
              <a:ext uri="{FF2B5EF4-FFF2-40B4-BE49-F238E27FC236}">
                <a16:creationId xmlns:a16="http://schemas.microsoft.com/office/drawing/2014/main" id="{F4785CB8-EB42-47CD-BDCE-F5F8DFCAAD58}"/>
              </a:ext>
            </a:extLst>
          </p:cNvPr>
          <p:cNvSpPr>
            <a:spLocks noGrp="1"/>
          </p:cNvSpPr>
          <p:nvPr>
            <p:ph type="ftr" sz="quarter" idx="3"/>
          </p:nvPr>
        </p:nvSpPr>
        <p:spPr/>
        <p:txBody>
          <a:bodyPr/>
          <a:lstStyle/>
          <a:p>
            <a:r>
              <a:rPr lang="en-US" dirty="0"/>
              <a:t>Spire Finance Program</a:t>
            </a:r>
          </a:p>
        </p:txBody>
      </p:sp>
      <p:sp>
        <p:nvSpPr>
          <p:cNvPr id="3" name="Slide Number Placeholder 2">
            <a:extLst>
              <a:ext uri="{FF2B5EF4-FFF2-40B4-BE49-F238E27FC236}">
                <a16:creationId xmlns:a16="http://schemas.microsoft.com/office/drawing/2014/main" id="{60E28AE0-D995-4AF1-A836-BC482F23974B}"/>
              </a:ext>
            </a:extLst>
          </p:cNvPr>
          <p:cNvSpPr>
            <a:spLocks noGrp="1"/>
          </p:cNvSpPr>
          <p:nvPr>
            <p:ph type="sldNum" sz="quarter" idx="4"/>
          </p:nvPr>
        </p:nvSpPr>
        <p:spPr/>
        <p:txBody>
          <a:bodyPr/>
          <a:lstStyle/>
          <a:p>
            <a:fld id="{55D3086F-1A5F-A84F-A2B6-9ABFC86203AD}" type="slidenum">
              <a:rPr lang="en-US" smtClean="0"/>
              <a:pPr/>
              <a:t>3</a:t>
            </a:fld>
            <a:endParaRPr lang="en-US" dirty="0"/>
          </a:p>
        </p:txBody>
      </p:sp>
      <p:pic>
        <p:nvPicPr>
          <p:cNvPr id="1026" name="Picture 2">
            <a:extLst>
              <a:ext uri="{FF2B5EF4-FFF2-40B4-BE49-F238E27FC236}">
                <a16:creationId xmlns:a16="http://schemas.microsoft.com/office/drawing/2014/main" id="{6F24B581-BADF-4846-8DBA-7CC837B71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3650" y="3534362"/>
            <a:ext cx="2477749" cy="24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497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50DD-CC17-46B6-9391-B37753900E4D}"/>
              </a:ext>
            </a:extLst>
          </p:cNvPr>
          <p:cNvSpPr>
            <a:spLocks noGrp="1"/>
          </p:cNvSpPr>
          <p:nvPr>
            <p:ph type="title"/>
          </p:nvPr>
        </p:nvSpPr>
        <p:spPr>
          <a:xfrm>
            <a:off x="365761" y="274320"/>
            <a:ext cx="4045716" cy="960120"/>
          </a:xfrm>
        </p:spPr>
        <p:txBody>
          <a:bodyPr/>
          <a:lstStyle/>
          <a:p>
            <a:r>
              <a:rPr lang="en-US" sz="3200" dirty="0"/>
              <a:t>Spire Customer Financing Process</a:t>
            </a:r>
          </a:p>
        </p:txBody>
      </p:sp>
      <p:sp>
        <p:nvSpPr>
          <p:cNvPr id="3" name="Content Placeholder 2">
            <a:extLst>
              <a:ext uri="{FF2B5EF4-FFF2-40B4-BE49-F238E27FC236}">
                <a16:creationId xmlns:a16="http://schemas.microsoft.com/office/drawing/2014/main" id="{2B7C1314-944C-4125-9A2B-45BAF5E0B243}"/>
              </a:ext>
            </a:extLst>
          </p:cNvPr>
          <p:cNvSpPr>
            <a:spLocks noGrp="1"/>
          </p:cNvSpPr>
          <p:nvPr>
            <p:ph idx="1"/>
          </p:nvPr>
        </p:nvSpPr>
        <p:spPr>
          <a:xfrm>
            <a:off x="365760" y="1524000"/>
            <a:ext cx="4056115" cy="4392168"/>
          </a:xfrm>
        </p:spPr>
        <p:txBody>
          <a:bodyPr/>
          <a:lstStyle/>
          <a:p>
            <a:pPr marL="0" indent="0" algn="l">
              <a:buNone/>
            </a:pPr>
            <a:r>
              <a:rPr lang="en-US" sz="1800" b="0" i="0" dirty="0">
                <a:solidFill>
                  <a:schemeClr val="accent3"/>
                </a:solidFill>
                <a:effectLst/>
              </a:rPr>
              <a:t>Apply for natural gas financing through Spire in a few simple steps:</a:t>
            </a:r>
          </a:p>
          <a:p>
            <a:pPr marL="344297" indent="-342900" algn="l">
              <a:buFont typeface="+mj-lt"/>
              <a:buAutoNum type="arabicPeriod"/>
            </a:pPr>
            <a:r>
              <a:rPr lang="en-US" sz="1800" b="0" i="0" dirty="0">
                <a:solidFill>
                  <a:srgbClr val="333333"/>
                </a:solidFill>
                <a:effectLst/>
              </a:rPr>
              <a:t>Find a </a:t>
            </a:r>
            <a:r>
              <a:rPr lang="en-US" sz="1800" b="0" i="0" u="sng" dirty="0">
                <a:solidFill>
                  <a:srgbClr val="250E62"/>
                </a:solidFill>
                <a:effectLst/>
                <a:hlinkClick r:id="rId2" tooltip="Find a Contractor"/>
              </a:rPr>
              <a:t>certified natural gas contractor</a:t>
            </a:r>
            <a:r>
              <a:rPr lang="en-US" sz="1800" b="0" i="0" dirty="0">
                <a:solidFill>
                  <a:srgbClr val="333333"/>
                </a:solidFill>
                <a:effectLst/>
              </a:rPr>
              <a:t> through Spire's approved Natural Gas Contractor Program</a:t>
            </a:r>
          </a:p>
          <a:p>
            <a:pPr marL="344297" indent="-342900" algn="l">
              <a:buFont typeface="+mj-lt"/>
              <a:buAutoNum type="arabicPeriod"/>
            </a:pPr>
            <a:r>
              <a:rPr lang="en-US" sz="1800" b="0" i="0" dirty="0">
                <a:solidFill>
                  <a:srgbClr val="333333"/>
                </a:solidFill>
                <a:effectLst/>
              </a:rPr>
              <a:t>Ask about natural gas financing options that may be available to you</a:t>
            </a:r>
          </a:p>
          <a:p>
            <a:pPr marL="344297" indent="-342900" algn="l">
              <a:buFont typeface="+mj-lt"/>
              <a:buAutoNum type="arabicPeriod"/>
            </a:pPr>
            <a:r>
              <a:rPr lang="en-US" sz="1800" b="0" i="0" dirty="0">
                <a:solidFill>
                  <a:srgbClr val="333333"/>
                </a:solidFill>
                <a:effectLst/>
              </a:rPr>
              <a:t>Apply  </a:t>
            </a:r>
          </a:p>
          <a:p>
            <a:pPr marL="344297" indent="-342900" algn="l">
              <a:buFont typeface="+mj-lt"/>
              <a:buAutoNum type="arabicPeriod"/>
            </a:pPr>
            <a:r>
              <a:rPr lang="en-US" sz="1800" b="0" i="0" dirty="0">
                <a:solidFill>
                  <a:srgbClr val="333333"/>
                </a:solidFill>
                <a:effectLst/>
              </a:rPr>
              <a:t>Upgrade your qualifying natural gas equipment with peace of mind </a:t>
            </a:r>
            <a:r>
              <a:rPr lang="en-US" sz="1800" b="0" i="0" u="none" strike="noStrike" dirty="0">
                <a:solidFill>
                  <a:srgbClr val="FFFFFF"/>
                </a:solidFill>
                <a:effectLst/>
              </a:rPr>
              <a:t>F</a:t>
            </a:r>
          </a:p>
          <a:p>
            <a:pPr marL="344297" indent="-342900" algn="l">
              <a:buFont typeface="+mj-lt"/>
              <a:buAutoNum type="arabicPeriod"/>
            </a:pPr>
            <a:endParaRPr lang="en-US" dirty="0">
              <a:solidFill>
                <a:srgbClr val="FFFFFF"/>
              </a:solidFill>
            </a:endParaRPr>
          </a:p>
          <a:p>
            <a:pPr marL="1397" indent="0" algn="l">
              <a:buNone/>
            </a:pPr>
            <a:r>
              <a:rPr lang="en-US" sz="1800" b="0" i="0" u="none" strike="noStrike" dirty="0">
                <a:solidFill>
                  <a:schemeClr val="accent4"/>
                </a:solidFill>
                <a:effectLst/>
              </a:rPr>
              <a:t>Visit </a:t>
            </a:r>
            <a:r>
              <a:rPr lang="en-US" sz="1800" b="0" i="0" u="none" strike="noStrike" dirty="0">
                <a:solidFill>
                  <a:schemeClr val="accent4"/>
                </a:solidFill>
                <a:effectLst/>
                <a:hlinkClick r:id="rId3"/>
              </a:rPr>
              <a:t>www.spireenergy.com/financing</a:t>
            </a:r>
            <a:r>
              <a:rPr lang="en-US" sz="1800" b="0" i="0" u="none" strike="noStrike" dirty="0">
                <a:solidFill>
                  <a:schemeClr val="accent4"/>
                </a:solidFill>
                <a:effectLst/>
              </a:rPr>
              <a:t> for </a:t>
            </a:r>
            <a:r>
              <a:rPr lang="en-US" dirty="0">
                <a:solidFill>
                  <a:schemeClr val="accent4"/>
                </a:solidFill>
              </a:rPr>
              <a:t>complete details</a:t>
            </a:r>
            <a:r>
              <a:rPr lang="en-US" sz="1800" b="0" i="0" u="none" strike="noStrike" dirty="0">
                <a:solidFill>
                  <a:schemeClr val="accent4"/>
                </a:solidFill>
                <a:effectLst/>
              </a:rPr>
              <a:t>.</a:t>
            </a:r>
            <a:endParaRPr lang="en-US" sz="1800" b="0" i="0" dirty="0">
              <a:solidFill>
                <a:srgbClr val="333333"/>
              </a:solidFill>
              <a:effectLst/>
            </a:endParaRPr>
          </a:p>
          <a:p>
            <a:pPr marL="0" indent="0">
              <a:buNone/>
            </a:pPr>
            <a:endParaRPr lang="en-US" dirty="0"/>
          </a:p>
        </p:txBody>
      </p:sp>
      <p:sp>
        <p:nvSpPr>
          <p:cNvPr id="4" name="Footer Placeholder 3">
            <a:extLst>
              <a:ext uri="{FF2B5EF4-FFF2-40B4-BE49-F238E27FC236}">
                <a16:creationId xmlns:a16="http://schemas.microsoft.com/office/drawing/2014/main" id="{038F84D9-DAAD-4F3A-8923-6A0333FD27FD}"/>
              </a:ext>
            </a:extLst>
          </p:cNvPr>
          <p:cNvSpPr>
            <a:spLocks noGrp="1"/>
          </p:cNvSpPr>
          <p:nvPr>
            <p:ph type="ftr" sz="quarter" idx="3"/>
          </p:nvPr>
        </p:nvSpPr>
        <p:spPr/>
        <p:txBody>
          <a:bodyPr/>
          <a:lstStyle/>
          <a:p>
            <a:r>
              <a:rPr lang="en-US"/>
              <a:t>Spire Finance Program</a:t>
            </a:r>
            <a:endParaRPr lang="en-US" dirty="0"/>
          </a:p>
        </p:txBody>
      </p:sp>
      <p:sp>
        <p:nvSpPr>
          <p:cNvPr id="5" name="Slide Number Placeholder 4">
            <a:extLst>
              <a:ext uri="{FF2B5EF4-FFF2-40B4-BE49-F238E27FC236}">
                <a16:creationId xmlns:a16="http://schemas.microsoft.com/office/drawing/2014/main" id="{2EE0ADD5-8AA9-4BC7-AF27-457811F2C1CE}"/>
              </a:ext>
            </a:extLst>
          </p:cNvPr>
          <p:cNvSpPr>
            <a:spLocks noGrp="1"/>
          </p:cNvSpPr>
          <p:nvPr>
            <p:ph type="sldNum" sz="quarter" idx="4"/>
          </p:nvPr>
        </p:nvSpPr>
        <p:spPr/>
        <p:txBody>
          <a:bodyPr/>
          <a:lstStyle/>
          <a:p>
            <a:fld id="{454D28B7-E2DB-4A18-AF62-CF4315EB4020}" type="slidenum">
              <a:rPr lang="en-US" smtClean="0"/>
              <a:pPr/>
              <a:t>4</a:t>
            </a:fld>
            <a:endParaRPr lang="en-US" dirty="0"/>
          </a:p>
        </p:txBody>
      </p:sp>
    </p:spTree>
    <p:extLst>
      <p:ext uri="{BB962C8B-B14F-4D97-AF65-F5344CB8AC3E}">
        <p14:creationId xmlns:p14="http://schemas.microsoft.com/office/powerpoint/2010/main" val="4175606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03A1-A184-42E2-A3C5-FB88F195B5BB}"/>
              </a:ext>
            </a:extLst>
          </p:cNvPr>
          <p:cNvSpPr>
            <a:spLocks noGrp="1"/>
          </p:cNvSpPr>
          <p:nvPr>
            <p:ph type="title"/>
          </p:nvPr>
        </p:nvSpPr>
        <p:spPr>
          <a:xfrm>
            <a:off x="365760" y="274320"/>
            <a:ext cx="8455639" cy="535307"/>
          </a:xfrm>
        </p:spPr>
        <p:txBody>
          <a:bodyPr/>
          <a:lstStyle/>
          <a:p>
            <a:r>
              <a:rPr lang="en-US" sz="3200" dirty="0">
                <a:latin typeface="Georgia"/>
              </a:rPr>
              <a:t>Spire On-Bill Finance Program YTD FY21</a:t>
            </a:r>
            <a:endParaRPr lang="en-US" sz="3200" dirty="0"/>
          </a:p>
        </p:txBody>
      </p:sp>
      <p:sp>
        <p:nvSpPr>
          <p:cNvPr id="4" name="Footer Placeholder 3">
            <a:extLst>
              <a:ext uri="{FF2B5EF4-FFF2-40B4-BE49-F238E27FC236}">
                <a16:creationId xmlns:a16="http://schemas.microsoft.com/office/drawing/2014/main" id="{5CC84A64-3522-4D74-BE41-A5F5AEEB77D7}"/>
              </a:ext>
            </a:extLst>
          </p:cNvPr>
          <p:cNvSpPr>
            <a:spLocks noGrp="1"/>
          </p:cNvSpPr>
          <p:nvPr>
            <p:ph type="ftr" sz="quarter" idx="3"/>
          </p:nvPr>
        </p:nvSpPr>
        <p:spPr/>
        <p:txBody>
          <a:bodyPr/>
          <a:lstStyle/>
          <a:p>
            <a:r>
              <a:rPr lang="en-US"/>
              <a:t>Spire Finance Program</a:t>
            </a:r>
            <a:endParaRPr lang="en-US" dirty="0"/>
          </a:p>
        </p:txBody>
      </p:sp>
      <p:sp>
        <p:nvSpPr>
          <p:cNvPr id="5" name="Slide Number Placeholder 4">
            <a:extLst>
              <a:ext uri="{FF2B5EF4-FFF2-40B4-BE49-F238E27FC236}">
                <a16:creationId xmlns:a16="http://schemas.microsoft.com/office/drawing/2014/main" id="{60292367-1178-47AA-B1C2-6ED92C290EC2}"/>
              </a:ext>
            </a:extLst>
          </p:cNvPr>
          <p:cNvSpPr>
            <a:spLocks noGrp="1"/>
          </p:cNvSpPr>
          <p:nvPr>
            <p:ph type="sldNum" sz="quarter" idx="4"/>
          </p:nvPr>
        </p:nvSpPr>
        <p:spPr/>
        <p:txBody>
          <a:bodyPr/>
          <a:lstStyle/>
          <a:p>
            <a:fld id="{454D28B7-E2DB-4A18-AF62-CF4315EB4020}" type="slidenum">
              <a:rPr lang="en-US" smtClean="0"/>
              <a:pPr/>
              <a:t>5</a:t>
            </a:fld>
            <a:endParaRPr lang="en-US" dirty="0"/>
          </a:p>
        </p:txBody>
      </p:sp>
      <p:graphicFrame>
        <p:nvGraphicFramePr>
          <p:cNvPr id="8" name="Table 7">
            <a:extLst>
              <a:ext uri="{FF2B5EF4-FFF2-40B4-BE49-F238E27FC236}">
                <a16:creationId xmlns:a16="http://schemas.microsoft.com/office/drawing/2014/main" id="{D367FF4F-DBF2-44A4-A879-3AFE6F76EC0F}"/>
              </a:ext>
            </a:extLst>
          </p:cNvPr>
          <p:cNvGraphicFramePr>
            <a:graphicFrameLocks noGrp="1"/>
          </p:cNvGraphicFramePr>
          <p:nvPr>
            <p:extLst>
              <p:ext uri="{D42A27DB-BD31-4B8C-83A1-F6EECF244321}">
                <p14:modId xmlns:p14="http://schemas.microsoft.com/office/powerpoint/2010/main" val="3750780150"/>
              </p:ext>
            </p:extLst>
          </p:nvPr>
        </p:nvGraphicFramePr>
        <p:xfrm>
          <a:off x="365760" y="2753033"/>
          <a:ext cx="8325955" cy="3181040"/>
        </p:xfrm>
        <a:graphic>
          <a:graphicData uri="http://schemas.openxmlformats.org/drawingml/2006/table">
            <a:tbl>
              <a:tblPr>
                <a:tableStyleId>{69CF1AB2-1976-4502-BF36-3FF5EA218861}</a:tableStyleId>
              </a:tblPr>
              <a:tblGrid>
                <a:gridCol w="794446">
                  <a:extLst>
                    <a:ext uri="{9D8B030D-6E8A-4147-A177-3AD203B41FA5}">
                      <a16:colId xmlns:a16="http://schemas.microsoft.com/office/drawing/2014/main" val="4057499059"/>
                    </a:ext>
                  </a:extLst>
                </a:gridCol>
                <a:gridCol w="512696">
                  <a:extLst>
                    <a:ext uri="{9D8B030D-6E8A-4147-A177-3AD203B41FA5}">
                      <a16:colId xmlns:a16="http://schemas.microsoft.com/office/drawing/2014/main" val="574764345"/>
                    </a:ext>
                  </a:extLst>
                </a:gridCol>
                <a:gridCol w="570546">
                  <a:extLst>
                    <a:ext uri="{9D8B030D-6E8A-4147-A177-3AD203B41FA5}">
                      <a16:colId xmlns:a16="http://schemas.microsoft.com/office/drawing/2014/main" val="2475096203"/>
                    </a:ext>
                  </a:extLst>
                </a:gridCol>
                <a:gridCol w="602188">
                  <a:extLst>
                    <a:ext uri="{9D8B030D-6E8A-4147-A177-3AD203B41FA5}">
                      <a16:colId xmlns:a16="http://schemas.microsoft.com/office/drawing/2014/main" val="3254029388"/>
                    </a:ext>
                  </a:extLst>
                </a:gridCol>
                <a:gridCol w="638067">
                  <a:extLst>
                    <a:ext uri="{9D8B030D-6E8A-4147-A177-3AD203B41FA5}">
                      <a16:colId xmlns:a16="http://schemas.microsoft.com/office/drawing/2014/main" val="2322005555"/>
                    </a:ext>
                  </a:extLst>
                </a:gridCol>
                <a:gridCol w="638067">
                  <a:extLst>
                    <a:ext uri="{9D8B030D-6E8A-4147-A177-3AD203B41FA5}">
                      <a16:colId xmlns:a16="http://schemas.microsoft.com/office/drawing/2014/main" val="3944068886"/>
                    </a:ext>
                  </a:extLst>
                </a:gridCol>
                <a:gridCol w="638067">
                  <a:extLst>
                    <a:ext uri="{9D8B030D-6E8A-4147-A177-3AD203B41FA5}">
                      <a16:colId xmlns:a16="http://schemas.microsoft.com/office/drawing/2014/main" val="2740939145"/>
                    </a:ext>
                  </a:extLst>
                </a:gridCol>
                <a:gridCol w="638067">
                  <a:extLst>
                    <a:ext uri="{9D8B030D-6E8A-4147-A177-3AD203B41FA5}">
                      <a16:colId xmlns:a16="http://schemas.microsoft.com/office/drawing/2014/main" val="1648535772"/>
                    </a:ext>
                  </a:extLst>
                </a:gridCol>
                <a:gridCol w="638067">
                  <a:extLst>
                    <a:ext uri="{9D8B030D-6E8A-4147-A177-3AD203B41FA5}">
                      <a16:colId xmlns:a16="http://schemas.microsoft.com/office/drawing/2014/main" val="3901515400"/>
                    </a:ext>
                  </a:extLst>
                </a:gridCol>
                <a:gridCol w="629446">
                  <a:extLst>
                    <a:ext uri="{9D8B030D-6E8A-4147-A177-3AD203B41FA5}">
                      <a16:colId xmlns:a16="http://schemas.microsoft.com/office/drawing/2014/main" val="1413675234"/>
                    </a:ext>
                  </a:extLst>
                </a:gridCol>
                <a:gridCol w="629446">
                  <a:extLst>
                    <a:ext uri="{9D8B030D-6E8A-4147-A177-3AD203B41FA5}">
                      <a16:colId xmlns:a16="http://schemas.microsoft.com/office/drawing/2014/main" val="2943691434"/>
                    </a:ext>
                  </a:extLst>
                </a:gridCol>
                <a:gridCol w="629446">
                  <a:extLst>
                    <a:ext uri="{9D8B030D-6E8A-4147-A177-3AD203B41FA5}">
                      <a16:colId xmlns:a16="http://schemas.microsoft.com/office/drawing/2014/main" val="3620163505"/>
                    </a:ext>
                  </a:extLst>
                </a:gridCol>
                <a:gridCol w="767406">
                  <a:extLst>
                    <a:ext uri="{9D8B030D-6E8A-4147-A177-3AD203B41FA5}">
                      <a16:colId xmlns:a16="http://schemas.microsoft.com/office/drawing/2014/main" val="3918632761"/>
                    </a:ext>
                  </a:extLst>
                </a:gridCol>
              </a:tblGrid>
              <a:tr h="446197">
                <a:tc>
                  <a:txBody>
                    <a:bodyPr/>
                    <a:lstStyle/>
                    <a:p>
                      <a:pPr algn="ctr" fontAlgn="b"/>
                      <a:r>
                        <a:rPr lang="en-US" sz="900" b="1" u="none" strike="noStrike" dirty="0">
                          <a:effectLst/>
                        </a:rPr>
                        <a:t> </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b="1" u="none" strike="noStrike" dirty="0">
                          <a:effectLst/>
                        </a:rPr>
                        <a:t>Jan-20</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b="1" u="none" strike="noStrike" dirty="0">
                          <a:effectLst/>
                        </a:rPr>
                        <a:t>Jan-21</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b="1" u="none" strike="noStrike" dirty="0">
                          <a:effectLst/>
                        </a:rPr>
                        <a:t>Feb-20</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b="1" u="none" strike="noStrike" dirty="0">
                          <a:effectLst/>
                        </a:rPr>
                        <a:t>Feb-21</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b="1" u="none" strike="noStrike" dirty="0">
                          <a:effectLst/>
                        </a:rPr>
                        <a:t>Mar-20</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b="1" u="none" strike="noStrike" dirty="0">
                          <a:effectLst/>
                        </a:rPr>
                        <a:t>Mar-21</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b="1" u="none" strike="noStrike" dirty="0">
                          <a:effectLst/>
                        </a:rPr>
                        <a:t>Apr-20</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b="1" u="none" strike="noStrike" dirty="0">
                          <a:effectLst/>
                        </a:rPr>
                        <a:t>Apr-21</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b="1" u="none" strike="noStrike" dirty="0">
                          <a:effectLst/>
                        </a:rPr>
                        <a:t>FY 2020</a:t>
                      </a:r>
                    </a:p>
                    <a:p>
                      <a:pPr algn="ctr" fontAlgn="b"/>
                      <a:r>
                        <a:rPr lang="en-US" sz="900" b="1" u="none" strike="noStrike" dirty="0">
                          <a:effectLst/>
                        </a:rPr>
                        <a:t> YTD</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b="1" u="none" strike="noStrike" dirty="0">
                          <a:effectLst/>
                        </a:rPr>
                        <a:t>FY 2021</a:t>
                      </a:r>
                    </a:p>
                    <a:p>
                      <a:pPr algn="ctr" fontAlgn="b"/>
                      <a:r>
                        <a:rPr lang="en-US" sz="900" b="1" u="none" strike="noStrike" dirty="0">
                          <a:effectLst/>
                        </a:rPr>
                        <a:t> YTD</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b="1" u="none" strike="noStrike" dirty="0">
                          <a:effectLst/>
                        </a:rPr>
                        <a:t>2021</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b="1" u="none" strike="noStrike" dirty="0">
                          <a:effectLst/>
                        </a:rPr>
                        <a:t>2020</a:t>
                      </a:r>
                      <a:endParaRPr lang="en-US" sz="900" b="1" i="0" u="none" strike="noStrike" dirty="0">
                        <a:solidFill>
                          <a:srgbClr val="000000"/>
                        </a:solidFill>
                        <a:effectLst/>
                        <a:latin typeface="Calibri" panose="020F0502020204030204" pitchFamily="34" charset="0"/>
                      </a:endParaRPr>
                    </a:p>
                  </a:txBody>
                  <a:tcPr marL="4085" marR="4085" marT="4085" marB="0" anchor="b"/>
                </a:tc>
                <a:extLst>
                  <a:ext uri="{0D108BD9-81ED-4DB2-BD59-A6C34878D82A}">
                    <a16:rowId xmlns:a16="http://schemas.microsoft.com/office/drawing/2014/main" val="3468070277"/>
                  </a:ext>
                </a:extLst>
              </a:tr>
              <a:tr h="446197">
                <a:tc>
                  <a:txBody>
                    <a:bodyPr/>
                    <a:lstStyle/>
                    <a:p>
                      <a:pPr algn="ctr" fontAlgn="b"/>
                      <a:r>
                        <a:rPr lang="en-US" sz="900" b="1" u="none" strike="noStrike" dirty="0">
                          <a:effectLst/>
                        </a:rPr>
                        <a:t>Total </a:t>
                      </a:r>
                    </a:p>
                    <a:p>
                      <a:pPr algn="ctr" fontAlgn="b"/>
                      <a:r>
                        <a:rPr lang="en-US" sz="900" b="1" u="none" strike="noStrike" dirty="0">
                          <a:effectLst/>
                        </a:rPr>
                        <a:t>Applications</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42</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37</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43</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40</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42</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54</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dirty="0">
                          <a:effectLst/>
                        </a:rPr>
                        <a:t>44</a:t>
                      </a:r>
                      <a:endParaRPr lang="en-US" sz="900" b="0"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dirty="0">
                          <a:effectLst/>
                        </a:rPr>
                        <a:t>40</a:t>
                      </a:r>
                      <a:endParaRPr lang="en-US" sz="900" b="0"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329</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365</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dirty="0">
                          <a:effectLst/>
                        </a:rPr>
                        <a:t>Approval</a:t>
                      </a:r>
                    </a:p>
                    <a:p>
                      <a:pPr algn="ctr" fontAlgn="b"/>
                      <a:r>
                        <a:rPr lang="en-US" sz="900" u="none" strike="noStrike" dirty="0">
                          <a:effectLst/>
                        </a:rPr>
                        <a:t>Rate</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dirty="0">
                          <a:effectLst/>
                        </a:rPr>
                        <a:t>Approval </a:t>
                      </a:r>
                    </a:p>
                    <a:p>
                      <a:pPr algn="ctr" fontAlgn="b"/>
                      <a:r>
                        <a:rPr lang="en-US" sz="900" u="none" strike="noStrike" dirty="0">
                          <a:effectLst/>
                        </a:rPr>
                        <a:t>Rate</a:t>
                      </a:r>
                      <a:endParaRPr lang="en-US" sz="900" b="1" i="0" u="none" strike="noStrike" dirty="0">
                        <a:solidFill>
                          <a:srgbClr val="000000"/>
                        </a:solidFill>
                        <a:effectLst/>
                        <a:latin typeface="Calibri" panose="020F0502020204030204" pitchFamily="34" charset="0"/>
                      </a:endParaRPr>
                    </a:p>
                  </a:txBody>
                  <a:tcPr marL="4085" marR="4085" marT="4085" marB="0" anchor="b"/>
                </a:tc>
                <a:extLst>
                  <a:ext uri="{0D108BD9-81ED-4DB2-BD59-A6C34878D82A}">
                    <a16:rowId xmlns:a16="http://schemas.microsoft.com/office/drawing/2014/main" val="3502985631"/>
                  </a:ext>
                </a:extLst>
              </a:tr>
              <a:tr h="446197">
                <a:tc>
                  <a:txBody>
                    <a:bodyPr/>
                    <a:lstStyle/>
                    <a:p>
                      <a:pPr algn="ctr" fontAlgn="b"/>
                      <a:r>
                        <a:rPr lang="en-US" sz="900" b="1" u="none" strike="noStrike" dirty="0">
                          <a:effectLst/>
                        </a:rPr>
                        <a:t>Total</a:t>
                      </a:r>
                    </a:p>
                    <a:p>
                      <a:pPr algn="ctr" fontAlgn="b"/>
                      <a:r>
                        <a:rPr lang="en-US" sz="900" b="1" u="none" strike="noStrike" dirty="0">
                          <a:effectLst/>
                        </a:rPr>
                        <a:t>Approved</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32</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28</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32</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29</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32</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44</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36</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33</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dirty="0">
                          <a:effectLst/>
                        </a:rPr>
                        <a:t>250</a:t>
                      </a:r>
                      <a:endParaRPr lang="en-US" sz="900" b="0"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278</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0.76</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0.78</a:t>
                      </a:r>
                      <a:endParaRPr lang="en-US" sz="900" b="0" i="0" u="none" strike="noStrike">
                        <a:solidFill>
                          <a:srgbClr val="000000"/>
                        </a:solidFill>
                        <a:effectLst/>
                        <a:latin typeface="Calibri" panose="020F0502020204030204" pitchFamily="34" charset="0"/>
                      </a:endParaRPr>
                    </a:p>
                  </a:txBody>
                  <a:tcPr marL="4085" marR="4085" marT="4085" marB="0" anchor="b"/>
                </a:tc>
                <a:extLst>
                  <a:ext uri="{0D108BD9-81ED-4DB2-BD59-A6C34878D82A}">
                    <a16:rowId xmlns:a16="http://schemas.microsoft.com/office/drawing/2014/main" val="1290419497"/>
                  </a:ext>
                </a:extLst>
              </a:tr>
              <a:tr h="446197">
                <a:tc>
                  <a:txBody>
                    <a:bodyPr/>
                    <a:lstStyle/>
                    <a:p>
                      <a:pPr algn="ctr" fontAlgn="b"/>
                      <a:r>
                        <a:rPr lang="en-US" sz="900" b="1" u="none" strike="noStrike" dirty="0">
                          <a:effectLst/>
                        </a:rPr>
                        <a:t>Total</a:t>
                      </a:r>
                    </a:p>
                    <a:p>
                      <a:pPr algn="ctr" fontAlgn="b"/>
                      <a:r>
                        <a:rPr lang="en-US" sz="900" b="1" u="none" strike="noStrike" dirty="0">
                          <a:effectLst/>
                        </a:rPr>
                        <a:t> Denied</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9</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11</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11</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8</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7</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79</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dirty="0">
                          <a:effectLst/>
                        </a:rPr>
                        <a:t>87</a:t>
                      </a:r>
                      <a:endParaRPr lang="en-US" sz="900" b="0"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dirty="0">
                          <a:effectLst/>
                        </a:rPr>
                        <a:t>0.24</a:t>
                      </a:r>
                      <a:endParaRPr lang="en-US" sz="900" b="0"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dirty="0">
                          <a:effectLst/>
                        </a:rPr>
                        <a:t>0.22</a:t>
                      </a:r>
                      <a:endParaRPr lang="en-US" sz="900" b="0" i="0" u="none" strike="noStrike" dirty="0">
                        <a:solidFill>
                          <a:srgbClr val="000000"/>
                        </a:solidFill>
                        <a:effectLst/>
                        <a:latin typeface="Calibri" panose="020F0502020204030204" pitchFamily="34" charset="0"/>
                      </a:endParaRPr>
                    </a:p>
                  </a:txBody>
                  <a:tcPr marL="4085" marR="4085" marT="4085" marB="0" anchor="b"/>
                </a:tc>
                <a:extLst>
                  <a:ext uri="{0D108BD9-81ED-4DB2-BD59-A6C34878D82A}">
                    <a16:rowId xmlns:a16="http://schemas.microsoft.com/office/drawing/2014/main" val="1843627560"/>
                  </a:ext>
                </a:extLst>
              </a:tr>
              <a:tr h="446197">
                <a:tc>
                  <a:txBody>
                    <a:bodyPr/>
                    <a:lstStyle/>
                    <a:p>
                      <a:pPr algn="ctr" fontAlgn="b"/>
                      <a:r>
                        <a:rPr lang="en-US" sz="900" b="1" u="none" strike="noStrike" dirty="0">
                          <a:effectLst/>
                        </a:rPr>
                        <a:t>Total </a:t>
                      </a:r>
                    </a:p>
                    <a:p>
                      <a:pPr algn="ctr" fontAlgn="b"/>
                      <a:r>
                        <a:rPr lang="en-US" sz="900" b="1" u="none" strike="noStrike" dirty="0">
                          <a:effectLst/>
                        </a:rPr>
                        <a:t>Principal</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$116,275</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$136,905</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$133,109</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$135,884</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$133,256</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$212,099</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$176,997</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dirty="0">
                          <a:effectLst/>
                        </a:rPr>
                        <a:t>$198,305</a:t>
                      </a:r>
                      <a:endParaRPr lang="en-US" sz="900" b="0"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$1,036,547</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$1,352,469</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4085" marR="4085" marT="4085" marB="0" anchor="b"/>
                </a:tc>
                <a:extLst>
                  <a:ext uri="{0D108BD9-81ED-4DB2-BD59-A6C34878D82A}">
                    <a16:rowId xmlns:a16="http://schemas.microsoft.com/office/drawing/2014/main" val="3025578629"/>
                  </a:ext>
                </a:extLst>
              </a:tr>
              <a:tr h="446197">
                <a:tc>
                  <a:txBody>
                    <a:bodyPr/>
                    <a:lstStyle/>
                    <a:p>
                      <a:pPr algn="ctr" fontAlgn="b"/>
                      <a:r>
                        <a:rPr lang="en-US" sz="900" b="1" u="none" strike="noStrike" dirty="0">
                          <a:effectLst/>
                        </a:rPr>
                        <a:t>Average</a:t>
                      </a:r>
                    </a:p>
                    <a:p>
                      <a:pPr algn="ctr" fontAlgn="b"/>
                      <a:r>
                        <a:rPr lang="en-US" sz="900" b="1" u="none" strike="noStrike" dirty="0">
                          <a:effectLst/>
                        </a:rPr>
                        <a:t> Principal</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$3,634</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$4,889</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$4,160</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$4,686</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$4,164</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$4,820</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$4,917</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$6,009</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$4,146</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$4,865</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4085" marR="4085" marT="4085" marB="0" anchor="b"/>
                </a:tc>
                <a:extLst>
                  <a:ext uri="{0D108BD9-81ED-4DB2-BD59-A6C34878D82A}">
                    <a16:rowId xmlns:a16="http://schemas.microsoft.com/office/drawing/2014/main" val="1236812901"/>
                  </a:ext>
                </a:extLst>
              </a:tr>
              <a:tr h="503858">
                <a:tc>
                  <a:txBody>
                    <a:bodyPr/>
                    <a:lstStyle/>
                    <a:p>
                      <a:pPr algn="ctr" fontAlgn="b"/>
                      <a:r>
                        <a:rPr lang="en-US" sz="900" b="1" u="none" strike="noStrike" dirty="0">
                          <a:effectLst/>
                        </a:rPr>
                        <a:t>Average Denied </a:t>
                      </a:r>
                    </a:p>
                    <a:p>
                      <a:pPr algn="ctr" fontAlgn="b"/>
                      <a:r>
                        <a:rPr lang="en-US" sz="900" b="1" u="none" strike="noStrike" dirty="0">
                          <a:effectLst/>
                        </a:rPr>
                        <a:t>Credit Score</a:t>
                      </a:r>
                      <a:endParaRPr lang="en-US" sz="900" b="1"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dirty="0">
                          <a:effectLst/>
                        </a:rPr>
                        <a:t>582</a:t>
                      </a:r>
                      <a:endParaRPr lang="en-US" sz="900" b="0" i="0" u="none" strike="noStrike" dirty="0">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602</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584</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603</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567</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593</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587</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589</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4085" marR="4085" marT="4085" marB="0" anchor="b"/>
                </a:tc>
                <a:tc>
                  <a:txBody>
                    <a:bodyPr/>
                    <a:lstStyle/>
                    <a:p>
                      <a:pPr algn="ctr"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4085" marR="4085" marT="4085" marB="0" anchor="b"/>
                </a:tc>
                <a:extLst>
                  <a:ext uri="{0D108BD9-81ED-4DB2-BD59-A6C34878D82A}">
                    <a16:rowId xmlns:a16="http://schemas.microsoft.com/office/drawing/2014/main" val="4234175326"/>
                  </a:ext>
                </a:extLst>
              </a:tr>
            </a:tbl>
          </a:graphicData>
        </a:graphic>
      </p:graphicFrame>
      <p:sp>
        <p:nvSpPr>
          <p:cNvPr id="9" name="Content Placeholder 2">
            <a:extLst>
              <a:ext uri="{FF2B5EF4-FFF2-40B4-BE49-F238E27FC236}">
                <a16:creationId xmlns:a16="http://schemas.microsoft.com/office/drawing/2014/main" id="{A7732CBF-E666-47D4-AA1E-E5EB9D64B608}"/>
              </a:ext>
            </a:extLst>
          </p:cNvPr>
          <p:cNvSpPr>
            <a:spLocks noGrp="1"/>
          </p:cNvSpPr>
          <p:nvPr>
            <p:ph idx="1"/>
          </p:nvPr>
        </p:nvSpPr>
        <p:spPr>
          <a:xfrm>
            <a:off x="365760" y="923927"/>
            <a:ext cx="8325955" cy="1554725"/>
          </a:xfrm>
        </p:spPr>
        <p:txBody>
          <a:bodyPr/>
          <a:lstStyle/>
          <a:p>
            <a:pPr marL="0"/>
            <a:r>
              <a:rPr lang="en-US" sz="1800" dirty="0"/>
              <a:t>The current Spire on bill finance program (Energy Wise and Insulation) continues to grow.  FY21 applications through April reflected an 11% increase over FY20, while principal increased 30%.  Growth is attributed to increased trade ally and customer engagement in the program, marketing and communication, and program management.  </a:t>
            </a:r>
          </a:p>
          <a:p>
            <a:endParaRPr lang="en-US" dirty="0"/>
          </a:p>
        </p:txBody>
      </p:sp>
    </p:spTree>
    <p:extLst>
      <p:ext uri="{BB962C8B-B14F-4D97-AF65-F5344CB8AC3E}">
        <p14:creationId xmlns:p14="http://schemas.microsoft.com/office/powerpoint/2010/main" val="2913751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accent1"/>
                </a:solidFill>
              </a:rPr>
              <a:t>Spire Finance Program</a:t>
            </a:r>
          </a:p>
        </p:txBody>
      </p:sp>
      <p:sp>
        <p:nvSpPr>
          <p:cNvPr id="8" name="Footer Placeholder 2"/>
          <p:cNvSpPr>
            <a:spLocks noGrp="1"/>
          </p:cNvSpPr>
          <p:nvPr>
            <p:ph type="ftr" sz="quarter" idx="3"/>
          </p:nvPr>
        </p:nvSpPr>
        <p:spPr>
          <a:xfrm>
            <a:off x="670744" y="6457950"/>
            <a:ext cx="7606892" cy="285750"/>
          </a:xfrm>
        </p:spPr>
        <p:txBody>
          <a:bodyPr/>
          <a:lstStyle/>
          <a:p>
            <a:pPr defTabSz="457189"/>
            <a:r>
              <a:rPr lang="en-US" dirty="0">
                <a:latin typeface="Georgia"/>
              </a:rPr>
              <a:t>Spire Finance Program</a:t>
            </a:r>
          </a:p>
        </p:txBody>
      </p:sp>
      <p:graphicFrame>
        <p:nvGraphicFramePr>
          <p:cNvPr id="10" name="Chart 9">
            <a:extLst>
              <a:ext uri="{FF2B5EF4-FFF2-40B4-BE49-F238E27FC236}">
                <a16:creationId xmlns:a16="http://schemas.microsoft.com/office/drawing/2014/main" id="{2C8031F4-587F-4106-9DEE-0DFEF5D6C5A2}"/>
              </a:ext>
            </a:extLst>
          </p:cNvPr>
          <p:cNvGraphicFramePr>
            <a:graphicFrameLocks/>
          </p:cNvGraphicFramePr>
          <p:nvPr>
            <p:extLst>
              <p:ext uri="{D42A27DB-BD31-4B8C-83A1-F6EECF244321}">
                <p14:modId xmlns:p14="http://schemas.microsoft.com/office/powerpoint/2010/main" val="1630673054"/>
              </p:ext>
            </p:extLst>
          </p:nvPr>
        </p:nvGraphicFramePr>
        <p:xfrm>
          <a:off x="365762" y="996050"/>
          <a:ext cx="8455637" cy="513805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89BF8486-1A61-4278-AB0E-285EF99DA6C3}"/>
              </a:ext>
            </a:extLst>
          </p:cNvPr>
          <p:cNvSpPr>
            <a:spLocks noGrp="1"/>
          </p:cNvSpPr>
          <p:nvPr>
            <p:ph type="sldNum" sz="quarter" idx="4"/>
          </p:nvPr>
        </p:nvSpPr>
        <p:spPr/>
        <p:txBody>
          <a:bodyPr/>
          <a:lstStyle/>
          <a:p>
            <a:fld id="{454D28B7-E2DB-4A18-AF62-CF4315EB4020}" type="slidenum">
              <a:rPr lang="en-US" smtClean="0"/>
              <a:pPr/>
              <a:t>6</a:t>
            </a:fld>
            <a:endParaRPr lang="en-US" dirty="0"/>
          </a:p>
        </p:txBody>
      </p:sp>
    </p:spTree>
    <p:extLst>
      <p:ext uri="{BB962C8B-B14F-4D97-AF65-F5344CB8AC3E}">
        <p14:creationId xmlns:p14="http://schemas.microsoft.com/office/powerpoint/2010/main" val="1137073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Spire Missouri </a:t>
            </a:r>
            <a:r>
              <a:rPr lang="en-US" dirty="0"/>
              <a:t>Insulation and EnergyWise</a:t>
            </a:r>
            <a:r>
              <a:rPr lang="en-US" dirty="0">
                <a:solidFill>
                  <a:schemeClr val="accent1"/>
                </a:solidFill>
              </a:rPr>
              <a:t> Programs</a:t>
            </a:r>
          </a:p>
        </p:txBody>
      </p:sp>
      <p:sp>
        <p:nvSpPr>
          <p:cNvPr id="8" name="Footer Placeholder 2"/>
          <p:cNvSpPr>
            <a:spLocks noGrp="1"/>
          </p:cNvSpPr>
          <p:nvPr>
            <p:ph type="ftr" sz="quarter" idx="3"/>
          </p:nvPr>
        </p:nvSpPr>
        <p:spPr>
          <a:xfrm>
            <a:off x="569364" y="6277557"/>
            <a:ext cx="7606892" cy="273844"/>
          </a:xfrm>
        </p:spPr>
        <p:txBody>
          <a:bodyPr/>
          <a:lstStyle/>
          <a:p>
            <a:pPr defTabSz="457189"/>
            <a:r>
              <a:rPr lang="en-US" dirty="0">
                <a:latin typeface="Georgia"/>
              </a:rPr>
              <a:t>Spire Finance Program</a:t>
            </a:r>
          </a:p>
        </p:txBody>
      </p:sp>
      <p:sp>
        <p:nvSpPr>
          <p:cNvPr id="12" name="Slide Number Placeholder 1"/>
          <p:cNvSpPr>
            <a:spLocks noGrp="1"/>
          </p:cNvSpPr>
          <p:nvPr>
            <p:ph type="sldNum" sz="quarter" idx="4"/>
          </p:nvPr>
        </p:nvSpPr>
        <p:spPr>
          <a:xfrm>
            <a:off x="252573" y="6277557"/>
            <a:ext cx="226373" cy="273844"/>
          </a:xfrm>
        </p:spPr>
        <p:txBody>
          <a:bodyPr/>
          <a:lstStyle/>
          <a:p>
            <a:pPr defTabSz="457189"/>
            <a:r>
              <a:rPr lang="en-US" dirty="0">
                <a:solidFill>
                  <a:srgbClr val="666666"/>
                </a:solidFill>
                <a:latin typeface="Georgia"/>
              </a:rPr>
              <a:t>7</a:t>
            </a:r>
          </a:p>
        </p:txBody>
      </p:sp>
      <p:graphicFrame>
        <p:nvGraphicFramePr>
          <p:cNvPr id="7" name="Chart 6">
            <a:extLst>
              <a:ext uri="{FF2B5EF4-FFF2-40B4-BE49-F238E27FC236}">
                <a16:creationId xmlns:a16="http://schemas.microsoft.com/office/drawing/2014/main" id="{F9680695-F588-46E6-9D8B-95C1B1F5BD1B}"/>
              </a:ext>
            </a:extLst>
          </p:cNvPr>
          <p:cNvGraphicFramePr>
            <a:graphicFrameLocks/>
          </p:cNvGraphicFramePr>
          <p:nvPr/>
        </p:nvGraphicFramePr>
        <p:xfrm>
          <a:off x="204952" y="1636165"/>
          <a:ext cx="4269237" cy="25909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0A72DE44-0B44-4F5E-A943-23398D759C44}"/>
              </a:ext>
            </a:extLst>
          </p:cNvPr>
          <p:cNvGraphicFramePr>
            <a:graphicFrameLocks/>
          </p:cNvGraphicFramePr>
          <p:nvPr/>
        </p:nvGraphicFramePr>
        <p:xfrm>
          <a:off x="4474189" y="2787046"/>
          <a:ext cx="4464860" cy="25909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85340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solidFill>
            <a:schemeClr val="accent3"/>
          </a:solidFill>
        </p:spPr>
        <p:txBody>
          <a:bodyPr/>
          <a:lstStyle/>
          <a:p>
            <a:r>
              <a:rPr lang="en-US" dirty="0"/>
              <a:t>Questions</a:t>
            </a:r>
          </a:p>
        </p:txBody>
      </p:sp>
      <p:sp>
        <p:nvSpPr>
          <p:cNvPr id="2" name="Footer Placeholder 1">
            <a:extLst>
              <a:ext uri="{FF2B5EF4-FFF2-40B4-BE49-F238E27FC236}">
                <a16:creationId xmlns:a16="http://schemas.microsoft.com/office/drawing/2014/main" id="{DAE72C6C-4341-4574-9344-333CC4F4F5B0}"/>
              </a:ext>
            </a:extLst>
          </p:cNvPr>
          <p:cNvSpPr>
            <a:spLocks noGrp="1"/>
          </p:cNvSpPr>
          <p:nvPr>
            <p:ph type="ftr" sz="quarter" idx="3"/>
          </p:nvPr>
        </p:nvSpPr>
        <p:spPr/>
        <p:txBody>
          <a:bodyPr/>
          <a:lstStyle/>
          <a:p>
            <a:r>
              <a:rPr lang="en-US"/>
              <a:t>Spire Finance Program</a:t>
            </a:r>
            <a:endParaRPr lang="en-US" dirty="0"/>
          </a:p>
        </p:txBody>
      </p:sp>
      <p:sp>
        <p:nvSpPr>
          <p:cNvPr id="3" name="Slide Number Placeholder 2">
            <a:extLst>
              <a:ext uri="{FF2B5EF4-FFF2-40B4-BE49-F238E27FC236}">
                <a16:creationId xmlns:a16="http://schemas.microsoft.com/office/drawing/2014/main" id="{2B7E098A-4F72-4964-B09B-6AE3FF595A72}"/>
              </a:ext>
            </a:extLst>
          </p:cNvPr>
          <p:cNvSpPr>
            <a:spLocks noGrp="1"/>
          </p:cNvSpPr>
          <p:nvPr>
            <p:ph type="sldNum" sz="quarter" idx="4"/>
          </p:nvPr>
        </p:nvSpPr>
        <p:spPr/>
        <p:txBody>
          <a:bodyPr/>
          <a:lstStyle/>
          <a:p>
            <a:fld id="{454D28B7-E2DB-4A18-AF62-CF4315EB4020}" type="slidenum">
              <a:rPr lang="en-US" smtClean="0"/>
              <a:pPr/>
              <a:t>8</a:t>
            </a:fld>
            <a:endParaRPr lang="en-US" dirty="0"/>
          </a:p>
        </p:txBody>
      </p:sp>
    </p:spTree>
    <p:extLst>
      <p:ext uri="{BB962C8B-B14F-4D97-AF65-F5344CB8AC3E}">
        <p14:creationId xmlns:p14="http://schemas.microsoft.com/office/powerpoint/2010/main" val="3382027635"/>
      </p:ext>
    </p:extLst>
  </p:cSld>
  <p:clrMapOvr>
    <a:masterClrMapping/>
  </p:clrMapOvr>
</p:sld>
</file>

<file path=ppt/theme/theme1.xml><?xml version="1.0" encoding="utf-8"?>
<a:theme xmlns:a="http://schemas.openxmlformats.org/drawingml/2006/main" name="16-GRP-Board Strategy Session Template">
  <a:themeElements>
    <a:clrScheme name="Spire Color Theme">
      <a:dk1>
        <a:srgbClr val="666666"/>
      </a:dk1>
      <a:lt1>
        <a:srgbClr val="FFFFFF"/>
      </a:lt1>
      <a:dk2>
        <a:srgbClr val="666666"/>
      </a:dk2>
      <a:lt2>
        <a:srgbClr val="FFFFFF"/>
      </a:lt2>
      <a:accent1>
        <a:srgbClr val="E87322"/>
      </a:accent1>
      <a:accent2>
        <a:srgbClr val="979797"/>
      </a:accent2>
      <a:accent3>
        <a:srgbClr val="4F2D7F"/>
      </a:accent3>
      <a:accent4>
        <a:srgbClr val="666666"/>
      </a:accent4>
      <a:accent5>
        <a:srgbClr val="D7D7D7"/>
      </a:accent5>
      <a:accent6>
        <a:srgbClr val="B5B5B5"/>
      </a:accent6>
      <a:hlink>
        <a:srgbClr val="E87322"/>
      </a:hlink>
      <a:folHlink>
        <a:srgbClr val="4F2D7F"/>
      </a:folHlink>
    </a:clrScheme>
    <a:fontScheme name="Spire font them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defPPr>
      </a:lstStyle>
      <a:style>
        <a:lnRef idx="1">
          <a:schemeClr val="accent1"/>
        </a:lnRef>
        <a:fillRef idx="3">
          <a:schemeClr val="accent1"/>
        </a:fillRef>
        <a:effectRef idx="2">
          <a:schemeClr val="accent1"/>
        </a:effectRef>
        <a:fontRef idx="minor">
          <a:schemeClr val="lt1"/>
        </a:fontRef>
      </a:style>
    </a:spDef>
    <a:lnDef>
      <a:spPr>
        <a:ln w="9525" cmpd="sng">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C890A95D15C04886F04EA2082F6BC6" ma:contentTypeVersion="13" ma:contentTypeDescription="Create a new document." ma:contentTypeScope="" ma:versionID="1280f5622285afb8002612c9fd0921f2">
  <xsd:schema xmlns:xsd="http://www.w3.org/2001/XMLSchema" xmlns:xs="http://www.w3.org/2001/XMLSchema" xmlns:p="http://schemas.microsoft.com/office/2006/metadata/properties" xmlns:ns3="70f29fdf-1c2d-462f-9a8e-e9b1178b9897" xmlns:ns4="c6f750ef-5849-4cea-96d5-fcd4efc6a699" targetNamespace="http://schemas.microsoft.com/office/2006/metadata/properties" ma:root="true" ma:fieldsID="e49ade785431589f94e3ba9d933c36cd" ns3:_="" ns4:_="">
    <xsd:import namespace="70f29fdf-1c2d-462f-9a8e-e9b1178b9897"/>
    <xsd:import namespace="c6f750ef-5849-4cea-96d5-fcd4efc6a69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f29fdf-1c2d-462f-9a8e-e9b1178b989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f750ef-5849-4cea-96d5-fcd4efc6a6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9E7505-4985-4E57-B3FB-465FEAFD50F1}">
  <ds:schemaRefs>
    <ds:schemaRef ds:uri="http://purl.org/dc/elements/1.1/"/>
    <ds:schemaRef ds:uri="70f29fdf-1c2d-462f-9a8e-e9b1178b9897"/>
    <ds:schemaRef ds:uri="http://schemas.microsoft.com/office/infopath/2007/PartnerControls"/>
    <ds:schemaRef ds:uri="http://purl.org/dc/terms/"/>
    <ds:schemaRef ds:uri="c6f750ef-5849-4cea-96d5-fcd4efc6a699"/>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3AC8376-8430-47F6-A36D-4CBA79C030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f29fdf-1c2d-462f-9a8e-e9b1178b9897"/>
    <ds:schemaRef ds:uri="c6f750ef-5849-4cea-96d5-fcd4efc6a6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176AA0-5731-4608-ACEF-DADF11D71C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2279</TotalTime>
  <Words>511</Words>
  <Application>Microsoft Office PowerPoint</Application>
  <PresentationFormat>Letter Paper (8.5x11 in)</PresentationFormat>
  <Paragraphs>152</Paragraphs>
  <Slides>8</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Georgia</vt:lpstr>
      <vt:lpstr>16-GRP-Board Strategy Session Template</vt:lpstr>
      <vt:lpstr>Spire Missouri Finance Programs EnergyWise &amp; Insulation</vt:lpstr>
      <vt:lpstr>EnergyWise and Insulation Finance Program</vt:lpstr>
      <vt:lpstr>Spire Natural Gas Contractor Overview</vt:lpstr>
      <vt:lpstr>Spire Customer Financing Process</vt:lpstr>
      <vt:lpstr>Spire On-Bill Finance Program YTD FY21</vt:lpstr>
      <vt:lpstr>Spire Finance Program</vt:lpstr>
      <vt:lpstr>Spire Missouri Insulation and EnergyWise Programs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Residential Post-Purchase Rebate Program</dc:title>
  <dc:creator>Salihovic, Belmin</dc:creator>
  <cp:lastModifiedBy>Dean, Shaylyn</cp:lastModifiedBy>
  <cp:revision>332</cp:revision>
  <dcterms:created xsi:type="dcterms:W3CDTF">2020-11-05T17:16:56Z</dcterms:created>
  <dcterms:modified xsi:type="dcterms:W3CDTF">2021-06-14T19:22:03Z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0x01010033C890A95D15C04886F04EA2082F6BC6</vt:lpwstr>
  </property>
</Properties>
</file>