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60" r:id="rId6"/>
    <p:sldId id="261" r:id="rId7"/>
    <p:sldId id="264" r:id="rId8"/>
    <p:sldId id="262" r:id="rId9"/>
    <p:sldId id="263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yman, Martin" initials="H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1912" autoAdjust="0"/>
  </p:normalViewPr>
  <p:slideViewPr>
    <p:cSldViewPr snapToGrid="0">
      <p:cViewPr>
        <p:scale>
          <a:sx n="64" d="100"/>
          <a:sy n="64" d="100"/>
        </p:scale>
        <p:origin x="-2352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63711-6062-48CD-85CD-659A9C9E35C5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AC6F4-87FF-4653-997F-0CDAD8E0C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4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Not mentioned, but also important:</a:t>
            </a:r>
            <a:r>
              <a:rPr lang="en-US" b="1" baseline="0" dirty="0" smtClean="0"/>
              <a:t> utility IRP is generally not “approved” </a:t>
            </a:r>
            <a:r>
              <a:rPr lang="en-US" b="1" i="1" baseline="0" dirty="0" smtClean="0"/>
              <a:t>per se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AC6F4-87FF-4653-997F-0CDAD8E0C8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4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0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7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7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4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9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4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1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6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3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F0E7661-29ED-401A-B674-A76B6247133B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15644D6-2A3A-4B7C-9F0A-DFA8DF0B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1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Distributed Energy Resources (DERs)</a:t>
            </a:r>
            <a:br>
              <a:rPr lang="en-US" dirty="0" smtClean="0"/>
            </a:br>
            <a:r>
              <a:rPr lang="en-US" dirty="0" smtClean="0"/>
              <a:t>and Integrated Resource Plans (IRP)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71913"/>
            <a:ext cx="9144000" cy="2570927"/>
          </a:xfrm>
        </p:spPr>
        <p:txBody>
          <a:bodyPr>
            <a:normAutofit/>
          </a:bodyPr>
          <a:lstStyle/>
          <a:p>
            <a:r>
              <a:rPr lang="en-US" dirty="0" smtClean="0"/>
              <a:t>Martin R. Hyman</a:t>
            </a:r>
          </a:p>
          <a:p>
            <a:r>
              <a:rPr lang="en-US" sz="1600" dirty="0" smtClean="0"/>
              <a:t>Missouri Department of Economic Development</a:t>
            </a:r>
          </a:p>
          <a:p>
            <a:r>
              <a:rPr lang="en-US" sz="1600" dirty="0" smtClean="0"/>
              <a:t>Division of Energy</a:t>
            </a:r>
          </a:p>
          <a:p>
            <a:endParaRPr lang="en-US" dirty="0" smtClean="0"/>
          </a:p>
          <a:p>
            <a:r>
              <a:rPr lang="en-US" dirty="0" smtClean="0"/>
              <a:t>November 20, 2017</a:t>
            </a:r>
          </a:p>
          <a:p>
            <a:r>
              <a:rPr lang="en-US" dirty="0" smtClean="0"/>
              <a:t>EW-2017-0245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30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8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DERs?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Reliance on Net Present Value Revenue Requirement (NPVRR) in IRP Process</a:t>
            </a:r>
          </a:p>
          <a:p>
            <a:pPr lvl="1"/>
            <a:r>
              <a:rPr lang="en-US" dirty="0" smtClean="0"/>
              <a:t>Missouri Energy Efficiency Investment Act (MEEIA) Requirements</a:t>
            </a:r>
          </a:p>
          <a:p>
            <a:pPr lvl="1"/>
            <a:r>
              <a:rPr lang="en-US" dirty="0" smtClean="0"/>
              <a:t>Relationship of MEEIA to IRP Process</a:t>
            </a:r>
          </a:p>
          <a:p>
            <a:pPr lvl="1"/>
            <a:r>
              <a:rPr lang="en-US" dirty="0" smtClean="0"/>
              <a:t>Grid Modernization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Value of DERs</a:t>
            </a:r>
          </a:p>
          <a:p>
            <a:pPr lvl="1"/>
            <a:r>
              <a:rPr lang="en-US" dirty="0" smtClean="0"/>
              <a:t>Cost-Effectiveness Analyses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8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Demand-side resources/management</a:t>
            </a:r>
          </a:p>
          <a:p>
            <a:pPr lvl="1"/>
            <a:r>
              <a:rPr lang="en-US" dirty="0" smtClean="0"/>
              <a:t>Energy efficiency</a:t>
            </a:r>
          </a:p>
          <a:p>
            <a:pPr lvl="1"/>
            <a:r>
              <a:rPr lang="en-US" dirty="0" smtClean="0"/>
              <a:t>Demand response</a:t>
            </a:r>
          </a:p>
          <a:p>
            <a:r>
              <a:rPr lang="en-US" dirty="0" smtClean="0"/>
              <a:t>Distributed generation</a:t>
            </a:r>
          </a:p>
          <a:p>
            <a:pPr lvl="1"/>
            <a:r>
              <a:rPr lang="en-US" dirty="0" smtClean="0"/>
              <a:t>Net metered</a:t>
            </a:r>
          </a:p>
          <a:p>
            <a:pPr lvl="1"/>
            <a:r>
              <a:rPr lang="en-US" dirty="0" smtClean="0"/>
              <a:t>Cogeneration/combined heat and power</a:t>
            </a:r>
          </a:p>
          <a:p>
            <a:r>
              <a:rPr lang="en-US" dirty="0" smtClean="0"/>
              <a:t>Electric vehicles</a:t>
            </a:r>
          </a:p>
          <a:p>
            <a:r>
              <a:rPr lang="en-US" dirty="0" smtClean="0"/>
              <a:t>Storage </a:t>
            </a:r>
            <a:r>
              <a:rPr lang="en-US" smtClean="0"/>
              <a:t>(e.g., lead-acid)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629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Reliance on NPVRR in IRP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4 CSR 240-22.010(2)</a:t>
            </a:r>
          </a:p>
          <a:p>
            <a:pPr lvl="1"/>
            <a:r>
              <a:rPr lang="en-US" dirty="0" smtClean="0"/>
              <a:t>Compare demand-side resources and supply-side resources equivalently</a:t>
            </a:r>
          </a:p>
          <a:p>
            <a:pPr lvl="1"/>
            <a:r>
              <a:rPr lang="en-US" dirty="0" smtClean="0"/>
              <a:t>Use minimization of NPVRR as primary selection criterion</a:t>
            </a:r>
          </a:p>
          <a:p>
            <a:pPr lvl="1"/>
            <a:r>
              <a:rPr lang="en-US" dirty="0" smtClean="0"/>
              <a:t>Incorporate constraints on use of NPVRR</a:t>
            </a:r>
          </a:p>
          <a:p>
            <a:r>
              <a:rPr lang="en-US" dirty="0" smtClean="0"/>
              <a:t>In practice, focus on minimization of NPVRR</a:t>
            </a:r>
          </a:p>
          <a:p>
            <a:pPr lvl="1"/>
            <a:r>
              <a:rPr lang="en-US" dirty="0" smtClean="0"/>
              <a:t>“Least cost” not always “best cost”</a:t>
            </a:r>
          </a:p>
          <a:p>
            <a:pPr lvl="1"/>
            <a:r>
              <a:rPr lang="en-US" dirty="0" smtClean="0"/>
              <a:t>Enable consumer choices, attract new jobs, provide cost-effective solutions, resiliency, reliability, environmental quality</a:t>
            </a:r>
          </a:p>
          <a:p>
            <a:pPr lvl="1"/>
            <a:r>
              <a:rPr lang="en-US" dirty="0" smtClean="0"/>
              <a:t>Strategic timing of long-term investments</a:t>
            </a:r>
          </a:p>
        </p:txBody>
      </p:sp>
    </p:spTree>
    <p:extLst>
      <p:ext uri="{BB962C8B-B14F-4D97-AF65-F5344CB8AC3E}">
        <p14:creationId xmlns:p14="http://schemas.microsoft.com/office/powerpoint/2010/main" val="16323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MEEIA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§ 393.1075.3, </a:t>
            </a:r>
            <a:r>
              <a:rPr lang="en-US" dirty="0" err="1" smtClean="0"/>
              <a:t>RSMo</a:t>
            </a:r>
            <a:r>
              <a:rPr lang="en-US" dirty="0" smtClean="0"/>
              <a:t>.: value demand-side investments equal to supply-side investments through utility compensation framework</a:t>
            </a:r>
          </a:p>
          <a:p>
            <a:r>
              <a:rPr lang="en-US" dirty="0"/>
              <a:t>§ </a:t>
            </a:r>
            <a:r>
              <a:rPr lang="en-US" dirty="0" smtClean="0"/>
              <a:t>393.1075.4, </a:t>
            </a:r>
            <a:r>
              <a:rPr lang="en-US" dirty="0" err="1" smtClean="0"/>
              <a:t>RSMo</a:t>
            </a:r>
            <a:r>
              <a:rPr lang="en-US" dirty="0" smtClean="0"/>
              <a:t>.:</a:t>
            </a:r>
          </a:p>
          <a:p>
            <a:pPr lvl="1"/>
            <a:r>
              <a:rPr lang="en-US" dirty="0" smtClean="0"/>
              <a:t>Use of cost-effectiveness testing (except for low-income, general education programs)</a:t>
            </a:r>
          </a:p>
          <a:p>
            <a:pPr lvl="1"/>
            <a:r>
              <a:rPr lang="en-US" dirty="0" smtClean="0"/>
              <a:t>Total resource cost (TRC) test as </a:t>
            </a:r>
            <a:r>
              <a:rPr lang="en-US" b="1" u="sng" dirty="0" smtClean="0"/>
              <a:t>a</a:t>
            </a:r>
            <a:r>
              <a:rPr lang="en-US" dirty="0" smtClean="0"/>
              <a:t> primary test </a:t>
            </a:r>
          </a:p>
          <a:p>
            <a:pPr lvl="2"/>
            <a:r>
              <a:rPr lang="en-US" dirty="0" smtClean="0"/>
              <a:t>Statutory definition of TRC may be too narrow without PSC elaboration</a:t>
            </a:r>
          </a:p>
          <a:p>
            <a:pPr lvl="2"/>
            <a:r>
              <a:rPr lang="en-US" dirty="0" smtClean="0"/>
              <a:t>Rules should incorporate 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0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Relationship of MEEIA to IRP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IRP process could provide avoided cost information (if correct methodology used)</a:t>
            </a:r>
          </a:p>
          <a:p>
            <a:r>
              <a:rPr lang="en-US" dirty="0" smtClean="0"/>
              <a:t>Minimization of NPVRR not always compatible with cost-effectiveness testing to ID all cost-effective measures</a:t>
            </a:r>
          </a:p>
          <a:p>
            <a:r>
              <a:rPr lang="en-US" dirty="0" smtClean="0"/>
              <a:t>Demand-side resources not evaluated comparably to supply-side resources</a:t>
            </a:r>
          </a:p>
          <a:p>
            <a:r>
              <a:rPr lang="en-US" dirty="0" smtClean="0"/>
              <a:t>Similar concerns with other 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4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Grid Modernization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Upgraded infrastructure could facilitate customer adoption of additional DERs</a:t>
            </a:r>
          </a:p>
          <a:p>
            <a:r>
              <a:rPr lang="en-US" dirty="0" smtClean="0"/>
              <a:t>Lower cost investments now vs. waiting</a:t>
            </a:r>
          </a:p>
          <a:p>
            <a:r>
              <a:rPr lang="en-US" dirty="0" smtClean="0"/>
              <a:t>Reliance on NPVRR undercuts long-term investment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9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Solution 1: Value of 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avoided cost methodology misses many benefits and costs</a:t>
            </a:r>
          </a:p>
          <a:p>
            <a:pPr lvl="1"/>
            <a:r>
              <a:rPr lang="en-US" dirty="0" smtClean="0"/>
              <a:t>Resiliency</a:t>
            </a:r>
          </a:p>
          <a:p>
            <a:pPr lvl="1"/>
            <a:r>
              <a:rPr lang="en-US" dirty="0" smtClean="0"/>
              <a:t>Islanding capability</a:t>
            </a:r>
          </a:p>
          <a:p>
            <a:pPr lvl="1"/>
            <a:r>
              <a:rPr lang="en-US" dirty="0" smtClean="0"/>
              <a:t>Mitigating scope of disaster recovery</a:t>
            </a:r>
          </a:p>
          <a:p>
            <a:pPr lvl="1"/>
            <a:r>
              <a:rPr lang="en-US" dirty="0" smtClean="0"/>
              <a:t>Peak reduction events</a:t>
            </a:r>
          </a:p>
          <a:p>
            <a:pPr lvl="1"/>
            <a:r>
              <a:rPr lang="en-US" dirty="0" smtClean="0"/>
              <a:t>Grid bypassing incidents</a:t>
            </a:r>
          </a:p>
          <a:p>
            <a:pPr lvl="1"/>
            <a:r>
              <a:rPr lang="en-US" dirty="0" smtClean="0"/>
              <a:t>Flexibility and grid optimization</a:t>
            </a:r>
          </a:p>
          <a:p>
            <a:r>
              <a:rPr lang="en-US" dirty="0" smtClean="0"/>
              <a:t>Value of DERs study can provide broader framework</a:t>
            </a:r>
          </a:p>
          <a:p>
            <a:pPr lvl="1"/>
            <a:r>
              <a:rPr lang="en-US" dirty="0" smtClean="0"/>
              <a:t>Such studies have been conducted elsewhere (e.g., MN and Austin Energy with value of solar)</a:t>
            </a:r>
          </a:p>
        </p:txBody>
      </p:sp>
    </p:spTree>
    <p:extLst>
      <p:ext uri="{BB962C8B-B14F-4D97-AF65-F5344CB8AC3E}">
        <p14:creationId xmlns:p14="http://schemas.microsoft.com/office/powerpoint/2010/main" val="5314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Solution 2: Cost-Effectiveness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Cost-effectiveness analyses more comprehensive than minimizing NPVRR</a:t>
            </a:r>
          </a:p>
          <a:p>
            <a:r>
              <a:rPr lang="en-US" dirty="0" smtClean="0"/>
              <a:t>MEEIA statute requires use of cost-effectiveness testing </a:t>
            </a:r>
            <a:r>
              <a:rPr lang="en-US" b="1" u="sng" dirty="0" smtClean="0"/>
              <a:t>and</a:t>
            </a:r>
            <a:r>
              <a:rPr lang="en-US" dirty="0" smtClean="0"/>
              <a:t> equivalent evaluation of resource types</a:t>
            </a:r>
          </a:p>
          <a:p>
            <a:pPr lvl="1"/>
            <a:r>
              <a:rPr lang="en-US" dirty="0" smtClean="0"/>
              <a:t>Cannot be accomplished by forcing cost-effective resources through NPVRR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54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 Slid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E Slide Theme" id="{5F2A8FA9-A85F-42B2-95A9-95039E79C3A8}" vid="{6E81810A-A584-44B5-B02E-F7E69A9873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 Slide Theme</Template>
  <TotalTime>199</TotalTime>
  <Words>409</Words>
  <Application>Microsoft Office PowerPoint</Application>
  <PresentationFormat>Custom</PresentationFormat>
  <Paragraphs>69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 Slide Theme</vt:lpstr>
      <vt:lpstr>Distributed Energy Resources (DERs) and Integrated Resource Plans (IRP)</vt:lpstr>
      <vt:lpstr>Outline</vt:lpstr>
      <vt:lpstr>DERs?</vt:lpstr>
      <vt:lpstr>Reliance on NPVRR in IRP Process</vt:lpstr>
      <vt:lpstr>MEEIA Requirements</vt:lpstr>
      <vt:lpstr>Relationship of MEEIA to IRP Process</vt:lpstr>
      <vt:lpstr>Grid Modernization</vt:lpstr>
      <vt:lpstr>Solution 1: Value of DERs</vt:lpstr>
      <vt:lpstr>Solution 2: Cost-Effectiveness Analyses</vt:lpstr>
      <vt:lpstr>Thank you!</vt:lpstr>
    </vt:vector>
  </TitlesOfParts>
  <Company>State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Energy Resources (DERs) in Missouri</dc:title>
  <dc:creator>Hyman, Martin</dc:creator>
  <cp:lastModifiedBy>Vaught, Dianna</cp:lastModifiedBy>
  <cp:revision>16</cp:revision>
  <dcterms:created xsi:type="dcterms:W3CDTF">2017-11-08T14:47:48Z</dcterms:created>
  <dcterms:modified xsi:type="dcterms:W3CDTF">2017-11-27T17:28:14Z</dcterms:modified>
</cp:coreProperties>
</file>