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6" r:id="rId2"/>
    <p:sldId id="259" r:id="rId3"/>
    <p:sldId id="332" r:id="rId4"/>
    <p:sldId id="331" r:id="rId5"/>
    <p:sldId id="327" r:id="rId6"/>
    <p:sldId id="328" r:id="rId7"/>
    <p:sldId id="326" r:id="rId8"/>
    <p:sldId id="335" r:id="rId9"/>
    <p:sldId id="329" r:id="rId10"/>
    <p:sldId id="325" r:id="rId11"/>
    <p:sldId id="330" r:id="rId12"/>
    <p:sldId id="322" r:id="rId13"/>
    <p:sldId id="320" r:id="rId14"/>
    <p:sldId id="323" r:id="rId15"/>
    <p:sldId id="333" r:id="rId16"/>
    <p:sldId id="334" r:id="rId17"/>
    <p:sldId id="31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87" autoAdjust="0"/>
    <p:restoredTop sz="94660"/>
  </p:normalViewPr>
  <p:slideViewPr>
    <p:cSldViewPr>
      <p:cViewPr varScale="1">
        <p:scale>
          <a:sx n="71" d="100"/>
          <a:sy n="71" d="100"/>
        </p:scale>
        <p:origin x="-3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70360-A0DF-4680-B712-9A87B99EE81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2923-A2EF-4A53-BF23-4A2DF01D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6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978B-4B72-4B35-93E8-AE2C5C3FB12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80F1-58F6-4911-AAF0-3573310C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Geoff.marke@ded.mo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Missouri IRP Process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Does a good job with what it is designed to do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“Robust” Rules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Special Contemporary Topics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Annual Updates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Rinse and Repeat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Rockwell" panose="02060603020205020403" pitchFamily="18" charset="0"/>
              </a:rPr>
              <a:t>Change?</a:t>
            </a:r>
            <a:endParaRPr lang="en-US" sz="48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atin typeface="Rockwell" panose="02060603020205020403" pitchFamily="18" charset="0"/>
              </a:rPr>
              <a:t>More transparency </a:t>
            </a:r>
          </a:p>
          <a:p>
            <a:r>
              <a:rPr lang="en-US" sz="3600" dirty="0" smtClean="0">
                <a:latin typeface="Rockwell" panose="02060603020205020403" pitchFamily="18" charset="0"/>
              </a:rPr>
              <a:t>Expand resource modeling to a more scenario-centric modeling</a:t>
            </a:r>
          </a:p>
          <a:p>
            <a:pPr marL="0" indent="0">
              <a:buNone/>
            </a:pPr>
            <a:endParaRPr lang="en-US" sz="36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Rockwell" panose="02060603020205020403" pitchFamily="18" charset="0"/>
              </a:rPr>
              <a:t>Boonin</a:t>
            </a:r>
            <a:r>
              <a:rPr lang="en-US" sz="3600" dirty="0" smtClean="0">
                <a:latin typeface="Rockwell" panose="02060603020205020403" pitchFamily="18" charset="0"/>
              </a:rPr>
              <a:t>, D.M. (2011) Utility Scenario Planning: “Always Acceptable” vs. the “Optimal” Solution. National Regulatory Research Institute. </a:t>
            </a:r>
            <a:endParaRPr lang="en-US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6637"/>
            <a:ext cx="7772400" cy="136207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House buying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57675"/>
            <a:ext cx="8023658" cy="10763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Rockwell" panose="02060603020205020403" pitchFamily="18" charset="0"/>
              </a:rPr>
              <a:t>An illustrative example of the tension between resource planning and scenario planning </a:t>
            </a: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Resource Planning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Appreciation trends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Maintenance costs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Demographics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Economic trends (rent or own)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Tax structure </a:t>
            </a:r>
          </a:p>
          <a:p>
            <a:r>
              <a:rPr lang="en-US" dirty="0">
                <a:latin typeface="Rockwell" panose="02060603020205020403" pitchFamily="18" charset="0"/>
              </a:rPr>
              <a:t>Least cost three bedroom house </a:t>
            </a:r>
            <a:r>
              <a:rPr lang="en-US" dirty="0" smtClean="0">
                <a:latin typeface="Rockwell" panose="02060603020205020403" pitchFamily="18" charset="0"/>
              </a:rPr>
              <a:t>based on present-view of the future</a:t>
            </a:r>
            <a:endParaRPr lang="en-US" dirty="0">
              <a:latin typeface="Rockwell" panose="02060603020205020403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4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Scenario Planning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Lots of children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No children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Pets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Spouse becomes infirm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Need to house an elderly parent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Employment at home or across town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Neighbors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Rent or own </a:t>
            </a:r>
          </a:p>
          <a:p>
            <a:endParaRPr lang="en-US" dirty="0" smtClean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Pesky Variables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Legislation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Interdependence on other states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Generation change in markets 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Unpredictable weather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The economy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Load Growth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Compliance Costs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Path Dependent Decisions (aka potential stranded assets) </a:t>
            </a:r>
          </a:p>
        </p:txBody>
      </p:sp>
    </p:spTree>
    <p:extLst>
      <p:ext uri="{BB962C8B-B14F-4D97-AF65-F5344CB8AC3E}">
        <p14:creationId xmlns:p14="http://schemas.microsoft.com/office/powerpoint/2010/main" val="28663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Final Thoughts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Fairness  and Valuation?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DOE NOPR: Baseload Valuation 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PJM, New England and California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Community Choice Aggregation (“CCA”)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Demand Response: IRP? MEEIA? Other?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NY REV – “regulatory moratorium” 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Regulatory resources and bandwidth? 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What </a:t>
            </a:r>
            <a:r>
              <a:rPr lang="en-US" dirty="0">
                <a:latin typeface="Rockwell" panose="02060603020205020403" pitchFamily="18" charset="0"/>
              </a:rPr>
              <a:t>about costs?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Rockwell" pitchFamily="18" charset="0"/>
              </a:rPr>
              <a:t>Questions</a:t>
            </a:r>
            <a:endParaRPr lang="en-US" sz="4000" dirty="0">
              <a:latin typeface="Rockwell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0" y="5638800"/>
            <a:ext cx="3810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Geoff Marke, Economist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Missouri Office of the Public Counsel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900" dirty="0" smtClean="0">
                <a:solidFill>
                  <a:schemeClr val="tx1">
                    <a:tint val="75000"/>
                  </a:schemeClr>
                </a:solidFill>
                <a:latin typeface="Rockwell" pitchFamily="18" charset="0"/>
                <a:hlinkClick r:id="rId2"/>
              </a:rPr>
              <a:t>Geoff.marke@ded.mo.gov</a:t>
            </a:r>
            <a:endParaRPr lang="en-US" sz="4900" dirty="0" smtClean="0">
              <a:solidFill>
                <a:schemeClr val="tx1">
                  <a:tint val="75000"/>
                </a:schemeClr>
              </a:solidFill>
              <a:latin typeface="Rockwell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573-751-5563</a:t>
            </a: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5" name="Picture 2" descr="Image result for senior looking at b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9906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Rockwell" pitchFamily="18" charset="0"/>
              </a:rPr>
              <a:t>Missouri Integrated Resource Planning:</a:t>
            </a:r>
            <a:endParaRPr lang="en-US" sz="6000" dirty="0">
              <a:latin typeface="Rockwell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6019800"/>
            <a:ext cx="3810000" cy="83820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sz="4000" dirty="0" smtClean="0">
                <a:latin typeface="Rockwell" pitchFamily="18" charset="0"/>
              </a:rPr>
              <a:t>Geoff Marke, Economist</a:t>
            </a:r>
          </a:p>
          <a:p>
            <a:r>
              <a:rPr lang="en-US" sz="4000" dirty="0" smtClean="0">
                <a:latin typeface="Rockwell" pitchFamily="18" charset="0"/>
              </a:rPr>
              <a:t>Missouri Office of the Public Counsel</a:t>
            </a:r>
            <a:endParaRPr lang="en-US" sz="4000" dirty="0">
              <a:latin typeface="Rockwell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029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And the search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 for the “preferred plan”</a:t>
            </a:r>
            <a:endParaRPr kumimoji="0" lang="en-US" sz="3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1028" name="Picture 4" descr="Image result for holy grail monty py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063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The IRP Process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knights coconuts monty py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9417"/>
            <a:ext cx="8248062" cy="45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Plan?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holy grail monty python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1431493"/>
            <a:ext cx="8132618" cy="497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amelot monty pyth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229600" cy="36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amelot monty pyth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" y="1600200"/>
            <a:ext cx="8215745" cy="35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 result for king arthur camelot monty pyth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" y="1600200"/>
            <a:ext cx="8201891" cy="35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eton.io/eiug/wp-content/uploads/2015/02/IRP_ComparisonPrint_1LW.pdf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7"/>
          <a:stretch/>
        </p:blipFill>
        <p:spPr bwMode="auto">
          <a:xfrm>
            <a:off x="223837" y="457200"/>
            <a:ext cx="8696325" cy="58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Image result for camelot monty pyth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599"/>
            <a:ext cx="8145570" cy="35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253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Missouri Integrated Resource Planning:</vt:lpstr>
      <vt:lpstr>The IRP Process</vt:lpstr>
      <vt:lpstr>Preferred Plan?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Missouri IRP Process</vt:lpstr>
      <vt:lpstr>Change?</vt:lpstr>
      <vt:lpstr>House buying</vt:lpstr>
      <vt:lpstr>Resource Planning</vt:lpstr>
      <vt:lpstr>Scenario Planning</vt:lpstr>
      <vt:lpstr>Pesky Variables</vt:lpstr>
      <vt:lpstr>Final Thoughts</vt:lpstr>
      <vt:lpstr>PowerPoint Presentation</vt:lpstr>
    </vt:vector>
  </TitlesOfParts>
  <Company>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 Design: Inclining Block Rates</dc:title>
  <dc:creator>markeg</dc:creator>
  <cp:lastModifiedBy>Vaught, Dianna</cp:lastModifiedBy>
  <cp:revision>58</cp:revision>
  <dcterms:created xsi:type="dcterms:W3CDTF">2017-05-14T20:09:39Z</dcterms:created>
  <dcterms:modified xsi:type="dcterms:W3CDTF">2017-11-27T17:37:09Z</dcterms:modified>
</cp:coreProperties>
</file>