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4" r:id="rId3"/>
    <p:sldId id="258" r:id="rId4"/>
    <p:sldId id="268" r:id="rId5"/>
    <p:sldId id="269" r:id="rId6"/>
    <p:sldId id="273" r:id="rId7"/>
    <p:sldId id="270" r:id="rId8"/>
    <p:sldId id="271" r:id="rId9"/>
    <p:sldId id="262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066" autoAdjust="0"/>
  </p:normalViewPr>
  <p:slideViewPr>
    <p:cSldViewPr snapToGrid="0">
      <p:cViewPr varScale="1">
        <p:scale>
          <a:sx n="80" d="100"/>
          <a:sy n="80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165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2182D-39E2-4675-936A-E7C44A0736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1C63B-1867-45E4-AE54-61661DBDB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425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4A482-54B1-F24D-8F26-1AE5216A2868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7C4B4-C463-B34B-AC4F-48666BD2B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89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7C4B4-C463-B34B-AC4F-48666BD2B4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64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7C4B4-C463-B34B-AC4F-48666BD2B4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46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7C4B4-C463-B34B-AC4F-48666BD2B4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1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55" y="1016784"/>
            <a:ext cx="2492332" cy="734005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600687" y="2860680"/>
            <a:ext cx="10515600" cy="1012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Title (Tw Cen MT 60pt)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155323"/>
            <a:ext cx="10515600" cy="1219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dirty="0"/>
              <a:t>Presenter (Cambria 36pt)</a:t>
            </a:r>
          </a:p>
        </p:txBody>
      </p:sp>
    </p:spTree>
    <p:extLst>
      <p:ext uri="{BB962C8B-B14F-4D97-AF65-F5344CB8AC3E}">
        <p14:creationId xmlns:p14="http://schemas.microsoft.com/office/powerpoint/2010/main" val="112975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ferred Content Slide - Two Lin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30936" y="1572768"/>
            <a:ext cx="10872216" cy="42031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lang="en-US" sz="2400" b="0" kern="1200" baseline="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 baseline="0"/>
            </a:lvl5pPr>
          </a:lstStyle>
          <a:p>
            <a:pPr lvl="0"/>
            <a:r>
              <a:rPr lang="en-US" dirty="0"/>
              <a:t>Bulleted List (Cambria 24pt)</a:t>
            </a:r>
          </a:p>
          <a:p>
            <a:pPr lvl="1"/>
            <a:r>
              <a:rPr lang="en-US" dirty="0"/>
              <a:t>Second level (Cambria 24pt)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16" y="5740940"/>
            <a:ext cx="11360075" cy="768344"/>
          </a:xfrm>
          <a:prstGeom prst="rect">
            <a:avLst/>
          </a:prstGeom>
        </p:spPr>
      </p:pic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30936" y="333325"/>
            <a:ext cx="10872216" cy="1019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should be your storyline.</a:t>
            </a:r>
            <a:br>
              <a:rPr lang="en-US" dirty="0"/>
            </a:br>
            <a:r>
              <a:rPr lang="en-US" dirty="0"/>
              <a:t>Two Line Title Here (TW Cen MT 36pt)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D6D222-163B-F940-ADE5-E6A2AD333D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7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ferred Content Slide - One Lin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30936" y="1390666"/>
            <a:ext cx="10872216" cy="42031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lang="en-US" sz="2400" b="0" kern="1200" baseline="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 baseline="0"/>
            </a:lvl5pPr>
          </a:lstStyle>
          <a:p>
            <a:pPr lvl="0"/>
            <a:r>
              <a:rPr lang="en-US" dirty="0"/>
              <a:t>Bulleted List (Cambria 24pt)</a:t>
            </a:r>
          </a:p>
          <a:p>
            <a:pPr lvl="1"/>
            <a:r>
              <a:rPr lang="en-US" dirty="0"/>
              <a:t>Second level (Cambria 24pt)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30936" y="333325"/>
            <a:ext cx="10872216" cy="837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should be your storyline. (TW Cen MT 36pt)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D7AA8C-0D8A-364F-B056-590AC934FC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05CF0C-1E3D-A14E-9887-B823ACD97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16" y="5740940"/>
            <a:ext cx="11360075" cy="76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7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Slide - Two Lin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30936" y="1558333"/>
            <a:ext cx="5459460" cy="389149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Bulleted List (Cambria 24pt)</a:t>
            </a:r>
          </a:p>
          <a:p>
            <a:pPr lvl="1"/>
            <a:r>
              <a:rPr lang="en-US" dirty="0"/>
              <a:t>Second level (Cambria 24pt)</a:t>
            </a:r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327648" y="1558333"/>
            <a:ext cx="5140451" cy="389149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30936" y="333325"/>
            <a:ext cx="10872216" cy="1019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should be your storyline.</a:t>
            </a:r>
            <a:br>
              <a:rPr lang="en-US" dirty="0"/>
            </a:br>
            <a:r>
              <a:rPr lang="en-US" dirty="0"/>
              <a:t>Two Line Title Here (TW Cen MT 36pt)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1D0243E-D30B-A94C-AD07-BDC397A8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57F569-E9EF-5840-8F47-E6562CF4D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16" y="5740940"/>
            <a:ext cx="11360075" cy="76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67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Slide - One Lin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30936" y="1430317"/>
            <a:ext cx="5459460" cy="40767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Bulleted List (Cambria 24pt)</a:t>
            </a:r>
          </a:p>
          <a:p>
            <a:pPr lvl="1"/>
            <a:r>
              <a:rPr lang="en-US" dirty="0"/>
              <a:t>Second level (Cambria 24pt)</a:t>
            </a:r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327648" y="1430316"/>
            <a:ext cx="5140451" cy="407670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30936" y="333325"/>
            <a:ext cx="10872216" cy="837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Headlines should be your storyline. (TW Cen MT 36pt)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366926-49AD-DD44-9F28-9FEF1604B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DDA9D47-6162-4D42-A57D-0057A0E347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16" y="5740940"/>
            <a:ext cx="11360075" cy="76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00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25A3E92-EB74-0D4E-B132-9844A534B3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7320" y="6296717"/>
            <a:ext cx="389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fld id="{D81FF95F-C41E-4A8C-BF0D-8864AFC780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17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1" r:id="rId2"/>
    <p:sldLayoutId id="2147483662" r:id="rId3"/>
    <p:sldLayoutId id="2147483661" r:id="rId4"/>
    <p:sldLayoutId id="2147483663" r:id="rId5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accent2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nr.mo.gov/energ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@dnr.mo.gov" TargetMode="External"/><Relationship Id="rId2" Type="http://schemas.openxmlformats.org/officeDocument/2006/relationships/hyperlink" Target="https://dnr.mo.gov/energ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88E0B-7C98-9F4D-AF73-37F5C66BA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075" y="2251080"/>
            <a:ext cx="10515600" cy="10120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Missouri Division of Energy and BIL/IRA Funding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FE89D-2F22-8A48-B894-06325420B2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0074" y="4155322"/>
            <a:ext cx="11275695" cy="23254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Martin Hyman</a:t>
            </a:r>
          </a:p>
          <a:p>
            <a:r>
              <a:rPr lang="en-US" dirty="0" smtClean="0"/>
              <a:t>Senior Energy Advisor, Division of Energy</a:t>
            </a:r>
          </a:p>
          <a:p>
            <a:r>
              <a:rPr lang="en-US" dirty="0" smtClean="0"/>
              <a:t>Missouri Department of Natural Resources</a:t>
            </a:r>
          </a:p>
          <a:p>
            <a:endParaRPr lang="en-US" dirty="0"/>
          </a:p>
          <a:p>
            <a:r>
              <a:rPr lang="en-US" smtClean="0"/>
              <a:t>May 9, </a:t>
            </a:r>
            <a:r>
              <a:rPr lang="en-US" dirty="0" smtClean="0"/>
              <a:t>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0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30936" y="2671318"/>
            <a:ext cx="10872216" cy="1125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i="1" dirty="0" smtClean="0"/>
              <a:t>This presentation is for informational purposes only. Consult with applicable federal or state materials such as Funding Opportunity Announcements for official program details.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89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Missouri Division of Energy (DE) is a State Energy Office</a:t>
            </a:r>
          </a:p>
          <a:p>
            <a:r>
              <a:rPr lang="en-US" dirty="0"/>
              <a:t>Focus: Affordable, reliable, Missouri-made energy</a:t>
            </a:r>
          </a:p>
          <a:p>
            <a:pPr lvl="1"/>
            <a:r>
              <a:rPr lang="en-US" dirty="0"/>
              <a:t>Assisting </a:t>
            </a:r>
            <a:r>
              <a:rPr lang="en-US" dirty="0" smtClean="0"/>
              <a:t>communities across Missouri with their </a:t>
            </a:r>
            <a:r>
              <a:rPr lang="en-US" dirty="0"/>
              <a:t>particular needs</a:t>
            </a:r>
          </a:p>
          <a:p>
            <a:pPr lvl="1"/>
            <a:r>
              <a:rPr lang="en-US" dirty="0"/>
              <a:t>Serving as a source of energy information for citizens, stakeholders and policymakers</a:t>
            </a:r>
          </a:p>
          <a:p>
            <a:r>
              <a:rPr lang="en-US" dirty="0"/>
              <a:t>Primarily funded through </a:t>
            </a:r>
            <a:r>
              <a:rPr lang="en-US" dirty="0" smtClean="0"/>
              <a:t>USDOE </a:t>
            </a:r>
            <a:r>
              <a:rPr lang="en-US" dirty="0"/>
              <a:t>(State Energy Program and Weatherization), Energy Loan Program earnings, </a:t>
            </a:r>
            <a:r>
              <a:rPr lang="en-US" dirty="0" smtClean="0"/>
              <a:t>portion of state </a:t>
            </a:r>
            <a:r>
              <a:rPr lang="en-US" dirty="0"/>
              <a:t>LIHEAP allocation (for Weatherization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Main sections:</a:t>
            </a:r>
          </a:p>
          <a:p>
            <a:pPr lvl="1"/>
            <a:r>
              <a:rPr lang="en-US" dirty="0"/>
              <a:t>Energy </a:t>
            </a:r>
            <a:r>
              <a:rPr lang="en-US" dirty="0" smtClean="0"/>
              <a:t>Efficiency and Resources (incl. Energy Loan Program)</a:t>
            </a:r>
          </a:p>
          <a:p>
            <a:pPr lvl="1"/>
            <a:r>
              <a:rPr lang="en-US" dirty="0" smtClean="0"/>
              <a:t>Low-Income </a:t>
            </a:r>
            <a:r>
              <a:rPr lang="en-US" dirty="0"/>
              <a:t>Weatherization Assistance Program</a:t>
            </a:r>
          </a:p>
          <a:p>
            <a:pPr lvl="1"/>
            <a:r>
              <a:rPr lang="en-US" dirty="0" smtClean="0"/>
              <a:t>Analysis, Coordination &amp; Education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Division of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9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30936" y="1390204"/>
            <a:ext cx="10872216" cy="508907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Federal legislation</a:t>
            </a:r>
          </a:p>
          <a:p>
            <a:pPr lvl="1"/>
            <a:r>
              <a:rPr lang="en-US" sz="2000" dirty="0" smtClean="0"/>
              <a:t>Bipartisan Infrastructure Law (BIL)</a:t>
            </a:r>
          </a:p>
          <a:p>
            <a:pPr lvl="1"/>
            <a:r>
              <a:rPr lang="en-US" sz="2000" dirty="0" smtClean="0"/>
              <a:t>Inflation Reduction Act (IRA)</a:t>
            </a:r>
          </a:p>
          <a:p>
            <a:pPr lvl="2"/>
            <a:r>
              <a:rPr lang="en-US" sz="2000" dirty="0" smtClean="0"/>
              <a:t>Includes energy tax incentives – consult a tax professional</a:t>
            </a:r>
          </a:p>
          <a:p>
            <a:r>
              <a:rPr lang="en-US" sz="2000" dirty="0" smtClean="0"/>
              <a:t>In many cases, waiting on USDOE or other agency guidance and funding release</a:t>
            </a:r>
          </a:p>
          <a:p>
            <a:pPr lvl="1"/>
            <a:r>
              <a:rPr lang="en-US" sz="2000" dirty="0" smtClean="0"/>
              <a:t>Also anticipate varying – but significant – federal requirements/expectations such as Davis-Bacon, BABA, NEPA, Justice40</a:t>
            </a:r>
          </a:p>
          <a:p>
            <a:r>
              <a:rPr lang="en-US" sz="2000" dirty="0" smtClean="0"/>
              <a:t>All funds received by DE are subject to legislative appropriations</a:t>
            </a:r>
          </a:p>
          <a:p>
            <a:r>
              <a:rPr lang="en-US" sz="2000" dirty="0" smtClean="0"/>
              <a:t>Open to collaborating with other lead entities if time permits</a:t>
            </a:r>
          </a:p>
          <a:p>
            <a:r>
              <a:rPr lang="en-US" sz="2000" dirty="0" smtClean="0"/>
              <a:t>Visit </a:t>
            </a:r>
            <a:r>
              <a:rPr lang="en-US" sz="2000" dirty="0" smtClean="0">
                <a:hlinkClick r:id="rId2"/>
              </a:rPr>
              <a:t>dnr.mo.gov/energy</a:t>
            </a:r>
            <a:r>
              <a:rPr lang="en-US" sz="2000" dirty="0" smtClean="0"/>
              <a:t> and click </a:t>
            </a:r>
            <a:r>
              <a:rPr lang="en-US" sz="2000" u="sng" dirty="0" smtClean="0"/>
              <a:t>this button</a:t>
            </a:r>
            <a:r>
              <a:rPr lang="en-US" sz="2000" dirty="0" smtClean="0"/>
              <a:t> for updates</a:t>
            </a:r>
          </a:p>
          <a:p>
            <a:pPr lvl="2"/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Funding 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Bent Arrow 8"/>
          <p:cNvSpPr/>
          <p:nvPr/>
        </p:nvSpPr>
        <p:spPr>
          <a:xfrm flipH="1" flipV="1">
            <a:off x="4202811" y="4961691"/>
            <a:ext cx="1235520" cy="950158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028" y="5208139"/>
            <a:ext cx="3571875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3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320" y="173503"/>
            <a:ext cx="11916135" cy="1019987"/>
          </a:xfrm>
        </p:spPr>
        <p:txBody>
          <a:bodyPr/>
          <a:lstStyle/>
          <a:p>
            <a:r>
              <a:rPr lang="en-US" sz="3200" dirty="0" smtClean="0"/>
              <a:t>DE-Related BIL</a:t>
            </a:r>
            <a:r>
              <a:rPr lang="en-US" sz="3200" dirty="0"/>
              <a:t> </a:t>
            </a:r>
            <a:r>
              <a:rPr lang="en-US" sz="3200" dirty="0" smtClean="0"/>
              <a:t>Funding (Formula/Non-Competitive)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867832"/>
              </p:ext>
            </p:extLst>
          </p:nvPr>
        </p:nvGraphicFramePr>
        <p:xfrm>
          <a:off x="137320" y="1193491"/>
          <a:ext cx="11916135" cy="5540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1174">
                  <a:extLst>
                    <a:ext uri="{9D8B030D-6E8A-4147-A177-3AD203B41FA5}">
                      <a16:colId xmlns:a16="http://schemas.microsoft.com/office/drawing/2014/main" val="1829789272"/>
                    </a:ext>
                  </a:extLst>
                </a:gridCol>
                <a:gridCol w="4178157">
                  <a:extLst>
                    <a:ext uri="{9D8B030D-6E8A-4147-A177-3AD203B41FA5}">
                      <a16:colId xmlns:a16="http://schemas.microsoft.com/office/drawing/2014/main" val="2346509246"/>
                    </a:ext>
                  </a:extLst>
                </a:gridCol>
                <a:gridCol w="2358830">
                  <a:extLst>
                    <a:ext uri="{9D8B030D-6E8A-4147-A177-3AD203B41FA5}">
                      <a16:colId xmlns:a16="http://schemas.microsoft.com/office/drawing/2014/main" val="360256576"/>
                    </a:ext>
                  </a:extLst>
                </a:gridCol>
                <a:gridCol w="2247974">
                  <a:extLst>
                    <a:ext uri="{9D8B030D-6E8A-4147-A177-3AD203B41FA5}">
                      <a16:colId xmlns:a16="http://schemas.microsoft.com/office/drawing/2014/main" val="3881270767"/>
                    </a:ext>
                  </a:extLst>
                </a:gridCol>
              </a:tblGrid>
              <a:tr h="5698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Program Title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Description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Missouri Funding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2661530"/>
                  </a:ext>
                </a:extLst>
              </a:tr>
              <a:tr h="60724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State Energy Program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Additional</a:t>
                      </a:r>
                      <a:r>
                        <a:rPr lang="en-US" sz="1800" baseline="0" dirty="0" smtClean="0"/>
                        <a:t> funding for DE’s program activities (e.g., resilience, education)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$7.9 mil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Funds</a:t>
                      </a:r>
                      <a:r>
                        <a:rPr lang="en-US" sz="1800" baseline="0" smtClean="0"/>
                        <a:t> awarded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0486903"/>
                  </a:ext>
                </a:extLst>
              </a:tr>
              <a:tr h="9542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Weatherization</a:t>
                      </a:r>
                      <a:r>
                        <a:rPr lang="en-US" sz="2000" baseline="0" dirty="0" smtClean="0"/>
                        <a:t> Assistance Program/LIHEAP Allocation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Income-eligible efficiency,</a:t>
                      </a:r>
                      <a:r>
                        <a:rPr lang="en-US" sz="1800" baseline="0" dirty="0" smtClean="0"/>
                        <a:t> health, comfort, and safety upgrades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$77.3 mil +</a:t>
                      </a:r>
                      <a:r>
                        <a:rPr lang="en-US" sz="2000" baseline="0" dirty="0" smtClean="0"/>
                        <a:t> $228k LIHEAP allocation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Implementing funds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1421"/>
                  </a:ext>
                </a:extLst>
              </a:tr>
              <a:tr h="93062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Grid Resilience Formula Funds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Improve</a:t>
                      </a:r>
                      <a:r>
                        <a:rPr lang="en-US" sz="1800" baseline="0" dirty="0" smtClean="0"/>
                        <a:t> adaptive capacity in response to disruptive events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$13.9 mil</a:t>
                      </a:r>
                    </a:p>
                    <a:p>
                      <a:r>
                        <a:rPr lang="en-US" sz="2000" dirty="0" smtClean="0"/>
                        <a:t>(years one and two)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application submitted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1414818"/>
                  </a:ext>
                </a:extLst>
              </a:tr>
              <a:tr h="138799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Energy Efficiency Revolving Loan Fund Capitalization</a:t>
                      </a:r>
                      <a:r>
                        <a:rPr lang="en-US" sz="2000" baseline="0" dirty="0" smtClean="0"/>
                        <a:t> Grant Program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Loans</a:t>
                      </a:r>
                      <a:r>
                        <a:rPr lang="en-US" sz="1800" baseline="0" dirty="0" smtClean="0"/>
                        <a:t> and some grants for residential/commercial energy audits and upgrades/retrofits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$9.1 mil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State application due May 26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507102"/>
                  </a:ext>
                </a:extLst>
              </a:tr>
              <a:tr h="9542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Energy Efficiency and Conservation Block Grant Program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Additional</a:t>
                      </a:r>
                      <a:r>
                        <a:rPr lang="en-US" sz="1800" baseline="0" dirty="0" smtClean="0"/>
                        <a:t> funding for various possible activities (e.g., local efficiency programs)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$2.4 mil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application due July 31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2888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07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320" y="173503"/>
            <a:ext cx="11916135" cy="1019987"/>
          </a:xfrm>
        </p:spPr>
        <p:txBody>
          <a:bodyPr/>
          <a:lstStyle/>
          <a:p>
            <a:r>
              <a:rPr lang="en-US" sz="3200" dirty="0" smtClean="0"/>
              <a:t>DE-Related IRA Funding (Generally Formula/Non-Competitive)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064190"/>
              </p:ext>
            </p:extLst>
          </p:nvPr>
        </p:nvGraphicFramePr>
        <p:xfrm>
          <a:off x="137320" y="1193490"/>
          <a:ext cx="11916136" cy="5355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70">
                  <a:extLst>
                    <a:ext uri="{9D8B030D-6E8A-4147-A177-3AD203B41FA5}">
                      <a16:colId xmlns:a16="http://schemas.microsoft.com/office/drawing/2014/main" val="1829789272"/>
                    </a:ext>
                  </a:extLst>
                </a:gridCol>
                <a:gridCol w="3834562">
                  <a:extLst>
                    <a:ext uri="{9D8B030D-6E8A-4147-A177-3AD203B41FA5}">
                      <a16:colId xmlns:a16="http://schemas.microsoft.com/office/drawing/2014/main" val="2346509246"/>
                    </a:ext>
                  </a:extLst>
                </a:gridCol>
                <a:gridCol w="2349101">
                  <a:extLst>
                    <a:ext uri="{9D8B030D-6E8A-4147-A177-3AD203B41FA5}">
                      <a16:colId xmlns:a16="http://schemas.microsoft.com/office/drawing/2014/main" val="360256576"/>
                    </a:ext>
                  </a:extLst>
                </a:gridCol>
                <a:gridCol w="2257703">
                  <a:extLst>
                    <a:ext uri="{9D8B030D-6E8A-4147-A177-3AD203B41FA5}">
                      <a16:colId xmlns:a16="http://schemas.microsoft.com/office/drawing/2014/main" val="3881270767"/>
                    </a:ext>
                  </a:extLst>
                </a:gridCol>
              </a:tblGrid>
              <a:tr h="66449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Program Title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Description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Missouri Funding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2661530"/>
                  </a:ext>
                </a:extLst>
              </a:tr>
              <a:tr h="119999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Home Energy Rebates – Home Efficiency Rebates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Support for whole-home efficiency improvements based on savings achieved/modeled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$75.8 mil</a:t>
                      </a:r>
                      <a:endParaRPr lang="en-US" sz="2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/>
                        <a:t>Pending guidance and funding</a:t>
                      </a:r>
                      <a:r>
                        <a:rPr lang="en-US" sz="1800" baseline="0" dirty="0" smtClean="0"/>
                        <a:t> availability from USDOE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9553794"/>
                  </a:ext>
                </a:extLst>
              </a:tr>
              <a:tr h="141817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Home Energy Rebates – Home Electrification and Appliance Rebate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Support for high-efficiency residential electric upgrades (e.g., heat pumps) in low-to-medium</a:t>
                      </a:r>
                      <a:r>
                        <a:rPr lang="en-US" sz="1800" baseline="0" dirty="0" smtClean="0"/>
                        <a:t> income households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$75.4 mil</a:t>
                      </a:r>
                      <a:endParaRPr lang="en-US" sz="2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4476937"/>
                  </a:ext>
                </a:extLst>
              </a:tr>
              <a:tr h="207272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State-Based Home Energy Efficiency Contractor Training Grants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Training and education for contractors involved in installation of home energy efficiency and electrification improvements, including measures eligible under the</a:t>
                      </a:r>
                      <a:r>
                        <a:rPr lang="en-US" sz="1800" baseline="0" dirty="0" smtClean="0"/>
                        <a:t> above programs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$200 mil nationally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Timing and allocation method unknown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6028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049" y="147793"/>
            <a:ext cx="11916135" cy="1019987"/>
          </a:xfrm>
        </p:spPr>
        <p:txBody>
          <a:bodyPr/>
          <a:lstStyle/>
          <a:p>
            <a:r>
              <a:rPr lang="en-US" sz="3200" dirty="0" smtClean="0"/>
              <a:t>Other Notable BIL and IRA Funding</a:t>
            </a:r>
            <a:br>
              <a:rPr lang="en-US" sz="3200" dirty="0" smtClean="0"/>
            </a:br>
            <a:r>
              <a:rPr lang="en-US" sz="3200" dirty="0" smtClean="0"/>
              <a:t>(Possibly DE-Related, Generally Competitive)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372284"/>
              </p:ext>
            </p:extLst>
          </p:nvPr>
        </p:nvGraphicFramePr>
        <p:xfrm>
          <a:off x="147050" y="1167781"/>
          <a:ext cx="11916133" cy="5655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3133">
                  <a:extLst>
                    <a:ext uri="{9D8B030D-6E8A-4147-A177-3AD203B41FA5}">
                      <a16:colId xmlns:a16="http://schemas.microsoft.com/office/drawing/2014/main" val="1829789272"/>
                    </a:ext>
                  </a:extLst>
                </a:gridCol>
                <a:gridCol w="4851035">
                  <a:extLst>
                    <a:ext uri="{9D8B030D-6E8A-4147-A177-3AD203B41FA5}">
                      <a16:colId xmlns:a16="http://schemas.microsoft.com/office/drawing/2014/main" val="2346509246"/>
                    </a:ext>
                  </a:extLst>
                </a:gridCol>
                <a:gridCol w="2982350">
                  <a:extLst>
                    <a:ext uri="{9D8B030D-6E8A-4147-A177-3AD203B41FA5}">
                      <a16:colId xmlns:a16="http://schemas.microsoft.com/office/drawing/2014/main" val="360256576"/>
                    </a:ext>
                  </a:extLst>
                </a:gridCol>
                <a:gridCol w="2119615">
                  <a:extLst>
                    <a:ext uri="{9D8B030D-6E8A-4147-A177-3AD203B41FA5}">
                      <a16:colId xmlns:a16="http://schemas.microsoft.com/office/drawing/2014/main" val="3881270767"/>
                    </a:ext>
                  </a:extLst>
                </a:gridCol>
              </a:tblGrid>
              <a:tr h="4520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Program Title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Description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Funding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2661530"/>
                  </a:ext>
                </a:extLst>
              </a:tr>
              <a:tr h="93877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Resilient and Efficient Codes Implementation (BIL)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Sustained, cost-effective implementation of updated building energy codes (incl. training and outreach)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$225 mil nationally ($45 mil released to date);</a:t>
                      </a:r>
                      <a:r>
                        <a:rPr lang="en-US" sz="1400" baseline="0" dirty="0" smtClean="0"/>
                        <a:t> ~</a:t>
                      </a:r>
                      <a:r>
                        <a:rPr lang="en-US" sz="1400" dirty="0" smtClean="0"/>
                        <a:t>$500k</a:t>
                      </a:r>
                      <a:r>
                        <a:rPr lang="en-US" sz="1400" baseline="0" dirty="0" smtClean="0"/>
                        <a:t> - $10 mil/award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 sponsored MEC/MEEA application focused on workforce development and outreach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8407613"/>
                  </a:ext>
                </a:extLst>
              </a:tr>
              <a:tr h="73015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Regional Clean Hydrogen Hubs (BIL)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Demonstration of the production, processing, delivery, storage, and end-use of, clean hydrogen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$8 billion nationally ($6-7 billion released to date); $400 mil - $1.25 </a:t>
                      </a:r>
                      <a:r>
                        <a:rPr lang="en-US" sz="1400" dirty="0" err="1" smtClean="0"/>
                        <a:t>bil</a:t>
                      </a:r>
                      <a:r>
                        <a:rPr lang="en-US" sz="1400" dirty="0" smtClean="0"/>
                        <a:t>/award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 participated in discussions with possible hubs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1775645"/>
                  </a:ext>
                </a:extLst>
              </a:tr>
              <a:tr h="107757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Energy Auditor Training Grant Program (BIL)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Covers costs for</a:t>
                      </a:r>
                      <a:r>
                        <a:rPr lang="en-US" sz="1400" baseline="0" dirty="0" smtClean="0"/>
                        <a:t> energy auditor training/certification, as well as trainee wages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$40 mil nationally;</a:t>
                      </a:r>
                    </a:p>
                    <a:p>
                      <a:r>
                        <a:rPr lang="en-US" sz="1400" dirty="0" smtClean="0"/>
                        <a:t>$2 mil max/award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Federal application opening expected in Q1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8652963"/>
                  </a:ext>
                </a:extLst>
              </a:tr>
              <a:tr h="107757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Grid Resilience and Innovation Partnerships Program –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Grid Innovation Program (BIL)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Deployment of projects that use innovative approaches to transmission, storage, and distribution infrastructure to enhance grid resilience and reliability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$5 billion nationally ($1.82 billion released to date); $250 mil/award (or $1 </a:t>
                      </a:r>
                      <a:r>
                        <a:rPr lang="en-US" sz="1400" dirty="0" err="1" smtClean="0"/>
                        <a:t>bil</a:t>
                      </a:r>
                      <a:r>
                        <a:rPr lang="en-US" sz="1400" dirty="0" smtClean="0"/>
                        <a:t>/award for interregional transmission projects only)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Applications due May 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5746710"/>
                  </a:ext>
                </a:extLst>
              </a:tr>
              <a:tr h="107757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Charging and Fueling Infrastructure Discretionary Grant Program (BIL)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Deployment of publicly accessible electric vehicle charging infrastructure, as well as fueling infrastructure for hydrogen, natural gas, and propane vehicles; propane fueling infrastructure limited to medium- and heavy-duty vehicles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$1.25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(corridor) and $1.25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(community) nationally;</a:t>
                      </a:r>
                    </a:p>
                    <a:p>
                      <a:r>
                        <a:rPr lang="en-US" sz="1400" baseline="0" dirty="0" smtClean="0"/>
                        <a:t>$15 mil max/award (community)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$700 mil available now; federal applications due May 30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2124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09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Greenhouse Gas Reduction Fund</a:t>
            </a:r>
          </a:p>
          <a:p>
            <a:r>
              <a:rPr lang="en-US" dirty="0" smtClean="0"/>
              <a:t>Transportation</a:t>
            </a:r>
          </a:p>
          <a:p>
            <a:pPr lvl="1"/>
            <a:r>
              <a:rPr lang="en-US" dirty="0" smtClean="0"/>
              <a:t>National Electric Vehicle Infrastructure Formula Program (under MoDOT)</a:t>
            </a:r>
          </a:p>
          <a:p>
            <a:pPr lvl="1"/>
            <a:r>
              <a:rPr lang="en-US" dirty="0" smtClean="0"/>
              <a:t>Clean school buses</a:t>
            </a:r>
          </a:p>
          <a:p>
            <a:r>
              <a:rPr lang="en-US" dirty="0" smtClean="0"/>
              <a:t>Ports (including electrification)</a:t>
            </a:r>
          </a:p>
          <a:p>
            <a:r>
              <a:rPr lang="en-US" dirty="0" smtClean="0"/>
              <a:t>Schools and non-profits</a:t>
            </a:r>
          </a:p>
          <a:p>
            <a:pPr lvl="1"/>
            <a:r>
              <a:rPr lang="en-US" dirty="0" smtClean="0"/>
              <a:t>Includes funding for renewable energy and energy efficiency in schools</a:t>
            </a:r>
          </a:p>
          <a:p>
            <a:r>
              <a:rPr lang="en-US" dirty="0" smtClean="0"/>
              <a:t>Energy storage </a:t>
            </a:r>
            <a:r>
              <a:rPr lang="en-US" dirty="0"/>
              <a:t>and </a:t>
            </a:r>
            <a:r>
              <a:rPr lang="en-US" dirty="0" smtClean="0"/>
              <a:t>metals (including research and demonstration)</a:t>
            </a:r>
            <a:endParaRPr lang="en-US" dirty="0"/>
          </a:p>
          <a:p>
            <a:r>
              <a:rPr lang="en-US" dirty="0" smtClean="0"/>
              <a:t>Carbon capture, transportation, storage, and utilization</a:t>
            </a:r>
          </a:p>
          <a:p>
            <a:r>
              <a:rPr lang="en-US" dirty="0" smtClean="0"/>
              <a:t>Industrial/manufacturing (includes emissions reductions, energy storage)</a:t>
            </a:r>
          </a:p>
          <a:p>
            <a:r>
              <a:rPr lang="en-US" dirty="0" smtClean="0"/>
              <a:t>Training (e.g., workforce development in solar and clean transportation technologies)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BIL and IRA Funds of Interest</a:t>
            </a:r>
            <a:br>
              <a:rPr lang="en-US" dirty="0" smtClean="0"/>
            </a:br>
            <a:r>
              <a:rPr lang="en-US" dirty="0" smtClean="0"/>
              <a:t>(Not Necessarily Directly DE-Related)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59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Website: </a:t>
            </a:r>
            <a:r>
              <a:rPr lang="en-US" dirty="0" smtClean="0">
                <a:hlinkClick r:id="rId2"/>
              </a:rPr>
              <a:t>dnr.mo.gov/energy</a:t>
            </a:r>
            <a:endParaRPr lang="en-US" dirty="0" smtClean="0"/>
          </a:p>
          <a:p>
            <a:pPr lvl="1"/>
            <a:r>
              <a:rPr lang="en-US" dirty="0" smtClean="0"/>
              <a:t>Click </a:t>
            </a:r>
            <a:r>
              <a:rPr lang="en-US" u="sng" dirty="0"/>
              <a:t>this button</a:t>
            </a:r>
            <a:r>
              <a:rPr lang="en-US" dirty="0"/>
              <a:t> for updates: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Email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energy@dnr.mo.gov</a:t>
            </a:r>
            <a:endParaRPr lang="en-US" dirty="0"/>
          </a:p>
          <a:p>
            <a:r>
              <a:rPr lang="en-US" dirty="0" smtClean="0"/>
              <a:t>Phone</a:t>
            </a:r>
            <a:r>
              <a:rPr lang="en-US" dirty="0"/>
              <a:t>: 573-751-2254 or toll-free at 855-522-2796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</a:t>
            </a:r>
            <a:r>
              <a:rPr lang="en-US" dirty="0" smtClean="0"/>
              <a:t>Information: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FF95F-C41E-4A8C-BF0D-8864AFC7802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7409" y="2691237"/>
            <a:ext cx="3571875" cy="981075"/>
          </a:xfrm>
          <a:prstGeom prst="rect">
            <a:avLst/>
          </a:prstGeom>
        </p:spPr>
      </p:pic>
      <p:sp>
        <p:nvSpPr>
          <p:cNvPr id="6" name="Bent Arrow 5"/>
          <p:cNvSpPr/>
          <p:nvPr/>
        </p:nvSpPr>
        <p:spPr>
          <a:xfrm rot="10800000" flipH="1">
            <a:off x="2619444" y="2349989"/>
            <a:ext cx="1177965" cy="1035236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00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NR Presentation">
      <a:dk1>
        <a:srgbClr val="2E799E"/>
      </a:dk1>
      <a:lt1>
        <a:sysClr val="window" lastClr="FFFFFF"/>
      </a:lt1>
      <a:dk2>
        <a:srgbClr val="609941"/>
      </a:dk2>
      <a:lt2>
        <a:srgbClr val="E7E6E6"/>
      </a:lt2>
      <a:accent1>
        <a:srgbClr val="8C5630"/>
      </a:accent1>
      <a:accent2>
        <a:srgbClr val="000000"/>
      </a:accent2>
      <a:accent3>
        <a:srgbClr val="7F7F7F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NR Fonts">
      <a:majorFont>
        <a:latin typeface="Tw Cen MT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template-wide (2)" id="{91FBAB08-CFD6-44A8-9DB1-F5AF6C59349A}" vid="{3C29FDA2-3C83-486E-A877-DAF67023AD8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ppt-template-wide (2)</Template>
  <TotalTime>3891</TotalTime>
  <Words>894</Words>
  <Application>Microsoft Office PowerPoint</Application>
  <PresentationFormat>Widescreen</PresentationFormat>
  <Paragraphs>128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Tw Cen MT</vt:lpstr>
      <vt:lpstr>Office Theme</vt:lpstr>
      <vt:lpstr>The Missouri Division of Energy and BIL/IRA Funding</vt:lpstr>
      <vt:lpstr>DISCLAIMER</vt:lpstr>
      <vt:lpstr>About the Division of Energy</vt:lpstr>
      <vt:lpstr>New Funding Sources</vt:lpstr>
      <vt:lpstr>DE-Related BIL Funding (Formula/Non-Competitive)</vt:lpstr>
      <vt:lpstr>DE-Related IRA Funding (Generally Formula/Non-Competitive)</vt:lpstr>
      <vt:lpstr>Other Notable BIL and IRA Funding (Possibly DE-Related, Generally Competitive)</vt:lpstr>
      <vt:lpstr>Other BIL and IRA Funds of Interest (Not Necessarily Directly DE-Related)</vt:lpstr>
      <vt:lpstr>For More Information: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Hyman, Martin</dc:creator>
  <cp:lastModifiedBy>Vaught, Dianna</cp:lastModifiedBy>
  <cp:revision>119</cp:revision>
  <cp:lastPrinted>2022-12-05T14:46:18Z</cp:lastPrinted>
  <dcterms:created xsi:type="dcterms:W3CDTF">2022-09-01T17:43:35Z</dcterms:created>
  <dcterms:modified xsi:type="dcterms:W3CDTF">2023-05-19T13:02:33Z</dcterms:modified>
</cp:coreProperties>
</file>