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6" r:id="rId6"/>
    <p:sldId id="257" r:id="rId7"/>
    <p:sldId id="321" r:id="rId8"/>
    <p:sldId id="320" r:id="rId9"/>
    <p:sldId id="313" r:id="rId10"/>
    <p:sldId id="316" r:id="rId11"/>
    <p:sldId id="289" r:id="rId12"/>
    <p:sldId id="294" r:id="rId13"/>
    <p:sldId id="258" r:id="rId14"/>
    <p:sldId id="295" r:id="rId15"/>
    <p:sldId id="281" r:id="rId16"/>
    <p:sldId id="274" r:id="rId17"/>
    <p:sldId id="284" r:id="rId18"/>
    <p:sldId id="288" r:id="rId19"/>
    <p:sldId id="314" r:id="rId20"/>
    <p:sldId id="283" r:id="rId21"/>
    <p:sldId id="317" r:id="rId22"/>
    <p:sldId id="318" r:id="rId23"/>
    <p:sldId id="319" r:id="rId24"/>
    <p:sldId id="308" r:id="rId25"/>
    <p:sldId id="309" r:id="rId26"/>
    <p:sldId id="312" r:id="rId27"/>
    <p:sldId id="277" r:id="rId28"/>
    <p:sldId id="297" r:id="rId29"/>
    <p:sldId id="296" r:id="rId30"/>
    <p:sldId id="265" r:id="rId31"/>
    <p:sldId id="275" r:id="rId3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FFFF"/>
    <a:srgbClr val="323232"/>
    <a:srgbClr val="0000CC"/>
    <a:srgbClr val="FFFF99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25066" autoAdjust="0"/>
    <p:restoredTop sz="60134" autoAdjust="0"/>
  </p:normalViewPr>
  <p:slideViewPr>
    <p:cSldViewPr>
      <p:cViewPr varScale="1">
        <p:scale>
          <a:sx n="60" d="100"/>
          <a:sy n="60" d="100"/>
        </p:scale>
        <p:origin x="7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HOME\DATA\PUBLIC\Projects\Air%20Regs\111d_OUTREACH\State%20Outreach\Factsheets%20and%20Numbers\Copy%20of%2050States%20meets%20111d%207-22-14_M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30670805572381"/>
          <c:y val="4.8251762647316142E-2"/>
          <c:w val="0.84406508681607106"/>
          <c:h val="0.5757854653414225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Figures!$G$25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Figures!$G$26:$G$37</c:f>
              <c:numCache>
                <c:formatCode>#,##0</c:formatCode>
                <c:ptCount val="12"/>
                <c:pt idx="0">
                  <c:v>1300.7321938481662</c:v>
                </c:pt>
                <c:pt idx="1">
                  <c:v>1270.7311985672013</c:v>
                </c:pt>
                <c:pt idx="2">
                  <c:v>1531.270287193553</c:v>
                </c:pt>
                <c:pt idx="3">
                  <c:v>1499.3939005280477</c:v>
                </c:pt>
                <c:pt idx="4">
                  <c:v>1161.2726650816751</c:v>
                </c:pt>
                <c:pt idx="5">
                  <c:v>872.75923243263981</c:v>
                </c:pt>
                <c:pt idx="6">
                  <c:v>1544.4142493563741</c:v>
                </c:pt>
                <c:pt idx="7">
                  <c:v>1783.1628631579874</c:v>
                </c:pt>
                <c:pt idx="8">
                  <c:v>1478.940222784646</c:v>
                </c:pt>
                <c:pt idx="9">
                  <c:v>1338.3405300152783</c:v>
                </c:pt>
                <c:pt idx="10">
                  <c:v>740.6736579425733</c:v>
                </c:pt>
                <c:pt idx="11">
                  <c:v>1202.5752302204494</c:v>
                </c:pt>
              </c:numCache>
            </c:numRef>
          </c:val>
        </c:ser>
        <c:ser>
          <c:idx val="0"/>
          <c:order val="1"/>
          <c:tx>
            <c:strRef>
              <c:f>Figures!$B$25</c:f>
              <c:strCache>
                <c:ptCount val="1"/>
                <c:pt idx="0">
                  <c:v>Heat rate improvements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Figures!$B$26:$B$37</c:f>
              <c:numCache>
                <c:formatCode>#,##0</c:formatCode>
                <c:ptCount val="12"/>
                <c:pt idx="0">
                  <c:v>128.31541784423052</c:v>
                </c:pt>
                <c:pt idx="1">
                  <c:v>126.3280832587152</c:v>
                </c:pt>
                <c:pt idx="2">
                  <c:v>111.06121299229335</c:v>
                </c:pt>
                <c:pt idx="3">
                  <c:v>134.00965608679644</c:v>
                </c:pt>
                <c:pt idx="4">
                  <c:v>93.758980162057924</c:v>
                </c:pt>
                <c:pt idx="5">
                  <c:v>109.88283913445002</c:v>
                </c:pt>
                <c:pt idx="6">
                  <c:v>117.26858843595778</c:v>
                </c:pt>
                <c:pt idx="7">
                  <c:v>142.07082160200025</c:v>
                </c:pt>
                <c:pt idx="8">
                  <c:v>128.46689151374699</c:v>
                </c:pt>
                <c:pt idx="9">
                  <c:v>102.23742463222061</c:v>
                </c:pt>
                <c:pt idx="10">
                  <c:v>134.71143770340041</c:v>
                </c:pt>
                <c:pt idx="11">
                  <c:v>106.95857339679083</c:v>
                </c:pt>
              </c:numCache>
            </c:numRef>
          </c:val>
        </c:ser>
        <c:ser>
          <c:idx val="1"/>
          <c:order val="2"/>
          <c:tx>
            <c:strRef>
              <c:f>Figures!$C$25</c:f>
              <c:strCache>
                <c:ptCount val="1"/>
                <c:pt idx="0">
                  <c:v>Change in dispatch 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Figures!$C$26:$C$37</c:f>
              <c:numCache>
                <c:formatCode>#,##0</c:formatCode>
                <c:ptCount val="12"/>
                <c:pt idx="0">
                  <c:v>222.94388557667844</c:v>
                </c:pt>
                <c:pt idx="1">
                  <c:v>196.98139777625806</c:v>
                </c:pt>
                <c:pt idx="2">
                  <c:v>45.808942456691511</c:v>
                </c:pt>
                <c:pt idx="3">
                  <c:v>0</c:v>
                </c:pt>
                <c:pt idx="4">
                  <c:v>208.44543654603967</c:v>
                </c:pt>
                <c:pt idx="5">
                  <c:v>534.35133883046092</c:v>
                </c:pt>
                <c:pt idx="6">
                  <c:v>109.00512751367955</c:v>
                </c:pt>
                <c:pt idx="7">
                  <c:v>0</c:v>
                </c:pt>
                <c:pt idx="8">
                  <c:v>93.138162357293595</c:v>
                </c:pt>
                <c:pt idx="9">
                  <c:v>80.446358873722602</c:v>
                </c:pt>
                <c:pt idx="10">
                  <c:v>665.28946652669379</c:v>
                </c:pt>
                <c:pt idx="11">
                  <c:v>262.72575497707726</c:v>
                </c:pt>
              </c:numCache>
            </c:numRef>
          </c:val>
        </c:ser>
        <c:ser>
          <c:idx val="2"/>
          <c:order val="3"/>
          <c:tx>
            <c:strRef>
              <c:f>Figures!$D$25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Figures!$D$26:$D$37</c:f>
              <c:numCache>
                <c:formatCode>#,##0</c:formatCode>
                <c:ptCount val="12"/>
                <c:pt idx="0">
                  <c:v>14.615673675853031</c:v>
                </c:pt>
                <c:pt idx="1">
                  <c:v>106.33947278708956</c:v>
                </c:pt>
                <c:pt idx="2">
                  <c:v>0</c:v>
                </c:pt>
                <c:pt idx="3">
                  <c:v>39.334738420793656</c:v>
                </c:pt>
                <c:pt idx="4">
                  <c:v>35.141604155391633</c:v>
                </c:pt>
                <c:pt idx="5">
                  <c:v>40.115348058566042</c:v>
                </c:pt>
                <c:pt idx="6">
                  <c:v>12.51453955585248</c:v>
                </c:pt>
                <c:pt idx="7">
                  <c:v>0</c:v>
                </c:pt>
                <c:pt idx="8">
                  <c:v>43.41107024687517</c:v>
                </c:pt>
                <c:pt idx="9">
                  <c:v>15.267359811125061</c:v>
                </c:pt>
                <c:pt idx="10">
                  <c:v>0</c:v>
                </c:pt>
                <c:pt idx="11">
                  <c:v>20.53370570194329</c:v>
                </c:pt>
              </c:numCache>
            </c:numRef>
          </c:val>
        </c:ser>
        <c:ser>
          <c:idx val="3"/>
          <c:order val="4"/>
          <c:tx>
            <c:strRef>
              <c:f>Figures!$E$25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Figures!$E$26:$E$37</c:f>
              <c:numCache>
                <c:formatCode>#,##0</c:formatCode>
                <c:ptCount val="12"/>
                <c:pt idx="0">
                  <c:v>359.36589370108027</c:v>
                </c:pt>
                <c:pt idx="1">
                  <c:v>282.66664123026703</c:v>
                </c:pt>
                <c:pt idx="2">
                  <c:v>126.725404486652</c:v>
                </c:pt>
                <c:pt idx="3">
                  <c:v>488.44083791929643</c:v>
                </c:pt>
                <c:pt idx="4">
                  <c:v>137.212143170432</c:v>
                </c:pt>
                <c:pt idx="5">
                  <c:v>286.72175676008055</c:v>
                </c:pt>
                <c:pt idx="6">
                  <c:v>60.349555335849118</c:v>
                </c:pt>
                <c:pt idx="7">
                  <c:v>361.18431345658678</c:v>
                </c:pt>
                <c:pt idx="8">
                  <c:v>245.50058443202579</c:v>
                </c:pt>
                <c:pt idx="9">
                  <c:v>186.81869496067316</c:v>
                </c:pt>
                <c:pt idx="10">
                  <c:v>555.13124308759336</c:v>
                </c:pt>
                <c:pt idx="11">
                  <c:v>219.37325736770845</c:v>
                </c:pt>
              </c:numCache>
            </c:numRef>
          </c:val>
        </c:ser>
        <c:ser>
          <c:idx val="4"/>
          <c:order val="5"/>
          <c:tx>
            <c:strRef>
              <c:f>Figures!$F$25</c:f>
              <c:strCache>
                <c:ptCount val="1"/>
                <c:pt idx="0">
                  <c:v>Energy Efficiency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Figures!$A$26:$A$37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Figures!$F$26:$F$37</c:f>
              <c:numCache>
                <c:formatCode>#,##0</c:formatCode>
                <c:ptCount val="12"/>
                <c:pt idx="0">
                  <c:v>170.79154961932682</c:v>
                </c:pt>
                <c:pt idx="1">
                  <c:v>205.72992694691152</c:v>
                </c:pt>
                <c:pt idx="2">
                  <c:v>176.13227754438844</c:v>
                </c:pt>
                <c:pt idx="3">
                  <c:v>158.36540695008989</c:v>
                </c:pt>
                <c:pt idx="4">
                  <c:v>177.70491717517734</c:v>
                </c:pt>
                <c:pt idx="5">
                  <c:v>169.3868406112598</c:v>
                </c:pt>
                <c:pt idx="6">
                  <c:v>166.44554146430255</c:v>
                </c:pt>
                <c:pt idx="7">
                  <c:v>81.429028483425327</c:v>
                </c:pt>
                <c:pt idx="8">
                  <c:v>172.77937716810243</c:v>
                </c:pt>
                <c:pt idx="9">
                  <c:v>173.95275052149736</c:v>
                </c:pt>
                <c:pt idx="10">
                  <c:v>159.77438919104964</c:v>
                </c:pt>
                <c:pt idx="11">
                  <c:v>176.21857729845806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950168"/>
        <c:axId val="297950560"/>
      </c:barChart>
      <c:catAx>
        <c:axId val="29795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950560"/>
        <c:crosses val="autoZero"/>
        <c:auto val="1"/>
        <c:lblAlgn val="ctr"/>
        <c:lblOffset val="100"/>
        <c:noMultiLvlLbl val="0"/>
      </c:catAx>
      <c:valAx>
        <c:axId val="2979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lbs/MWh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95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95061074096508"/>
          <c:y val="0.75530743083344087"/>
          <c:w val="0.62448326771653551"/>
          <c:h val="0.21623951417837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55179186593799E-2"/>
          <c:y val="4.5944066285417508E-2"/>
          <c:w val="0.87232174103237092"/>
          <c:h val="0.75427177284657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Figures!$I$90</c:f>
              <c:strCache>
                <c:ptCount val="1"/>
                <c:pt idx="0">
                  <c:v>Emission rate reduction required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Figures!$G$91:$G$102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Figures!$I$91:$I$102</c:f>
              <c:numCache>
                <c:formatCode>0%</c:formatCode>
                <c:ptCount val="12"/>
                <c:pt idx="0">
                  <c:v>0.40788731509899601</c:v>
                </c:pt>
                <c:pt idx="1">
                  <c:v>0.41943315340162091</c:v>
                </c:pt>
                <c:pt idx="2">
                  <c:v>0.23090319964786366</c:v>
                </c:pt>
                <c:pt idx="3">
                  <c:v>0.35358262161698273</c:v>
                </c:pt>
                <c:pt idx="4">
                  <c:v>0.35966375768615144</c:v>
                </c:pt>
                <c:pt idx="5">
                  <c:v>0.56648534252580729</c:v>
                </c:pt>
                <c:pt idx="6">
                  <c:v>0.23163378499589382</c:v>
                </c:pt>
                <c:pt idx="7">
                  <c:v>0.24692649353994367</c:v>
                </c:pt>
                <c:pt idx="8">
                  <c:v>0.31601360269045442</c:v>
                </c:pt>
                <c:pt idx="9">
                  <c:v>0.29451976755965137</c:v>
                </c:pt>
                <c:pt idx="10">
                  <c:v>0.67162610322407601</c:v>
                </c:pt>
                <c:pt idx="11">
                  <c:v>0.39520003904275192</c:v>
                </c:pt>
              </c:numCache>
            </c:numRef>
          </c:val>
        </c:ser>
        <c:ser>
          <c:idx val="1"/>
          <c:order val="1"/>
          <c:tx>
            <c:strRef>
              <c:f>Figures!$H$90</c:f>
              <c:strCache>
                <c:ptCount val="1"/>
                <c:pt idx="0">
                  <c:v>Emission rate reduction possible with energy efficiency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51515151515152E-2"/>
                  <c:y val="-6.06060606060606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  <a:r>
                      <a:rPr lang="en-US" dirty="0" smtClean="0"/>
                      <a:t>%*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51515151515152E-2"/>
                  <c:y val="-3.03030303030303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151515151515152E-2"/>
                  <c:y val="3.03030303030303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01010101010039E-2"/>
                  <c:y val="6.06060606060594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35016835016772E-2"/>
                  <c:y val="6.06060606060606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151515151515152E-2"/>
                  <c:y val="3.03030303030291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4680134680135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784511784511661E-2"/>
                  <c:y val="1.21212121212121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8518518518518517E-2"/>
                  <c:y val="-1.1110982756090176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6835016835016713E-2"/>
                  <c:y val="1.51515151515150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5151515151515152E-2"/>
                  <c:y val="-1.1110982756090176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99CC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Figures!$G$91:$G$102</c:f>
              <c:strCache>
                <c:ptCount val="12"/>
                <c:pt idx="0">
                  <c:v>IA</c:v>
                </c:pt>
                <c:pt idx="1">
                  <c:v>IL</c:v>
                </c:pt>
                <c:pt idx="2">
                  <c:v>IN</c:v>
                </c:pt>
                <c:pt idx="3">
                  <c:v>KS</c:v>
                </c:pt>
                <c:pt idx="4">
                  <c:v>MI</c:v>
                </c:pt>
                <c:pt idx="5">
                  <c:v>MN</c:v>
                </c:pt>
                <c:pt idx="6">
                  <c:v>MO</c:v>
                </c:pt>
                <c:pt idx="7">
                  <c:v>ND</c:v>
                </c:pt>
                <c:pt idx="8">
                  <c:v>NE</c:v>
                </c:pt>
                <c:pt idx="9">
                  <c:v>OH</c:v>
                </c:pt>
                <c:pt idx="10">
                  <c:v>SD</c:v>
                </c:pt>
                <c:pt idx="11">
                  <c:v>WI</c:v>
                </c:pt>
              </c:strCache>
            </c:strRef>
          </c:cat>
          <c:val>
            <c:numRef>
              <c:f>Figures!$H$91:$H$102</c:f>
              <c:numCache>
                <c:formatCode>0%</c:formatCode>
                <c:ptCount val="12"/>
                <c:pt idx="0">
                  <c:v>0.26045812900989501</c:v>
                </c:pt>
                <c:pt idx="1">
                  <c:v>0.28716324292020923</c:v>
                </c:pt>
                <c:pt idx="2">
                  <c:v>0.19353394867181684</c:v>
                </c:pt>
                <c:pt idx="3">
                  <c:v>0.25318816735974803</c:v>
                </c:pt>
                <c:pt idx="4">
                  <c:v>0.23821345312401598</c:v>
                </c:pt>
                <c:pt idx="5">
                  <c:v>0.38754287217291006</c:v>
                </c:pt>
                <c:pt idx="6">
                  <c:v>0.19335402097129439</c:v>
                </c:pt>
                <c:pt idx="7">
                  <c:v>0.1050587931381386</c:v>
                </c:pt>
                <c:pt idx="8">
                  <c:v>0.20453822681180911</c:v>
                </c:pt>
                <c:pt idx="9">
                  <c:v>0.2552213395177495</c:v>
                </c:pt>
                <c:pt idx="10">
                  <c:v>0.46199625819960022</c:v>
                </c:pt>
                <c:pt idx="11">
                  <c:v>0.29396647105880236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139888"/>
        <c:axId val="249140280"/>
      </c:barChart>
      <c:catAx>
        <c:axId val="2491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40280"/>
        <c:crosses val="autoZero"/>
        <c:auto val="1"/>
        <c:lblAlgn val="ctr"/>
        <c:lblOffset val="100"/>
        <c:noMultiLvlLbl val="0"/>
      </c:catAx>
      <c:valAx>
        <c:axId val="249140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9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49993629437101"/>
          <c:y val="5.6844905750417556E-2"/>
          <c:w val="0.62251967057035151"/>
          <c:h val="0.13314459556191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96CB949-3781-4268-800D-A71088F7B1D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6DC4B3-9002-41E0-9E89-7552BE9B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FFE311-365E-40D6-909C-ED4AF32CAB6D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FB2E752-CF79-425B-8FBD-4C301F57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2C06-5BE2-4C02-8677-2590E99A0C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8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DF3AE-327D-4A3D-A946-4200C5D7DD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32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4458">
              <a:defRPr/>
            </a:pPr>
            <a:r>
              <a:rPr lang="en-US" sz="2100" dirty="0"/>
              <a:t>ACEEE’s State Scorecard provides examples of best practices.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Connecticut -- Ranked </a:t>
            </a:r>
            <a:r>
              <a:rPr lang="en-US" baseline="0" dirty="0" smtClean="0"/>
              <a:t>#2 </a:t>
            </a:r>
            <a:r>
              <a:rPr lang="en-US" baseline="0" dirty="0" smtClean="0"/>
              <a:t>in the CHP section of the </a:t>
            </a:r>
            <a:r>
              <a:rPr lang="en-US" baseline="0" dirty="0" smtClean="0"/>
              <a:t>2013 State Scorecard (MA is #1)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/>
              <a:t>The state has pursued a variety of policies to encourage CHP development: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including establishing interconnection standards (for CHP, there are 3 tiers based on system size, which </a:t>
            </a:r>
            <a:r>
              <a:rPr lang="en-US" baseline="0" dirty="0" smtClean="0"/>
              <a:t>allows fast-tracking for smaller, less complex systems </a:t>
            </a:r>
            <a:r>
              <a:rPr lang="en-US" baseline="0" dirty="0" smtClean="0">
                <a:sym typeface="Wingdings" pitchFamily="2" charset="2"/>
              </a:rPr>
              <a:t> lowers costs</a:t>
            </a:r>
            <a:endParaRPr lang="en-US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instituting incentive and financing programs,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and including CHP as an eligible resource within the state's RPS and EERS.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The Department of Energy and Environmental Protection (DEEP) is also developing the CHP Pilot Program to promote large CHP systems by limiting the demand charge electric companies impose on them.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="1" dirty="0"/>
              <a:t>Ten</a:t>
            </a:r>
            <a:r>
              <a:rPr lang="en-US" dirty="0"/>
              <a:t> new CHP systems came online in Connecticut in 2013, which is a good indicator of the healthy policy landscape here.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Texas</a:t>
            </a:r>
          </a:p>
          <a:p>
            <a:r>
              <a:rPr lang="en-US" dirty="0" smtClean="0"/>
              <a:t>-- HB</a:t>
            </a:r>
            <a:r>
              <a:rPr lang="en-US" baseline="0" dirty="0" smtClean="0"/>
              <a:t> 3268 directed the states’ Commission on Environmental Quality to develop a streamlined permitting process for CHP systems, which they established as a rule in July 2012.</a:t>
            </a:r>
          </a:p>
          <a:p>
            <a:r>
              <a:rPr lang="en-US" baseline="0" dirty="0" smtClean="0"/>
              <a:t>-- New process should reduce permitting time from 1+ years to 4-6 weeks and be less financially burdensome.</a:t>
            </a:r>
          </a:p>
          <a:p>
            <a:r>
              <a:rPr lang="en-US" baseline="0" dirty="0" smtClean="0"/>
              <a:t>-- Permits requires the use of output-based emissions calculations, which explicitly recognize the efficiency benefits of CHP.</a:t>
            </a:r>
          </a:p>
          <a:p>
            <a:r>
              <a:rPr lang="en-US" baseline="0" dirty="0" smtClean="0"/>
              <a:t>-- Emerging issue: Texas is one of several states where savings from CHP can count towards meeting state EERS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F15D-69D5-44BE-993B-1B85A4FE08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4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Universities make energy investments because they are smart long-term projects that they know will benefit them and their students in the long run.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Many manufacturers and potential CHP users are overly focused on short-term gain, and when we talk 111d, we need to be talking long term, in terms of what our energy supply will look like in 10, 20 years.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Universities and hospitals are benefitting from this long-term thinking and more MO businesses can catch on.</a:t>
            </a:r>
          </a:p>
          <a:p>
            <a:pPr defTabSz="924458">
              <a:defRPr/>
            </a:pPr>
            <a:endParaRPr lang="en-US" dirty="0"/>
          </a:p>
          <a:p>
            <a:pPr defTabSz="924458">
              <a:defRPr/>
            </a:pPr>
            <a:r>
              <a:rPr lang="en-US" dirty="0"/>
              <a:t>The University of Missouri has been producing energy for its Columbia campus using various forms of combined heat and power since 1892. </a:t>
            </a:r>
          </a:p>
          <a:p>
            <a:pPr defTabSz="924458">
              <a:defRPr/>
            </a:pPr>
            <a:endParaRPr lang="en-US" dirty="0"/>
          </a:p>
          <a:p>
            <a:pPr defTabSz="924458">
              <a:defRPr/>
            </a:pPr>
            <a:r>
              <a:rPr lang="en-US" dirty="0"/>
              <a:t>417 South Fifth Street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Columbia, MO 65211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2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6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If MO implements some of these policies that encourage CHP, it can begin to tap into all of this technical potential for CHP that exists in MO. </a:t>
            </a:r>
            <a:endParaRPr lang="en-US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ICF conducted the most recent CHP potential study in 2013 for the American Gas Association and found about 2.5 GW of technical potential.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(The potential for CHP ACEEE reported in its study, remember, was just a subset of the </a:t>
            </a:r>
            <a:r>
              <a:rPr lang="en-US" i="1" baseline="0" dirty="0" smtClean="0"/>
              <a:t>economic</a:t>
            </a:r>
            <a:r>
              <a:rPr lang="en-US" baseline="0" dirty="0" smtClean="0"/>
              <a:t> potential, so much smaller).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There are many states like MO with zero or very few installations, with very poor policies in place.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Even in places with strong manufacturing bases, impending coal shut-downs, etc., the potential to do CHP has not been taken advantage of.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Good policies would really be impactful, because there is a lot of technical potential that hasn’t been taken advantage of over many years. 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/>
              <a:t>Within the new air quality policy and regulatory framework, the right policies in place at the state level could really help boost the CHP markets in these states.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4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8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4183B-FD56-44AF-9B3A-C501F9980E2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20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6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Meegan to</a:t>
            </a:r>
            <a:r>
              <a:rPr lang="en-US" b="0" baseline="0" dirty="0" smtClean="0"/>
              <a:t> do 1 &amp; 2 and Dan to do 3 &amp; 4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3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752-CF79-425B-8FBD-4C301F572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3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ACEEE_ppoint_Splash+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057400"/>
            <a:ext cx="70866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7086600" cy="18288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248400"/>
            <a:ext cx="990600" cy="457200"/>
          </a:xfrm>
        </p:spPr>
        <p:txBody>
          <a:bodyPr anchor="t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0200" y="6248400"/>
            <a:ext cx="4724400" cy="457200"/>
          </a:xfrm>
        </p:spPr>
        <p:txBody>
          <a:bodyPr anchor="t"/>
          <a:lstStyle>
            <a:lvl1pPr>
              <a:defRPr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="t"/>
          <a:lstStyle>
            <a:lvl1pPr>
              <a:defRPr/>
            </a:lvl1pPr>
          </a:lstStyle>
          <a:p>
            <a:fld id="{6A114284-E91D-4B09-BD3E-8821B186CB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08743-759F-45B2-BE33-99D693103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5B93-0E88-47B4-880A-BA0AD2DE7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1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F232704E-9B71-4869-89EA-0B2D48E08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1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61B2C03C-4337-41EB-A60A-E92B99666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12A9CB23-6413-4E9D-8BD8-E2113D124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684437B3-8933-499C-9E84-E1114A2CD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6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7CBA1-6F0D-40EA-9945-8D5649191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2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F975-ED6E-4E3C-A914-1DE095BA8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5493-B2BD-4F4E-A17C-3945D8549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17F0-E14D-4E57-A55A-1170E8488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97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35D7-F633-4E06-B949-0601A55B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0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D03FB-B418-4763-B012-62B6116CD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3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4E4E-C0F1-466C-A9E0-B1D9FA1A0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B38D8-C12A-4D45-A502-1FDFEDEE3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89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ACEEE_ppoint_innerPag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2"/>
                </a:solidFill>
                <a:latin typeface="Helvetica" panose="020B0604020202020204" pitchFamily="34" charset="0"/>
                <a:ea typeface="+mn-ea"/>
              </a:defRPr>
            </a:lvl1pPr>
          </a:lstStyle>
          <a:p>
            <a:endParaRPr lang="en-US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fld id="{9CC21F6B-5AA4-4CEB-BABD-E4AA39451E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panose="020B0604020202020204" pitchFamily="34" charset="0"/>
          <a:ea typeface="Osaka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rgbClr val="32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kern="1200">
          <a:solidFill>
            <a:srgbClr val="32323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32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ceee.org/research-report/e14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ceee.org/research-report/e140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ceee.org/research-report/e14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hyperlink" Target="http://www.epa.gov/chp/documents/past_award_winners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ceee.org/research-report/e1401" TargetMode="External"/><Relationship Id="rId7" Type="http://schemas.openxmlformats.org/officeDocument/2006/relationships/hyperlink" Target="http://aceee.org/sector/state-policy/toolkit/ch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base.aceee.org/" TargetMode="External"/><Relationship Id="rId5" Type="http://schemas.openxmlformats.org/officeDocument/2006/relationships/hyperlink" Target="http://111d.naseo.org/" TargetMode="External"/><Relationship Id="rId4" Type="http://schemas.openxmlformats.org/officeDocument/2006/relationships/hyperlink" Target="http://aceee.org/topics/section-111d-clean-air-ac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wyork@aceee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kelly@acee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Combined Heat and Power (CHP) and the Clean Power Plan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7086600" cy="2895600"/>
          </a:xfrm>
        </p:spPr>
        <p:txBody>
          <a:bodyPr/>
          <a:lstStyle/>
          <a:p>
            <a:r>
              <a:rPr lang="en-US" altLang="en-US" sz="2000" dirty="0" smtClean="0"/>
              <a:t>Dan York, </a:t>
            </a:r>
            <a:r>
              <a:rPr lang="en-US" sz="2000" dirty="0" smtClean="0"/>
              <a:t>Fellow</a:t>
            </a:r>
            <a:endParaRPr lang="en-US" altLang="en-US" sz="2000" dirty="0" smtClean="0"/>
          </a:p>
          <a:p>
            <a:r>
              <a:rPr lang="en-US" altLang="en-US" sz="2000" dirty="0" smtClean="0"/>
              <a:t>Meegan Kelly, </a:t>
            </a:r>
            <a:r>
              <a:rPr lang="en-US" altLang="en-US" sz="2000" dirty="0" smtClean="0"/>
              <a:t>Industrial Research </a:t>
            </a:r>
            <a:r>
              <a:rPr lang="en-US" altLang="en-US" sz="2000" dirty="0" smtClean="0"/>
              <a:t>Analyst</a:t>
            </a:r>
          </a:p>
          <a:p>
            <a:r>
              <a:rPr lang="en-US" altLang="en-US" sz="2000" b="1" dirty="0" smtClean="0"/>
              <a:t>ACEEE</a:t>
            </a:r>
          </a:p>
          <a:p>
            <a:endParaRPr lang="en-US" altLang="en-US" sz="2000" dirty="0" smtClean="0"/>
          </a:p>
          <a:p>
            <a:r>
              <a:rPr lang="en-US" sz="2000" dirty="0" smtClean="0"/>
              <a:t>Presented to: </a:t>
            </a:r>
          </a:p>
          <a:p>
            <a:r>
              <a:rPr lang="en-US" sz="2000" b="1" dirty="0" smtClean="0"/>
              <a:t>Missouri Statewide Collaborative</a:t>
            </a:r>
          </a:p>
          <a:p>
            <a:r>
              <a:rPr lang="en-US" sz="2000" dirty="0" smtClean="0"/>
              <a:t>October 21, 2014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2. CHP is proven &amp; well-established</a:t>
            </a: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67" y="2788960"/>
            <a:ext cx="5153933" cy="32311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1118" y="6035032"/>
            <a:ext cx="430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ICF International and American Gas </a:t>
            </a:r>
            <a:r>
              <a:rPr lang="en-US" sz="1000" dirty="0"/>
              <a:t>Association (ICF CHP Installation Database, 2012)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914900" y="27432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/>
              <a:t>Existing US Installed CHP Capacity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367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than 4,100 facilities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82 GW installed US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12% of total electricity generated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5379936"/>
            <a:ext cx="28094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Edison Electric Light Pearl Street Plant, NYC 1882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4" y="2659582"/>
            <a:ext cx="17145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CHP </a:t>
            </a:r>
            <a:r>
              <a:rPr lang="en-US" dirty="0" smtClean="0"/>
              <a:t>is readily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2000" dirty="0" smtClean="0"/>
              <a:t>Recent ICF estimate of technical potential…</a:t>
            </a:r>
          </a:p>
          <a:p>
            <a:pPr marL="857250" lvl="1" indent="-457200"/>
            <a:r>
              <a:rPr lang="en-US" sz="2000" dirty="0" smtClean="0"/>
              <a:t>56 GW additional industrial CHP potential</a:t>
            </a:r>
          </a:p>
          <a:p>
            <a:pPr marL="857250" lvl="1" indent="-457200"/>
            <a:r>
              <a:rPr lang="en-US" sz="2000" u="sng" dirty="0" smtClean="0"/>
              <a:t>69 GW additional commercial CHP potential</a:t>
            </a:r>
          </a:p>
          <a:p>
            <a:pPr marL="857250" lvl="1" indent="-457200"/>
            <a:r>
              <a:rPr lang="en-US" sz="2000" dirty="0" smtClean="0"/>
              <a:t>125 </a:t>
            </a:r>
            <a:r>
              <a:rPr lang="en-US" sz="2000" dirty="0" smtClean="0"/>
              <a:t>GW of additional capacity</a:t>
            </a:r>
          </a:p>
          <a:p>
            <a:pPr marL="400050" lvl="1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007386"/>
            <a:ext cx="5562600" cy="3425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3555" y="6400800"/>
            <a:ext cx="4309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ICF </a:t>
            </a:r>
            <a:r>
              <a:rPr lang="en-US" sz="1000" dirty="0"/>
              <a:t>International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80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Change is in the </a:t>
            </a:r>
            <a:r>
              <a:rPr lang="en-US" i="1" dirty="0" smtClean="0"/>
              <a:t>Air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114800"/>
          </a:xfrm>
        </p:spPr>
        <p:txBody>
          <a:bodyPr/>
          <a:lstStyle/>
          <a:p>
            <a:r>
              <a:rPr lang="en-US" sz="2800" dirty="0"/>
              <a:t>What We </a:t>
            </a:r>
            <a:r>
              <a:rPr lang="en-US" sz="2800" dirty="0" smtClean="0"/>
              <a:t>Did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Top down policy analysis of EE potential in all 50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approach evaluated 4 common EE opportunities available to states</a:t>
            </a:r>
          </a:p>
          <a:p>
            <a:r>
              <a:rPr lang="en-US" sz="2800" dirty="0" smtClean="0"/>
              <a:t>To find out…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Electricity savings available from proven, in-practice technologies and policies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Cost, economic impact, jobs and pollution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C95-E9FF-4C7B-9B29-32BF88CB03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 savings potential from CHP in 2030</a:t>
            </a: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596362"/>
              </p:ext>
            </p:extLst>
          </p:nvPr>
        </p:nvGraphicFramePr>
        <p:xfrm>
          <a:off x="457200" y="1981200"/>
          <a:ext cx="8528712" cy="396240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981200"/>
                <a:gridCol w="1752600"/>
                <a:gridCol w="1752600"/>
                <a:gridCol w="1066800"/>
                <a:gridCol w="1975512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Annual electricity savings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MWh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Cumulative electricity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savings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MWh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Avoided capacity (GW)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Percent avoided electricity consumption relative to 2012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Energy savings target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692,200,000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5,470,500,000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18.8%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Building codes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155,400,000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1,100,100,000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4.2%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Combined heat and power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68,300,000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564,500,000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1.9%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Equipment standards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9,400,000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112,100,000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National total for all four policies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925,400,000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7,247,200,000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25.1%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735" y="6300458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Hayes</a:t>
            </a:r>
            <a:r>
              <a:rPr lang="en-US" sz="1000" dirty="0"/>
              <a:t>, S. et al. 2014. </a:t>
            </a:r>
            <a:r>
              <a:rPr lang="en-US" sz="1000" i="1" dirty="0"/>
              <a:t>Change Is in the Air: How States Can Harness Energy Efficiency to Strengthen the Economy and Reduce Pollution. </a:t>
            </a:r>
            <a:r>
              <a:rPr lang="en-US" sz="1000" dirty="0"/>
              <a:t>Washington, D.C.: American Council for an Energy-Efficient Economy. </a:t>
            </a:r>
            <a:r>
              <a:rPr lang="en-US" sz="1000" dirty="0">
                <a:hlinkClick r:id="rId3"/>
              </a:rPr>
              <a:t>http://aceee.org/research-report/e1401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Energy Savings by Policy in 2030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49399"/>
              </p:ext>
            </p:extLst>
          </p:nvPr>
        </p:nvGraphicFramePr>
        <p:xfrm>
          <a:off x="609601" y="2406849"/>
          <a:ext cx="8229600" cy="29349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58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Policy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Annual energy savings (</a:t>
                      </a:r>
                      <a:r>
                        <a:rPr lang="en-US" sz="1600" dirty="0" err="1">
                          <a:effectLst/>
                        </a:rPr>
                        <a:t>MWh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Cumulative energy </a:t>
                      </a:r>
                      <a:r>
                        <a:rPr lang="en-US" sz="1600" dirty="0" smtClean="0">
                          <a:effectLst/>
                        </a:rPr>
                        <a:t>savings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MWh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86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Energy savings target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14,392,000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111,299,000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Building codes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2,801,000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18,955,000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Combined heat and power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179,000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1,519,000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Equipment standards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183,000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2,177,000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735" y="6300458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Hayes</a:t>
            </a:r>
            <a:r>
              <a:rPr lang="en-US" sz="1000" dirty="0"/>
              <a:t>, S. et al. 2014. </a:t>
            </a:r>
            <a:r>
              <a:rPr lang="en-US" sz="1000" i="1" dirty="0"/>
              <a:t>Change Is in the Air: How States Can Harness Energy Efficiency to Strengthen the Economy and Reduce Pollution. </a:t>
            </a:r>
            <a:r>
              <a:rPr lang="en-US" sz="1000" dirty="0"/>
              <a:t>Washington, D.C.: American Council for an Energy-Efficient Economy. </a:t>
            </a:r>
            <a:r>
              <a:rPr lang="en-US" sz="1000" dirty="0">
                <a:hlinkClick r:id="rId3"/>
              </a:rPr>
              <a:t>http://aceee.org/research-report/e1401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Carbon Emissions Reductions (from all 4 policies)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501849"/>
              </p:ext>
            </p:extLst>
          </p:nvPr>
        </p:nvGraphicFramePr>
        <p:xfrm>
          <a:off x="1828800" y="2438400"/>
          <a:ext cx="5410200" cy="289559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03400"/>
                <a:gridCol w="1803400"/>
                <a:gridCol w="1803400"/>
              </a:tblGrid>
              <a:tr h="6863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Estimated</a:t>
                      </a:r>
                      <a:r>
                        <a:rPr lang="en-US" sz="1600" baseline="0" dirty="0" smtClean="0">
                          <a:effectLst/>
                        </a:rPr>
                        <a:t> e</a:t>
                      </a:r>
                      <a:r>
                        <a:rPr lang="en-US" sz="1600" dirty="0" smtClean="0">
                          <a:effectLst/>
                        </a:rPr>
                        <a:t>missions </a:t>
                      </a:r>
                      <a:r>
                        <a:rPr lang="en-US" sz="1600" dirty="0">
                          <a:effectLst/>
                        </a:rPr>
                        <a:t>impacts of efficiency policies in Missouri (tons) </a:t>
                      </a:r>
                      <a:r>
                        <a:rPr lang="en-US" sz="1600" kern="1200" dirty="0">
                          <a:effectLst/>
                        </a:rPr>
                        <a:t>Pollutant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2020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2030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6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SO2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23,000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NOx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CO2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4,000,000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15,000,000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735" y="6300458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Hayes</a:t>
            </a:r>
            <a:r>
              <a:rPr lang="en-US" sz="1000" dirty="0"/>
              <a:t>, S. et al. 2014. </a:t>
            </a:r>
            <a:r>
              <a:rPr lang="en-US" sz="1000" i="1" dirty="0"/>
              <a:t>Change Is in the Air: How States Can Harness Energy Efficiency to Strengthen the Economy and Reduce Pollution. </a:t>
            </a:r>
            <a:r>
              <a:rPr lang="en-US" sz="1000" dirty="0"/>
              <a:t>Washington, D.C.: American Council for an Energy-Efficient Economy. </a:t>
            </a:r>
            <a:r>
              <a:rPr lang="en-US" sz="1000" dirty="0">
                <a:hlinkClick r:id="rId3"/>
              </a:rPr>
              <a:t>http://aceee.org/research-report/e1401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8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altLang="en-US" dirty="0"/>
              <a:t>How far can energy efficiency go in </a:t>
            </a:r>
            <a:r>
              <a:rPr lang="en-US" altLang="en-US" dirty="0" smtClean="0"/>
              <a:t>the Midwest?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664075"/>
              </p:ext>
            </p:extLst>
          </p:nvPr>
        </p:nvGraphicFramePr>
        <p:xfrm>
          <a:off x="914400" y="19812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5791200"/>
            <a:ext cx="460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CCFF"/>
                </a:solidFill>
              </a:rPr>
              <a:t>* Percent of total goal met with energy efficiency</a:t>
            </a:r>
            <a:endParaRPr lang="en-US" sz="16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this mean for Missouri?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Including energy efficiency and CHP will result in the lowest compliance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CHP can increase competitiveness and provide a revenue stream for Missouri manufacturers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Now</a:t>
            </a:r>
            <a:r>
              <a:rPr lang="en-US" dirty="0" smtClean="0"/>
              <a:t> is the time to begin planning and to consider policies that support CHP</a:t>
            </a:r>
          </a:p>
        </p:txBody>
      </p:sp>
    </p:spTree>
    <p:extLst>
      <p:ext uri="{BB962C8B-B14F-4D97-AF65-F5344CB8AC3E}">
        <p14:creationId xmlns:p14="http://schemas.microsoft.com/office/powerpoint/2010/main" val="101360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z="2800" dirty="0" smtClean="0"/>
              <a:t>Expanding CHP in Missouri: ACEEE policy recommendations (as per State Scorecard)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3886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200" u="sng" dirty="0"/>
              <a:t>Interconnection </a:t>
            </a:r>
            <a:r>
              <a:rPr lang="en-US" sz="2200" u="sng" dirty="0" smtClean="0"/>
              <a:t>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Model:</a:t>
            </a:r>
            <a:r>
              <a:rPr lang="en-US" sz="1800" dirty="0" smtClean="0"/>
              <a:t> Interconnection standards in place based on NARUC guidelines; applicable to small and large systems, all types of fuels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Existing in MO</a:t>
            </a:r>
            <a:r>
              <a:rPr lang="en-US" sz="1800" dirty="0" smtClean="0"/>
              <a:t>: has a standard, capacity limit of 100 kW and only for renewable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lvl="1" indent="0">
              <a:buNone/>
            </a:pPr>
            <a:r>
              <a:rPr lang="en-US" sz="2200" u="sng" dirty="0" smtClean="0"/>
              <a:t>CHP in Clean Energy Standards	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Model: </a:t>
            </a:r>
            <a:r>
              <a:rPr lang="en-US" sz="1800" dirty="0"/>
              <a:t>EERS and RPS in place; CHP eligible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Existing in MO: </a:t>
            </a:r>
            <a:r>
              <a:rPr lang="en-US" sz="1800" dirty="0"/>
              <a:t>No EERS; RPS in place but does not recognize CHP</a:t>
            </a:r>
          </a:p>
        </p:txBody>
      </p:sp>
    </p:spTree>
    <p:extLst>
      <p:ext uri="{BB962C8B-B14F-4D97-AF65-F5344CB8AC3E}">
        <p14:creationId xmlns:p14="http://schemas.microsoft.com/office/powerpoint/2010/main" val="5203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5029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200" u="sng" dirty="0"/>
              <a:t>Financing Assistance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Model: </a:t>
            </a:r>
            <a:r>
              <a:rPr lang="en-US" sz="1600" dirty="0">
                <a:solidFill>
                  <a:schemeClr val="tx1"/>
                </a:solidFill>
              </a:rPr>
              <a:t>Available specifically for CHP, apply to all forms/fuels, and offer </a:t>
            </a:r>
            <a:r>
              <a:rPr lang="en-US" sz="1600" dirty="0">
                <a:solidFill>
                  <a:schemeClr val="tx1"/>
                </a:solidFill>
              </a:rPr>
              <a:t>at </a:t>
            </a:r>
            <a:r>
              <a:rPr lang="en-US" sz="1600" dirty="0">
                <a:solidFill>
                  <a:schemeClr val="tx1"/>
                </a:solidFill>
              </a:rPr>
              <a:t>least $1 </a:t>
            </a:r>
            <a:r>
              <a:rPr lang="en-US" sz="1600" dirty="0">
                <a:solidFill>
                  <a:schemeClr val="tx1"/>
                </a:solidFill>
              </a:rPr>
              <a:t>million/project</a:t>
            </a:r>
            <a:endParaRPr lang="en-US" sz="1600" dirty="0">
              <a:solidFill>
                <a:schemeClr val="tx1"/>
              </a:solidFill>
            </a:endParaRP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Existing in MO: </a:t>
            </a:r>
            <a:r>
              <a:rPr lang="en-US" sz="1600" dirty="0">
                <a:solidFill>
                  <a:schemeClr val="tx1"/>
                </a:solidFill>
              </a:rPr>
              <a:t>Energy Loan Program provides low-interest loans to hospitals, schools, etc. for EE projects; CHP is </a:t>
            </a:r>
            <a:r>
              <a:rPr lang="en-US" sz="1600" dirty="0">
                <a:solidFill>
                  <a:schemeClr val="tx1"/>
                </a:solidFill>
              </a:rPr>
              <a:t>eligible</a:t>
            </a:r>
          </a:p>
          <a:p>
            <a:pPr marL="857250" lvl="2" indent="0"/>
            <a:endParaRPr lang="en-US" sz="1600" dirty="0"/>
          </a:p>
          <a:p>
            <a:pPr marL="457200" lvl="1" indent="0">
              <a:buNone/>
            </a:pPr>
            <a:r>
              <a:rPr lang="en-US" sz="2200" u="sng" dirty="0"/>
              <a:t>Financial Incentives for CHP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Model: </a:t>
            </a:r>
            <a:r>
              <a:rPr lang="en-US" sz="1800" dirty="0">
                <a:solidFill>
                  <a:schemeClr val="tx1"/>
                </a:solidFill>
              </a:rPr>
              <a:t>Provide incentives or grants for CHP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Existing in MO: </a:t>
            </a:r>
            <a:r>
              <a:rPr lang="en-US" sz="1800" dirty="0">
                <a:solidFill>
                  <a:schemeClr val="tx1"/>
                </a:solidFill>
              </a:rPr>
              <a:t>No incentives or grants for </a:t>
            </a:r>
            <a:r>
              <a:rPr lang="en-US" sz="1800" dirty="0" smtClean="0">
                <a:solidFill>
                  <a:schemeClr val="tx1"/>
                </a:solidFill>
              </a:rPr>
              <a:t>CHP</a:t>
            </a:r>
            <a:endParaRPr lang="en-US" sz="1800" dirty="0">
              <a:solidFill>
                <a:schemeClr val="tx1"/>
              </a:solidFill>
            </a:endParaRPr>
          </a:p>
          <a:p>
            <a:pPr marL="857250" lvl="2" indent="0"/>
            <a:endParaRPr lang="en-US" sz="2200" dirty="0" smtClean="0"/>
          </a:p>
          <a:p>
            <a:pPr marL="457200" lvl="1" indent="0">
              <a:buNone/>
            </a:pPr>
            <a:r>
              <a:rPr lang="en-US" sz="2200" u="sng" dirty="0" smtClean="0"/>
              <a:t>Revenue </a:t>
            </a:r>
            <a:r>
              <a:rPr lang="en-US" sz="2200" u="sng" dirty="0"/>
              <a:t>Streams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Model: </a:t>
            </a:r>
            <a:r>
              <a:rPr lang="en-US" sz="1800" dirty="0" smtClean="0"/>
              <a:t>Net metering/feed-in tariffs applicable to CHP based on fossil fuel (natural gas) and renewable fuel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Existing in MO: </a:t>
            </a:r>
            <a:r>
              <a:rPr lang="en-US" sz="1800" dirty="0"/>
              <a:t>Net metering in place for distributed generation, but only systems 100 kW or less and only renewable-fueled systems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The American Council for an Energy-Efficient Economy (ACEEE) </a:t>
            </a:r>
            <a:br>
              <a:rPr lang="en-US" sz="3200">
                <a:solidFill>
                  <a:schemeClr val="tx1"/>
                </a:solidFill>
              </a:rPr>
            </a:b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76400"/>
            <a:ext cx="6096000" cy="45720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1800" dirty="0"/>
              <a:t>ACEEE is a </a:t>
            </a:r>
            <a:r>
              <a:rPr lang="en-US" sz="1800" dirty="0" smtClean="0"/>
              <a:t>501(c</a:t>
            </a:r>
            <a:r>
              <a:rPr lang="en-US" sz="1800" dirty="0"/>
              <a:t>)(3) nonprofit that acts as a catalyst to advance energy efficiency policies, programs, technologies, </a:t>
            </a:r>
            <a:r>
              <a:rPr lang="en-US" sz="1800" dirty="0" smtClean="0"/>
              <a:t>investments, </a:t>
            </a:r>
            <a:r>
              <a:rPr lang="en-US" sz="1800" dirty="0"/>
              <a:t>&amp; </a:t>
            </a:r>
            <a:r>
              <a:rPr lang="en-US" sz="1800" dirty="0" smtClean="0"/>
              <a:t>behaviors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smtClean="0"/>
              <a:t>50 staff</a:t>
            </a:r>
            <a:r>
              <a:rPr lang="en-US" sz="1800" smtClean="0"/>
              <a:t>; headquarters in </a:t>
            </a:r>
            <a:r>
              <a:rPr lang="en-US" sz="1800" dirty="0" smtClean="0"/>
              <a:t>Washington, D.C.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Focus on end-use efficiency in industry, buildings, </a:t>
            </a:r>
            <a:r>
              <a:rPr lang="en-US" sz="1800" dirty="0" smtClean="0"/>
              <a:t>&amp; </a:t>
            </a:r>
            <a:r>
              <a:rPr lang="en-US" sz="1800" dirty="0"/>
              <a:t>transportation</a:t>
            </a:r>
          </a:p>
          <a:p>
            <a:pPr>
              <a:buFontTx/>
              <a:buChar char="•"/>
            </a:pPr>
            <a:r>
              <a:rPr lang="en-US" sz="1800" dirty="0"/>
              <a:t>Other research in economic analysis; behavior; </a:t>
            </a:r>
            <a:r>
              <a:rPr lang="en-US" sz="1800" dirty="0" smtClean="0"/>
              <a:t>energy efficiency programs; &amp; national</a:t>
            </a:r>
            <a:r>
              <a:rPr lang="en-US" sz="1800" dirty="0"/>
              <a:t>, </a:t>
            </a:r>
            <a:r>
              <a:rPr lang="en-US" sz="1800" dirty="0" smtClean="0"/>
              <a:t>state, </a:t>
            </a:r>
            <a:r>
              <a:rPr lang="en-US" sz="1800" dirty="0"/>
              <a:t>&amp; local </a:t>
            </a:r>
            <a:r>
              <a:rPr lang="en-US" sz="1800" dirty="0" smtClean="0"/>
              <a:t>policy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Funding:</a:t>
            </a:r>
          </a:p>
          <a:p>
            <a:pPr lvl="1">
              <a:buFont typeface="Arial" charset="0"/>
              <a:buChar char="◦"/>
            </a:pPr>
            <a:r>
              <a:rPr lang="en-US" sz="1600" dirty="0"/>
              <a:t>Foundation Grants (52%)</a:t>
            </a:r>
          </a:p>
          <a:p>
            <a:pPr lvl="1">
              <a:buFont typeface="Arial" charset="0"/>
              <a:buChar char="◦"/>
            </a:pPr>
            <a:r>
              <a:rPr lang="en-US" sz="1600" dirty="0"/>
              <a:t>Contract Work &amp; </a:t>
            </a:r>
            <a:r>
              <a:rPr lang="en-US" sz="1600" dirty="0" smtClean="0"/>
              <a:t>Gov’t. </a:t>
            </a:r>
            <a:r>
              <a:rPr lang="en-US" sz="1600" dirty="0"/>
              <a:t>Grants (20%)</a:t>
            </a:r>
          </a:p>
          <a:p>
            <a:pPr lvl="1">
              <a:buFont typeface="Arial" charset="0"/>
              <a:buChar char="◦"/>
            </a:pPr>
            <a:r>
              <a:rPr lang="en-US" sz="1600" dirty="0"/>
              <a:t>Conferences </a:t>
            </a:r>
            <a:r>
              <a:rPr lang="en-US" sz="1600" dirty="0" smtClean="0"/>
              <a:t>&amp; Publications </a:t>
            </a:r>
            <a:r>
              <a:rPr lang="en-US" sz="1600" dirty="0"/>
              <a:t>(20%)</a:t>
            </a:r>
          </a:p>
          <a:p>
            <a:pPr lvl="1">
              <a:buFont typeface="Arial" charset="0"/>
              <a:buChar char="◦"/>
            </a:pPr>
            <a:r>
              <a:rPr lang="en-US" sz="1600" dirty="0"/>
              <a:t>Contributions </a:t>
            </a:r>
            <a:r>
              <a:rPr lang="en-US" sz="1600" dirty="0" smtClean="0"/>
              <a:t>&amp; Other </a:t>
            </a:r>
            <a:r>
              <a:rPr lang="en-US" sz="1600" dirty="0"/>
              <a:t>(8%</a:t>
            </a:r>
            <a:r>
              <a:rPr lang="en-US" sz="1600" dirty="0" smtClean="0"/>
              <a:t>)</a:t>
            </a:r>
          </a:p>
          <a:p>
            <a:pPr lvl="1">
              <a:buFont typeface="Arial" charset="0"/>
              <a:buChar char="◦"/>
            </a:pPr>
            <a:endParaRPr lang="en-US" sz="1600" dirty="0" smtClean="0"/>
          </a:p>
          <a:p>
            <a:pPr marL="0" indent="0" algn="ctr"/>
            <a:r>
              <a:rPr lang="en-US" sz="1800" b="1" dirty="0" smtClean="0"/>
              <a:t>www.aceee.org/@ACEEEdc</a:t>
            </a:r>
            <a:endParaRPr lang="en-US" sz="1800" b="1" dirty="0"/>
          </a:p>
        </p:txBody>
      </p:sp>
      <p:pic>
        <p:nvPicPr>
          <p:cNvPr id="39940" name="Picture 4" descr="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3125" b="17708"/>
          <a:stretch>
            <a:fillRect/>
          </a:stretch>
        </p:blipFill>
        <p:spPr bwMode="auto">
          <a:xfrm>
            <a:off x="6629400" y="1752600"/>
            <a:ext cx="23987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62000" y="3048000"/>
            <a:ext cx="571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</a:pPr>
            <a:endParaRPr lang="en-US" sz="2400">
              <a:solidFill>
                <a:srgbClr val="32323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105400"/>
          </a:xfrm>
        </p:spPr>
        <p:txBody>
          <a:bodyPr/>
          <a:lstStyle/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r>
              <a:rPr lang="en-US" sz="2200" u="sng" dirty="0" smtClean="0"/>
              <a:t>Output-based </a:t>
            </a:r>
            <a:r>
              <a:rPr lang="en-US" sz="2200" u="sng" dirty="0"/>
              <a:t>Emissions </a:t>
            </a:r>
            <a:r>
              <a:rPr lang="en-US" sz="2200" u="sng" dirty="0" smtClean="0"/>
              <a:t>Regulations</a:t>
            </a:r>
            <a:endParaRPr lang="en-US" sz="2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Model: </a:t>
            </a:r>
            <a:r>
              <a:rPr lang="en-US" sz="1800" dirty="0"/>
              <a:t>Rule in place for granting permits for major air pollutants based on output based emissions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Existing in MO: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/>
              <a:t>No output-based regulations</a:t>
            </a:r>
            <a:endParaRPr lang="en-US" sz="1800" dirty="0"/>
          </a:p>
          <a:p>
            <a:pPr marL="457200" lvl="1" indent="0">
              <a:buNone/>
            </a:pPr>
            <a:endParaRPr lang="en-US" sz="2200" u="sng" dirty="0" smtClean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u="sng" dirty="0" smtClean="0"/>
              <a:t>Additional </a:t>
            </a:r>
            <a:r>
              <a:rPr lang="en-US" sz="2200" u="sng" dirty="0"/>
              <a:t>Supportive </a:t>
            </a:r>
            <a:r>
              <a:rPr lang="en-US" sz="2200" u="sng" dirty="0" smtClean="0"/>
              <a:t>Policies for </a:t>
            </a:r>
            <a:r>
              <a:rPr lang="en-US" sz="2200" u="sng" dirty="0"/>
              <a:t>A</a:t>
            </a:r>
            <a:r>
              <a:rPr lang="en-US" sz="2200" u="sng" dirty="0" smtClean="0"/>
              <a:t>dvancing </a:t>
            </a:r>
            <a:r>
              <a:rPr lang="en-US" sz="2200" u="sng" dirty="0" smtClean="0"/>
              <a:t>CHP</a:t>
            </a:r>
            <a:endParaRPr lang="en-US" sz="2200" u="sng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Dedicated CHP-focused technical </a:t>
            </a:r>
            <a:r>
              <a:rPr lang="en-US" sz="1800" dirty="0"/>
              <a:t>assistance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Utility rate </a:t>
            </a:r>
            <a:r>
              <a:rPr lang="en-US" sz="1800" dirty="0" smtClean="0"/>
              <a:t>structures actively designed to encourage CHP investment</a:t>
            </a: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Requirement that public/critical facilities consider </a:t>
            </a:r>
            <a:r>
              <a:rPr lang="en-US" sz="1800" dirty="0" smtClean="0"/>
              <a:t>CHP for new construction or major upgrades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4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state CHP policies: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189" y="1371600"/>
            <a:ext cx="7924800" cy="4114800"/>
          </a:xfrm>
        </p:spPr>
        <p:txBody>
          <a:bodyPr/>
          <a:lstStyle/>
          <a:p>
            <a:pPr indent="0"/>
            <a:r>
              <a:rPr lang="en-US" sz="2400" dirty="0" smtClean="0"/>
              <a:t>Connecticut</a:t>
            </a:r>
            <a:r>
              <a:rPr lang="en-US" sz="2400" dirty="0"/>
              <a:t>: </a:t>
            </a:r>
            <a:r>
              <a:rPr lang="en-US" sz="2400" dirty="0" smtClean="0"/>
              <a:t>Strong CHP policy environment including tiered interconnection standards, incentives and financing, etc. 10 new CHP systems installed in 2013.</a:t>
            </a:r>
            <a:endParaRPr lang="en-US" sz="2400" dirty="0"/>
          </a:p>
          <a:p>
            <a:pPr indent="0"/>
            <a:endParaRPr lang="en-US" sz="2400" dirty="0"/>
          </a:p>
          <a:p>
            <a:pPr indent="0"/>
            <a:r>
              <a:rPr lang="en-US" sz="2400" dirty="0"/>
              <a:t>Texas: In 2013, HB 2049 amended the state utility code to make it simpler for CHP operators to sell excess power, and make investment in CHP more attractive. </a:t>
            </a:r>
          </a:p>
          <a:p>
            <a:pPr indent="0"/>
            <a:endParaRPr lang="en-US" sz="2400" dirty="0"/>
          </a:p>
          <a:p>
            <a:pPr indent="0"/>
            <a:r>
              <a:rPr lang="en-US" sz="2400" dirty="0"/>
              <a:t>New Jersey: After Hurricane Sandy, the state has prioritized CHP for protecting against future extreme weather events critical facilities that need power and </a:t>
            </a:r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kern="12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783345" cy="60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72629"/>
            <a:ext cx="783345" cy="520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800600"/>
            <a:ext cx="783345" cy="5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in-state CHP installation: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2637" y="1843073"/>
            <a:ext cx="48006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Location: University </a:t>
            </a:r>
            <a:r>
              <a:rPr lang="en-US" sz="2000" dirty="0"/>
              <a:t>of </a:t>
            </a:r>
            <a:r>
              <a:rPr lang="en-US" sz="2000" dirty="0" smtClean="0"/>
              <a:t>Missouri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Size: 66 MW </a:t>
            </a:r>
            <a:r>
              <a:rPr lang="en-US" sz="2000" dirty="0"/>
              <a:t>CHP </a:t>
            </a:r>
            <a:r>
              <a:rPr lang="en-US" sz="2000" dirty="0" smtClean="0"/>
              <a:t>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Fuel: coal</a:t>
            </a:r>
            <a:r>
              <a:rPr lang="en-US" sz="2000" dirty="0"/>
              <a:t>, natural gas, biomass, tire derived </a:t>
            </a:r>
            <a:r>
              <a:rPr lang="en-US" sz="2000" dirty="0" smtClean="0"/>
              <a:t>fuel, fuel oil.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Efficiency: 76%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Savings</a:t>
            </a:r>
            <a:r>
              <a:rPr lang="en-US" sz="2000" dirty="0"/>
              <a:t>: Requires 38 percent less fuel and reduces CO2 emissions 107,000 tons per </a:t>
            </a:r>
            <a:r>
              <a:rPr lang="en-US" sz="2000" dirty="0" smtClean="0"/>
              <a:t>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Recipient </a:t>
            </a:r>
            <a:r>
              <a:rPr lang="en-US" sz="2000" dirty="0"/>
              <a:t>of EPA </a:t>
            </a:r>
            <a:r>
              <a:rPr lang="en-US" sz="2000" dirty="0" smtClean="0"/>
              <a:t>ENERGY STAR CHP award </a:t>
            </a:r>
            <a:r>
              <a:rPr lang="en-US" sz="2000" dirty="0"/>
              <a:t>in 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70590"/>
            <a:ext cx="3886200" cy="2230966"/>
          </a:xfrm>
        </p:spPr>
      </p:pic>
      <p:sp>
        <p:nvSpPr>
          <p:cNvPr id="10" name="TextBox 9"/>
          <p:cNvSpPr txBox="1"/>
          <p:nvPr/>
        </p:nvSpPr>
        <p:spPr>
          <a:xfrm>
            <a:off x="3124200" y="610338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EPA, </a:t>
            </a:r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www.epa.gov/chp/documents/past_award_winners.pdf</a:t>
            </a:r>
            <a:r>
              <a:rPr lang="en-US" sz="1000" dirty="0" smtClean="0"/>
              <a:t>; University </a:t>
            </a:r>
            <a:r>
              <a:rPr lang="en-US" sz="1000" dirty="0"/>
              <a:t>of Missouri Sustainability Office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518"/>
            <a:ext cx="3886200" cy="6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52437"/>
              </p:ext>
            </p:extLst>
          </p:nvPr>
        </p:nvGraphicFramePr>
        <p:xfrm>
          <a:off x="3689685" y="1447800"/>
          <a:ext cx="5029200" cy="48834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58515"/>
                <a:gridCol w="1499444"/>
                <a:gridCol w="1499444"/>
                <a:gridCol w="577122"/>
                <a:gridCol w="494675"/>
              </a:tblGrid>
              <a:tr h="26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Organization Name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Facility Name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Capacity (kw)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Fuel Type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Butler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City of Butler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Butler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13,100  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Cape Girardeau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Southeast Missouri State University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Southeast Missouri State University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6,250  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Columbia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University Of Missouri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University Of Missouri Power Plant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83,500  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Florissant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Service Merchandise Company, </a:t>
                      </a:r>
                      <a:r>
                        <a:rPr lang="en-US" sz="800" dirty="0" err="1">
                          <a:effectLst/>
                        </a:rPr>
                        <a:t>Inc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Service Merchandise Company, </a:t>
                      </a:r>
                      <a:r>
                        <a:rPr lang="en-US" sz="800" dirty="0" err="1">
                          <a:effectLst/>
                        </a:rPr>
                        <a:t>Inc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Hannibal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Overland Energy Corporation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Clemmons Hotel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 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Jefferson City Sanitary Landfill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Jefferson City Correction Center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3,200  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BIOMASS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Kansas 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Veolia Energy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Veolia Energy Kansas City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5,000  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BIOMASS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Kansas City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Trigen</a:t>
                      </a:r>
                      <a:r>
                        <a:rPr lang="en-US" sz="800" dirty="0">
                          <a:effectLst/>
                        </a:rPr>
                        <a:t> Energy Corp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Trigen</a:t>
                      </a:r>
                      <a:r>
                        <a:rPr lang="en-US" sz="800" dirty="0">
                          <a:effectLst/>
                        </a:rPr>
                        <a:t>-Kansas City Energy Corporation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6,000  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Kansas 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Bolling GSA office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Bolling</a:t>
                      </a:r>
                      <a:r>
                        <a:rPr lang="en-US" sz="800" dirty="0">
                          <a:effectLst/>
                        </a:rPr>
                        <a:t> GSA office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WAST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Laddonia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POET </a:t>
                      </a:r>
                      <a:r>
                        <a:rPr lang="en-US" sz="800" dirty="0" err="1">
                          <a:effectLst/>
                        </a:rPr>
                        <a:t>Biorefining</a:t>
                      </a:r>
                      <a:r>
                        <a:rPr lang="en-US" sz="800" dirty="0">
                          <a:effectLst/>
                        </a:rPr>
                        <a:t> - </a:t>
                      </a:r>
                      <a:r>
                        <a:rPr lang="en-US" sz="800" dirty="0" err="1">
                          <a:effectLst/>
                        </a:rPr>
                        <a:t>Laddonia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POET </a:t>
                      </a:r>
                      <a:r>
                        <a:rPr lang="en-US" sz="800" dirty="0" err="1">
                          <a:effectLst/>
                        </a:rPr>
                        <a:t>Biorefining</a:t>
                      </a:r>
                      <a:r>
                        <a:rPr lang="en-US" sz="800" dirty="0">
                          <a:effectLst/>
                        </a:rPr>
                        <a:t> - Missouri Ethanol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10,700  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Lewistown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Lewistown School District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Lewistown School District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Louisiana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Missouri Chemical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Hercules, Inc.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15,000  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Macon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Northeast Missouri Grain LLC / City of Macon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Northeast Missouri Grain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10,000  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Mountain View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Smith Flooring, Inc.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Smith Flooring, Inc.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Neosho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La-Z-Boy Chair Company, Inc.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La-Z-Boy Chair Company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750  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North Kansas 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Archer Daniels Midland Company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North Kansas City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4,000  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 Louis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Southwestern Bell Telephone Co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Southwestern Bell Telephone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6,000  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St. Louis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Anheuser-Busch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Anheuser-Busch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26,100  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St. Louis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Missouri State Hospital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Missouri State Hospital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5,000  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St. Louis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Veolia Energy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Ashley Plant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36,450  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St. Louis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Nooney 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Laclede Gas Building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4,300  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" marR="6183" marT="6183" marB="6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0" y="609600"/>
            <a:ext cx="79248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9pPr>
          </a:lstStyle>
          <a:p>
            <a:r>
              <a:rPr lang="en-US" dirty="0" smtClean="0"/>
              <a:t>Missouri CHP Installations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3124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Number of CHP sites: 21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Installed capacity: 236,220 kW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Largest site: University of Missouri Power Plant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One new installation in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400800"/>
            <a:ext cx="4309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ICF </a:t>
            </a:r>
            <a:r>
              <a:rPr lang="en-US" sz="1000" dirty="0" smtClean="0"/>
              <a:t>CHP Database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353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Potential for CHP in Missouri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55463"/>
              </p:ext>
            </p:extLst>
          </p:nvPr>
        </p:nvGraphicFramePr>
        <p:xfrm>
          <a:off x="1886658" y="2051534"/>
          <a:ext cx="5675484" cy="20632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0502"/>
                <a:gridCol w="799362"/>
                <a:gridCol w="719428"/>
                <a:gridCol w="719428"/>
                <a:gridCol w="685396"/>
                <a:gridCol w="755684"/>
                <a:gridCol w="755684"/>
              </a:tblGrid>
              <a:tr h="844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Size of Facility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50-1000 kW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1-5 MW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5-20 MW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20-50 MW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50-100 MW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Total (MW)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Industrial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224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362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276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233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1,147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779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333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1408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1,003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695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456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350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2,555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4114800"/>
            <a:ext cx="4309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Source: ICF International and American Gas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869" y="4572000"/>
            <a:ext cx="808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Existing MO installed CHP capacity: 236 MW (21 installations)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 technical potential for CHP: 2,555 MW</a:t>
            </a:r>
          </a:p>
        </p:txBody>
      </p:sp>
    </p:spTree>
    <p:extLst>
      <p:ext uri="{BB962C8B-B14F-4D97-AF65-F5344CB8AC3E}">
        <p14:creationId xmlns:p14="http://schemas.microsoft.com/office/powerpoint/2010/main" val="25401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Actions to Encourage CHP Ownership by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67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Develop a method to calculate energy savings from CHP that recognizes system benefits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Set the groundwork for calculating avoided emissions for 111(d) compliance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Give CHP equal value in resource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Address state-specific regulatory barriers to greater utility ownership of CHP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Expand the project deployment time limit in energy efficiency programs</a:t>
            </a:r>
          </a:p>
          <a:p>
            <a:pPr marL="0" indent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2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Actions to Encourage CHP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153400" cy="4267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Plan to include CHP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Conduct feasibility assessments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Include CHP in resource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Pilot CHP projects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Experiment with ability to dispatch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Measure and monitor all system benefits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Screen </a:t>
            </a:r>
            <a:r>
              <a:rPr lang="en-US" dirty="0"/>
              <a:t>and approve </a:t>
            </a:r>
            <a:r>
              <a:rPr lang="en-US" dirty="0" smtClean="0"/>
              <a:t>developers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Identify best customers &amp; locations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6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r>
              <a:rPr lang="en-US" sz="1800" dirty="0" smtClean="0"/>
              <a:t>Change is in the </a:t>
            </a:r>
            <a:r>
              <a:rPr lang="en-US" sz="1800" dirty="0"/>
              <a:t>Air Report: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aceee.org/research-report/e1401</a:t>
            </a:r>
            <a:endParaRPr lang="en-US" sz="1800" dirty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ACEEE’s </a:t>
            </a:r>
            <a:r>
              <a:rPr lang="en-US" altLang="en-US" sz="1800" dirty="0"/>
              <a:t>111(d) web page:  </a:t>
            </a:r>
            <a:r>
              <a:rPr lang="en-US" altLang="en-US" sz="1800" dirty="0">
                <a:hlinkClick r:id="rId4"/>
              </a:rPr>
              <a:t>http://aceee.org/topics/section-111d-clean-air-act</a:t>
            </a:r>
            <a:r>
              <a:rPr lang="en-US" altLang="en-US" sz="1800" dirty="0"/>
              <a:t> (includes our 50-state report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NASEO/ACEEE </a:t>
            </a:r>
            <a:r>
              <a:rPr lang="en-US" altLang="en-US" sz="1800" dirty="0"/>
              <a:t>joint </a:t>
            </a:r>
            <a:r>
              <a:rPr lang="en-US" altLang="en-US" sz="1800" dirty="0" smtClean="0"/>
              <a:t>hub on 111(d) </a:t>
            </a:r>
            <a:r>
              <a:rPr lang="en-US" altLang="en-US" sz="1800" dirty="0"/>
              <a:t>for states: </a:t>
            </a:r>
            <a:r>
              <a:rPr lang="en-US" altLang="en-US" sz="1800" dirty="0">
                <a:hlinkClick r:id="rId5"/>
              </a:rPr>
              <a:t>http://111d.naseo.org/</a:t>
            </a:r>
            <a:r>
              <a:rPr lang="en-US" altLang="en-US" sz="1800" dirty="0"/>
              <a:t> </a:t>
            </a:r>
            <a:endParaRPr lang="en-US" altLang="en-US" sz="1800" dirty="0" smtClean="0"/>
          </a:p>
          <a:p>
            <a:endParaRPr lang="en-US" altLang="en-US" sz="1800" dirty="0"/>
          </a:p>
          <a:p>
            <a:r>
              <a:rPr lang="en-US" sz="1800" dirty="0"/>
              <a:t>ACEEE State Scorecard: </a:t>
            </a:r>
            <a:r>
              <a:rPr lang="en-US" sz="1800" dirty="0">
                <a:hlinkClick r:id="rId6"/>
              </a:rPr>
              <a:t>http://database.aceee.org/</a:t>
            </a:r>
            <a:r>
              <a:rPr lang="en-US" sz="1800" dirty="0"/>
              <a:t> </a:t>
            </a:r>
            <a:endParaRPr lang="en-US" altLang="en-US" sz="1800" dirty="0" smtClean="0"/>
          </a:p>
          <a:p>
            <a:endParaRPr lang="en-US" altLang="en-US" sz="1800" dirty="0"/>
          </a:p>
          <a:p>
            <a:r>
              <a:rPr lang="en-US" sz="1800" dirty="0" smtClean="0"/>
              <a:t>Policies and Resources for </a:t>
            </a:r>
            <a:r>
              <a:rPr lang="en-US" sz="1800" dirty="0"/>
              <a:t>CHP Deployment: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aceee.org/sector/state-policy/toolkit/chp</a:t>
            </a:r>
            <a:r>
              <a:rPr lang="en-US" sz="1800" dirty="0" smtClean="0"/>
              <a:t> </a:t>
            </a:r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Thank you!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0"/>
            <a:ext cx="7086600" cy="3276600"/>
          </a:xfrm>
        </p:spPr>
        <p:txBody>
          <a:bodyPr/>
          <a:lstStyle/>
          <a:p>
            <a:r>
              <a:rPr lang="en-US" altLang="en-US" sz="2000" dirty="0" smtClean="0"/>
              <a:t>Dan York, </a:t>
            </a:r>
            <a:r>
              <a:rPr lang="en-US" sz="2000" dirty="0" smtClean="0"/>
              <a:t>Fellow</a:t>
            </a:r>
          </a:p>
          <a:p>
            <a:r>
              <a:rPr lang="en-US" sz="2000" dirty="0" smtClean="0">
                <a:hlinkClick r:id="rId3"/>
              </a:rPr>
              <a:t>dwyork@aceee.org</a:t>
            </a:r>
            <a:endParaRPr lang="en-US" sz="2000" dirty="0" smtClean="0"/>
          </a:p>
          <a:p>
            <a:r>
              <a:rPr lang="en-US" sz="2000" dirty="0" smtClean="0"/>
              <a:t>608-243-1123</a:t>
            </a:r>
            <a:endParaRPr lang="en-US" sz="2000" dirty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Meegan Kelly, Research Analyst</a:t>
            </a:r>
          </a:p>
          <a:p>
            <a:r>
              <a:rPr lang="en-US" altLang="en-US" sz="2000" dirty="0" smtClean="0">
                <a:hlinkClick r:id="rId4"/>
              </a:rPr>
              <a:t>mkelly@aceee.org</a:t>
            </a:r>
            <a:endParaRPr lang="en-US" altLang="en-US" sz="2000" dirty="0" smtClean="0"/>
          </a:p>
          <a:p>
            <a:r>
              <a:rPr lang="en-US" altLang="en-US" sz="2000" dirty="0" smtClean="0"/>
              <a:t>202-507-4008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CHP as a 111(d) compliance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National level findings on CHP in 111(d)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What does this mean for Missouri?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State-level CHP policy considerations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 smtClean="0"/>
          </a:p>
          <a:p>
            <a:pPr marL="400050" lvl="1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Combined Heat and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CHP is the simultaneous production of electricity and useful thermal energy in a single integrated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a technology, but an approach to applying technologies.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Heat that is normally wasted in power generation is recovered as useful energy, making CHP highly efficient.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7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5224226" y="2438400"/>
            <a:ext cx="3351291" cy="3371850"/>
          </a:xfrm>
          <a:prstGeom prst="ellipse">
            <a:avLst/>
          </a:prstGeom>
          <a:solidFill>
            <a:srgbClr val="CCEC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382000" cy="1143000"/>
          </a:xfrm>
        </p:spPr>
        <p:txBody>
          <a:bodyPr/>
          <a:lstStyle/>
          <a:p>
            <a:r>
              <a:rPr lang="en-US" altLang="en-US" dirty="0"/>
              <a:t>CHP as a 111(d) compliance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23450"/>
            <a:ext cx="3886200" cy="37338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z="2000" dirty="0" smtClean="0"/>
              <a:t>CHP is an end-use energy efficiency measure, but EPA did not include CHP in the target</a:t>
            </a:r>
          </a:p>
          <a:p>
            <a:pPr marL="0" indent="0"/>
            <a:endParaRPr lang="en-US" sz="2000" dirty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States </a:t>
            </a:r>
            <a:r>
              <a:rPr lang="en-US" sz="2000" dirty="0"/>
              <a:t>can include any mix of strategies to achieve targets.</a:t>
            </a:r>
          </a:p>
          <a:p>
            <a:pPr marL="0" indent="0"/>
            <a:endParaRPr lang="en-US" altLang="en-US" sz="2000" dirty="0"/>
          </a:p>
          <a:p>
            <a:pPr marL="457200" indent="-457200">
              <a:buFontTx/>
              <a:buChar char="•"/>
            </a:pPr>
            <a:r>
              <a:rPr lang="en-US" altLang="en-US" sz="2000" dirty="0" smtClean="0"/>
              <a:t>CHP </a:t>
            </a:r>
            <a:r>
              <a:rPr lang="en-US" altLang="en-US" sz="2000" dirty="0"/>
              <a:t>is a low-cost compliance option that offers a LOT of flexibility for states. </a:t>
            </a:r>
          </a:p>
          <a:p>
            <a:pPr marL="0" indent="0"/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6171445" y="4382001"/>
            <a:ext cx="1524000" cy="1447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5152001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85795" y="5152001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038597" y="5152001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91400" y="5152001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EPA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42349" y="294427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Compliance Plans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542767" y="3566783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31827" y="3494662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390127" y="3989789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06881" y="4428778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16" charset="-128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3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Proposed emissions standards in the </a:t>
            </a:r>
            <a:r>
              <a:rPr lang="en-US" altLang="en-US" dirty="0" smtClean="0"/>
              <a:t>Midwest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48854"/>
              </p:ext>
            </p:extLst>
          </p:nvPr>
        </p:nvGraphicFramePr>
        <p:xfrm>
          <a:off x="762000" y="19812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79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CHP reduce emissions?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181850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6039853"/>
            <a:ext cx="2009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EPA CHP Partnership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991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is a good emission reduction strategy for 111(d)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CHP provides cost-effective energy savings and emissions reductions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technology is proven and well-established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CHP potential exists in every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CHP is cost-effective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ECONOMIC </a:t>
            </a:r>
          </a:p>
          <a:p>
            <a:pPr algn="ctr"/>
            <a:r>
              <a:rPr lang="en-US" u="sng" dirty="0" smtClean="0"/>
              <a:t>BENEFIT </a:t>
            </a:r>
            <a:r>
              <a:rPr lang="en-US" u="sng" dirty="0"/>
              <a:t>TO </a:t>
            </a:r>
            <a:r>
              <a:rPr lang="en-US" u="sng" dirty="0" smtClean="0"/>
              <a:t>CUSTOMER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Operating savings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Hedge against cost of grid electricity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B050"/>
                </a:solidFill>
              </a:rPr>
              <a:t>Multiple revenue streams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ECONOMIC </a:t>
            </a:r>
          </a:p>
          <a:p>
            <a:pPr algn="ctr"/>
            <a:r>
              <a:rPr lang="en-US" u="sng" dirty="0" smtClean="0"/>
              <a:t>BENEFIT </a:t>
            </a:r>
            <a:r>
              <a:rPr lang="en-US" u="sng" dirty="0"/>
              <a:t>TO </a:t>
            </a:r>
            <a:r>
              <a:rPr lang="en-US" u="sng" dirty="0" smtClean="0"/>
              <a:t>UTILITY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Grid </a:t>
            </a:r>
            <a:r>
              <a:rPr lang="en-US" sz="2500" dirty="0" smtClean="0"/>
              <a:t>reliability and resiliency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Reduced strain on </a:t>
            </a:r>
            <a:r>
              <a:rPr lang="en-US" sz="2500" dirty="0" smtClean="0"/>
              <a:t>T&amp;D </a:t>
            </a:r>
            <a:r>
              <a:rPr lang="en-US" sz="2500" dirty="0" smtClean="0">
                <a:solidFill>
                  <a:srgbClr val="00B050"/>
                </a:solidFill>
              </a:rPr>
              <a:t>Low-cost emissions reductions for environmental compliance</a:t>
            </a:r>
            <a:endParaRPr lang="en-US" sz="2500" dirty="0" smtClean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676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09AB3242F684E85B709698AA6D33A" ma:contentTypeVersion="0" ma:contentTypeDescription="Create a new document." ma:contentTypeScope="" ma:versionID="2cd6bd5363182acd04dd0d727a8613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075a80b8fe8f94f39fa599a23ae4d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4FC69-688A-4699-BBCF-DC722F16ED6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2E9D3B-1DDC-442D-B315-A7D4B29153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99B5B-035A-4881-AC0B-D58949DA8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2215</Words>
  <Application>Microsoft Office PowerPoint</Application>
  <PresentationFormat>On-screen Show (4:3)</PresentationFormat>
  <Paragraphs>464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Cambria</vt:lpstr>
      <vt:lpstr>Helvetica</vt:lpstr>
      <vt:lpstr>Osaka</vt:lpstr>
      <vt:lpstr>Times</vt:lpstr>
      <vt:lpstr>Times New Roman</vt:lpstr>
      <vt:lpstr>Wingdings</vt:lpstr>
      <vt:lpstr>ヒラギノ角ゴ Pro W3</vt:lpstr>
      <vt:lpstr>Blank Presentation</vt:lpstr>
      <vt:lpstr>Combined Heat and Power (CHP) and the Clean Power Plan</vt:lpstr>
      <vt:lpstr>The American Council for an Energy-Efficient Economy (ACEEE)  </vt:lpstr>
      <vt:lpstr>Overview</vt:lpstr>
      <vt:lpstr>What is Combined Heat and Power?</vt:lpstr>
      <vt:lpstr>CHP as a 111(d) compliance strategy</vt:lpstr>
      <vt:lpstr>Proposed emissions standards in the Midwest</vt:lpstr>
      <vt:lpstr>How does CHP reduce emissions?</vt:lpstr>
      <vt:lpstr>CHP is a good emission reduction strategy for 111(d) because…</vt:lpstr>
      <vt:lpstr>1. CHP is cost-effective</vt:lpstr>
      <vt:lpstr>2. CHP is proven &amp; well-established</vt:lpstr>
      <vt:lpstr>3. CHP is readily available</vt:lpstr>
      <vt:lpstr>Change is in the Air Report</vt:lpstr>
      <vt:lpstr>Energy savings potential from CHP in 2030</vt:lpstr>
      <vt:lpstr>Missouri Energy Savings by Policy in 2030</vt:lpstr>
      <vt:lpstr>Missouri Carbon Emissions Reductions (from all 4 policies)</vt:lpstr>
      <vt:lpstr>How far can energy efficiency go in the Midwest?</vt:lpstr>
      <vt:lpstr>So what does this mean for Missouri?</vt:lpstr>
      <vt:lpstr>Expanding CHP in Missouri: ACEEE policy recommendations (as per State Scorecard)</vt:lpstr>
      <vt:lpstr>PowerPoint Presentation</vt:lpstr>
      <vt:lpstr>PowerPoint Presentation</vt:lpstr>
      <vt:lpstr>Leading state CHP policies:</vt:lpstr>
      <vt:lpstr>Good in-state CHP installation:</vt:lpstr>
      <vt:lpstr>PowerPoint Presentation</vt:lpstr>
      <vt:lpstr>Technical Potential for CHP in Missouri</vt:lpstr>
      <vt:lpstr>Regulatory Actions to Encourage CHP Ownership by Utilities</vt:lpstr>
      <vt:lpstr>Utility Actions to Encourage CHP</vt:lpstr>
      <vt:lpstr>Resources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CHP and the Clean Power Plan</dc:title>
  <dc:creator>Meegan Kelly</dc:creator>
  <cp:lastModifiedBy>Meegan Kelly</cp:lastModifiedBy>
  <cp:revision>156</cp:revision>
  <cp:lastPrinted>2014-10-17T19:22:48Z</cp:lastPrinted>
  <dcterms:created xsi:type="dcterms:W3CDTF">2014-10-01T17:51:09Z</dcterms:created>
  <dcterms:modified xsi:type="dcterms:W3CDTF">2014-10-17T21:38:01Z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0x01010007D09AB3242F684E85B709698AA6D33A</vt:lpwstr>
  </property>
</Properties>
</file>