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  <p:sldMasterId id="2147483760" r:id="rId2"/>
    <p:sldMasterId id="2147483766" r:id="rId3"/>
  </p:sldMasterIdLst>
  <p:notesMasterIdLst>
    <p:notesMasterId r:id="rId13"/>
  </p:notesMasterIdLst>
  <p:handoutMasterIdLst>
    <p:handoutMasterId r:id="rId14"/>
  </p:handoutMasterIdLst>
  <p:sldIdLst>
    <p:sldId id="256" r:id="rId4"/>
    <p:sldId id="584" r:id="rId5"/>
    <p:sldId id="761" r:id="rId6"/>
    <p:sldId id="755" r:id="rId7"/>
    <p:sldId id="756" r:id="rId8"/>
    <p:sldId id="759" r:id="rId9"/>
    <p:sldId id="758" r:id="rId10"/>
    <p:sldId id="757" r:id="rId11"/>
    <p:sldId id="560" r:id="rId12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3429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685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0287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1714500" algn="l" defTabSz="3429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057400" algn="l" defTabSz="3429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2400300" algn="l" defTabSz="3429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2743200" algn="l" defTabSz="3429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15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mi Rasmussen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989"/>
    <a:srgbClr val="3E501E"/>
    <a:srgbClr val="1C304E"/>
    <a:srgbClr val="FFF5D4"/>
    <a:srgbClr val="3D572D"/>
    <a:srgbClr val="FA4E0E"/>
    <a:srgbClr val="BF8855"/>
    <a:srgbClr val="DC7232"/>
    <a:srgbClr val="485D0E"/>
    <a:srgbClr val="FFF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8" autoAdjust="0"/>
    <p:restoredTop sz="88834" autoAdjust="0"/>
  </p:normalViewPr>
  <p:slideViewPr>
    <p:cSldViewPr snapToGrid="0">
      <p:cViewPr varScale="1">
        <p:scale>
          <a:sx n="64" d="100"/>
          <a:sy n="64" d="100"/>
        </p:scale>
        <p:origin x="774" y="78"/>
      </p:cViewPr>
      <p:guideLst>
        <p:guide orient="horz" pos="2160"/>
        <p:guide pos="3840"/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10/15/14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A6C35-AD0F-5D40-B1D5-0F39C909E5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0426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10/15/14</a:t>
            </a:r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B7D3FE5A-241D-2942-8E93-58E7E0120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5355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10/15/14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3FE5A-241D-2942-8E93-58E7E01202B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0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10/15/14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3FE5A-241D-2942-8E93-58E7E01202B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5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10/15/14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D3FE5A-241D-2942-8E93-58E7E01202B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89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10/15/14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3FE5A-241D-2942-8E93-58E7E01202B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03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10/15/14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3FE5A-241D-2942-8E93-58E7E01202B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86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10/15/14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3FE5A-241D-2942-8E93-58E7E01202B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18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10/15/14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3FE5A-241D-2942-8E93-58E7E01202B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167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10/15/14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3FE5A-241D-2942-8E93-58E7E01202B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51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10/15/14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3FE5A-241D-2942-8E93-58E7E01202B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4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F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 userDrawn="1"/>
        </p:nvSpPr>
        <p:spPr bwMode="auto">
          <a:xfrm>
            <a:off x="354019" y="0"/>
            <a:ext cx="8789987" cy="6858000"/>
          </a:xfrm>
          <a:prstGeom prst="rect">
            <a:avLst/>
          </a:prstGeom>
          <a:solidFill>
            <a:srgbClr val="3D572D"/>
          </a:solidFill>
          <a:ln>
            <a:noFill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 dirty="0">
              <a:ln>
                <a:solidFill>
                  <a:srgbClr val="3E592D"/>
                </a:solidFill>
              </a:ln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 flipH="1">
            <a:off x="5740402" y="2171710"/>
            <a:ext cx="3403600" cy="4686301"/>
          </a:xfrm>
          <a:prstGeom prst="rect">
            <a:avLst/>
          </a:prstGeom>
        </p:spPr>
      </p:pic>
      <p:sp>
        <p:nvSpPr>
          <p:cNvPr id="5" name="Arc 30"/>
          <p:cNvSpPr>
            <a:spLocks/>
          </p:cNvSpPr>
          <p:nvPr userDrawn="1"/>
        </p:nvSpPr>
        <p:spPr bwMode="auto">
          <a:xfrm rot="10798319" flipH="1">
            <a:off x="-42" y="-15"/>
            <a:ext cx="8978945" cy="669290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F3D4"/>
          </a:solidFill>
          <a:ln w="762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rot="10800000" wrap="none" lIns="68580" tIns="34290" rIns="68580" bIns="34290" anchor="ctr"/>
          <a:lstStyle/>
          <a:p>
            <a:pPr algn="ctr">
              <a:defRPr/>
            </a:pPr>
            <a:endParaRPr lang="en-US" dirty="0">
              <a:ln>
                <a:solidFill>
                  <a:srgbClr val="5D863D"/>
                </a:solidFill>
              </a:ln>
              <a:solidFill>
                <a:srgbClr val="635845"/>
              </a:solidFill>
              <a:cs typeface="+mn-cs"/>
            </a:endParaRPr>
          </a:p>
        </p:txBody>
      </p:sp>
      <p:pic>
        <p:nvPicPr>
          <p:cNvPr id="6" name="Picture 31" descr="Evergreen_Economics_Logo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9" y="628649"/>
            <a:ext cx="1214436" cy="1289750"/>
          </a:xfrm>
          <a:prstGeom prst="rect">
            <a:avLst/>
          </a:prstGeom>
          <a:solidFill>
            <a:srgbClr val="CC9966"/>
          </a:solidFill>
          <a:ln w="38100" cmpd="sng">
            <a:solidFill>
              <a:srgbClr val="3F5A29"/>
            </a:solidFill>
            <a:miter lim="800000"/>
            <a:headEnd/>
            <a:tailEnd/>
          </a:ln>
        </p:spPr>
      </p:pic>
      <p:sp>
        <p:nvSpPr>
          <p:cNvPr id="25606" name="Rectangle 6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744142" y="2395045"/>
            <a:ext cx="5981701" cy="1118629"/>
          </a:xfrm>
        </p:spPr>
        <p:txBody>
          <a:bodyPr anchor="t" anchorCtr="0">
            <a:noAutofit/>
          </a:bodyPr>
          <a:lstStyle>
            <a:lvl1pPr algn="l">
              <a:defRPr sz="2400" b="1" baseline="0">
                <a:solidFill>
                  <a:srgbClr val="3D572D"/>
                </a:solidFill>
              </a:defRPr>
            </a:lvl1pPr>
          </a:lstStyle>
          <a:p>
            <a:pPr lvl="0"/>
            <a:r>
              <a:rPr lang="en-US" noProof="0" dirty="0"/>
              <a:t>Presentation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736197" y="3683534"/>
            <a:ext cx="4241800" cy="541337"/>
          </a:xfrm>
        </p:spPr>
        <p:txBody>
          <a:bodyPr>
            <a:noAutofit/>
          </a:bodyPr>
          <a:lstStyle>
            <a:lvl1pPr>
              <a:defRPr sz="1800" i="1"/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5130801" y="5382716"/>
            <a:ext cx="3556000" cy="1132393"/>
          </a:xfrm>
        </p:spPr>
        <p:txBody>
          <a:bodyPr/>
          <a:lstStyle>
            <a:lvl1pPr algn="r">
              <a:spcAft>
                <a:spcPts val="0"/>
              </a:spcAft>
              <a:defRPr sz="1500" baseline="0">
                <a:solidFill>
                  <a:srgbClr val="FFF3E1"/>
                </a:solidFill>
              </a:defRPr>
            </a:lvl1pPr>
          </a:lstStyle>
          <a:p>
            <a:pPr lvl="0"/>
            <a:r>
              <a:rPr lang="en-US" dirty="0"/>
              <a:t>Presenter,</a:t>
            </a:r>
          </a:p>
          <a:p>
            <a:pPr lvl="0"/>
            <a:r>
              <a:rPr lang="en-US" dirty="0"/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381153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758D2-61D2-0545-8E51-2FC753446A45}" type="slidenum">
              <a:rPr lang="en-US" smtClean="0">
                <a:solidFill>
                  <a:prstClr val="white"/>
                </a:solidFill>
                <a:latin typeface="Century Gothic"/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4435" y="1328609"/>
            <a:ext cx="8249290" cy="604837"/>
          </a:xfrm>
        </p:spPr>
        <p:txBody>
          <a:bodyPr/>
          <a:lstStyle>
            <a:lvl1pPr algn="ctr">
              <a:defRPr b="1" baseline="0">
                <a:solidFill>
                  <a:srgbClr val="485D0E"/>
                </a:solidFill>
              </a:defRPr>
            </a:lvl1pPr>
          </a:lstStyle>
          <a:p>
            <a:pPr lvl="0"/>
            <a:r>
              <a:rPr lang="en-US" dirty="0"/>
              <a:t>Click to add figure or table title</a:t>
            </a:r>
          </a:p>
        </p:txBody>
      </p:sp>
    </p:spTree>
    <p:extLst>
      <p:ext uri="{BB962C8B-B14F-4D97-AF65-F5344CB8AC3E}">
        <p14:creationId xmlns:p14="http://schemas.microsoft.com/office/powerpoint/2010/main" val="32192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F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 userDrawn="1"/>
        </p:nvSpPr>
        <p:spPr bwMode="auto">
          <a:xfrm>
            <a:off x="354019" y="0"/>
            <a:ext cx="8789987" cy="6858000"/>
          </a:xfrm>
          <a:prstGeom prst="rect">
            <a:avLst/>
          </a:prstGeom>
          <a:solidFill>
            <a:srgbClr val="3D572D"/>
          </a:solidFill>
          <a:ln>
            <a:noFill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 dirty="0">
              <a:ln>
                <a:solidFill>
                  <a:srgbClr val="3E592D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 flipH="1">
            <a:off x="5740402" y="2171710"/>
            <a:ext cx="3403600" cy="4686301"/>
          </a:xfrm>
          <a:prstGeom prst="rect">
            <a:avLst/>
          </a:prstGeom>
        </p:spPr>
      </p:pic>
      <p:sp>
        <p:nvSpPr>
          <p:cNvPr id="5" name="Arc 30"/>
          <p:cNvSpPr>
            <a:spLocks/>
          </p:cNvSpPr>
          <p:nvPr userDrawn="1"/>
        </p:nvSpPr>
        <p:spPr bwMode="auto">
          <a:xfrm rot="10798319" flipH="1">
            <a:off x="-42" y="-15"/>
            <a:ext cx="8978945" cy="669290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F3D4"/>
          </a:solidFill>
          <a:ln w="762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rot="10800000" wrap="none" lIns="68580" tIns="34290" rIns="68580" bIns="34290" anchor="ctr"/>
          <a:lstStyle/>
          <a:p>
            <a:pPr algn="ctr">
              <a:defRPr/>
            </a:pPr>
            <a:endParaRPr lang="en-US" dirty="0">
              <a:ln>
                <a:solidFill>
                  <a:srgbClr val="5D863D"/>
                </a:solidFill>
              </a:ln>
              <a:solidFill>
                <a:srgbClr val="635845"/>
              </a:solidFill>
            </a:endParaRPr>
          </a:p>
        </p:txBody>
      </p:sp>
      <p:pic>
        <p:nvPicPr>
          <p:cNvPr id="6" name="Picture 31" descr="Evergreen_Economics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1" y="628650"/>
            <a:ext cx="1179512" cy="1250950"/>
          </a:xfrm>
          <a:prstGeom prst="rect">
            <a:avLst/>
          </a:prstGeom>
          <a:solidFill>
            <a:srgbClr val="CC9966"/>
          </a:solidFill>
          <a:ln w="38100" cmpd="sng">
            <a:solidFill>
              <a:srgbClr val="3F5A29"/>
            </a:solidFill>
            <a:miter lim="800000"/>
            <a:headEnd/>
            <a:tailEnd/>
          </a:ln>
        </p:spPr>
      </p:pic>
      <p:sp>
        <p:nvSpPr>
          <p:cNvPr id="25606" name="Rectangle 6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744142" y="2395045"/>
            <a:ext cx="5981701" cy="1118629"/>
          </a:xfrm>
        </p:spPr>
        <p:txBody>
          <a:bodyPr anchor="t" anchorCtr="0">
            <a:noAutofit/>
          </a:bodyPr>
          <a:lstStyle>
            <a:lvl1pPr algn="l">
              <a:defRPr sz="2400" b="1" baseline="0">
                <a:solidFill>
                  <a:srgbClr val="3D572D"/>
                </a:solidFill>
              </a:defRPr>
            </a:lvl1pPr>
          </a:lstStyle>
          <a:p>
            <a:pPr lvl="0"/>
            <a:r>
              <a:rPr lang="en-US" noProof="0" dirty="0"/>
              <a:t>Presentation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736197" y="3683534"/>
            <a:ext cx="4241800" cy="541337"/>
          </a:xfrm>
        </p:spPr>
        <p:txBody>
          <a:bodyPr>
            <a:noAutofit/>
          </a:bodyPr>
          <a:lstStyle>
            <a:lvl1pPr>
              <a:defRPr sz="1800" i="1"/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5130801" y="5382716"/>
            <a:ext cx="3556000" cy="1132393"/>
          </a:xfrm>
        </p:spPr>
        <p:txBody>
          <a:bodyPr/>
          <a:lstStyle>
            <a:lvl1pPr algn="r">
              <a:spcAft>
                <a:spcPts val="0"/>
              </a:spcAft>
              <a:defRPr sz="1500" baseline="0">
                <a:solidFill>
                  <a:srgbClr val="FFF3E1"/>
                </a:solidFill>
              </a:defRPr>
            </a:lvl1pPr>
          </a:lstStyle>
          <a:p>
            <a:pPr lvl="0"/>
            <a:r>
              <a:rPr lang="en-US" dirty="0"/>
              <a:t>Presenter,</a:t>
            </a:r>
          </a:p>
          <a:p>
            <a:pPr lvl="0"/>
            <a:r>
              <a:rPr lang="en-US" dirty="0"/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3811538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758D2-61D2-0545-8E51-2FC753446A45}" type="slidenum">
              <a:rPr lang="en-US" smtClean="0">
                <a:solidFill>
                  <a:prstClr val="white"/>
                </a:solidFill>
                <a:latin typeface="Century Gothic"/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62148" y="1526273"/>
            <a:ext cx="7967204" cy="4637051"/>
          </a:xfrm>
        </p:spPr>
        <p:txBody>
          <a:bodyPr>
            <a:noAutofit/>
          </a:bodyPr>
          <a:lstStyle>
            <a:lvl1pPr>
              <a:defRPr b="1"/>
            </a:lvl1pPr>
            <a:lvl2pPr marL="515541" indent="-258366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/>
            </a:lvl2pPr>
            <a:lvl3pPr marL="770335" indent="-257175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65000"/>
              <a:buFont typeface="Wingdings" charset="2"/>
              <a:buChar char="Ø"/>
              <a:defRPr sz="1800">
                <a:solidFill>
                  <a:schemeClr val="tx2"/>
                </a:solidFill>
              </a:defRPr>
            </a:lvl3pPr>
            <a:lvl4pPr marL="1027510" indent="-251222">
              <a:spcAft>
                <a:spcPts val="0"/>
              </a:spcAft>
              <a:buSzPct val="75000"/>
              <a:buFont typeface="Lucida Grande"/>
              <a:buChar char="–"/>
              <a:tabLst/>
              <a:defRPr sz="1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76620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758D2-61D2-0545-8E51-2FC753446A45}" type="slidenum">
              <a:rPr lang="en-US" smtClean="0">
                <a:solidFill>
                  <a:prstClr val="white"/>
                </a:solidFill>
                <a:latin typeface="Century Gothic"/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029" y="1525616"/>
            <a:ext cx="8180387" cy="64135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70956" y="2317760"/>
            <a:ext cx="3751982" cy="3857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19113" y="2317751"/>
            <a:ext cx="4019981" cy="3879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72467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">
    <p:bg>
      <p:bgPr>
        <a:solidFill>
          <a:srgbClr val="FFF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59301" y="1526267"/>
            <a:ext cx="7970049" cy="4645935"/>
          </a:xfrm>
        </p:spPr>
        <p:txBody>
          <a:bodyPr>
            <a:noAutofit/>
          </a:bodyPr>
          <a:lstStyle>
            <a:lvl1pPr>
              <a:defRPr b="1">
                <a:solidFill>
                  <a:srgbClr val="485D0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4006" y="4254500"/>
            <a:ext cx="3191933" cy="191262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8C08D-7419-4840-990F-EB995AE20A2B}" type="slidenum">
              <a:rPr lang="en-US">
                <a:solidFill>
                  <a:prstClr val="white"/>
                </a:solidFill>
                <a:latin typeface="Century Gothic"/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181100" y="313525"/>
            <a:ext cx="7342188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D572D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85D0E"/>
                </a:solidFill>
                <a:latin typeface="Cambri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85D0E"/>
                </a:solidFill>
                <a:latin typeface="Cambri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85D0E"/>
                </a:solidFill>
                <a:latin typeface="Cambri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85D0E"/>
                </a:solidFill>
                <a:latin typeface="Cambri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85D0E"/>
                </a:solidFill>
                <a:latin typeface="Cambri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85D0E"/>
                </a:solidFill>
                <a:latin typeface="Cambri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85D0E"/>
                </a:solidFill>
                <a:latin typeface="Cambri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85D0E"/>
                </a:solidFill>
                <a:latin typeface="Cambria" charset="0"/>
                <a:ea typeface="ＭＳ Ｐゴシック" charset="0"/>
              </a:defRPr>
            </a:lvl9pPr>
          </a:lstStyle>
          <a:p>
            <a:r>
              <a:rPr lang="en-US" sz="2700" b="1" dirty="0">
                <a:latin typeface="Century Gothic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7757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758D2-61D2-0545-8E51-2FC753446A45}" type="slidenum">
              <a:rPr lang="en-US" smtClean="0">
                <a:solidFill>
                  <a:prstClr val="white"/>
                </a:solidFill>
                <a:latin typeface="Century Gothic"/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4435" y="1328609"/>
            <a:ext cx="8249290" cy="604837"/>
          </a:xfrm>
        </p:spPr>
        <p:txBody>
          <a:bodyPr/>
          <a:lstStyle>
            <a:lvl1pPr algn="ctr">
              <a:defRPr b="1" baseline="0">
                <a:solidFill>
                  <a:srgbClr val="485D0E"/>
                </a:solidFill>
              </a:defRPr>
            </a:lvl1pPr>
          </a:lstStyle>
          <a:p>
            <a:pPr lvl="0"/>
            <a:r>
              <a:rPr lang="en-US" dirty="0"/>
              <a:t>Click to add figure or table title</a:t>
            </a:r>
          </a:p>
        </p:txBody>
      </p:sp>
    </p:spTree>
    <p:extLst>
      <p:ext uri="{BB962C8B-B14F-4D97-AF65-F5344CB8AC3E}">
        <p14:creationId xmlns:p14="http://schemas.microsoft.com/office/powerpoint/2010/main" val="32192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758D2-61D2-0545-8E51-2FC753446A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62148" y="1526273"/>
            <a:ext cx="7967204" cy="4637051"/>
          </a:xfrm>
        </p:spPr>
        <p:txBody>
          <a:bodyPr>
            <a:noAutofit/>
          </a:bodyPr>
          <a:lstStyle>
            <a:lvl1pPr>
              <a:defRPr b="1"/>
            </a:lvl1pPr>
            <a:lvl2pPr marL="515541" indent="-258366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/>
            </a:lvl2pPr>
            <a:lvl3pPr marL="770335" indent="-257175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65000"/>
              <a:buFont typeface="Wingdings" charset="2"/>
              <a:buChar char="Ø"/>
              <a:defRPr sz="1800">
                <a:solidFill>
                  <a:schemeClr val="tx2"/>
                </a:solidFill>
              </a:defRPr>
            </a:lvl3pPr>
            <a:lvl4pPr marL="1027510" indent="-251222">
              <a:spcAft>
                <a:spcPts val="0"/>
              </a:spcAft>
              <a:buSzPct val="75000"/>
              <a:buFont typeface="Lucida Grande"/>
              <a:buChar char="–"/>
              <a:tabLst/>
              <a:defRPr sz="1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7662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758D2-61D2-0545-8E51-2FC753446A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029" y="1525616"/>
            <a:ext cx="8180387" cy="64135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70956" y="2317760"/>
            <a:ext cx="3751982" cy="3857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19113" y="2317751"/>
            <a:ext cx="4019981" cy="3879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7246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">
    <p:bg>
      <p:bgPr>
        <a:solidFill>
          <a:srgbClr val="FFF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59301" y="1526267"/>
            <a:ext cx="7970049" cy="4645935"/>
          </a:xfrm>
        </p:spPr>
        <p:txBody>
          <a:bodyPr>
            <a:noAutofit/>
          </a:bodyPr>
          <a:lstStyle>
            <a:lvl1pPr>
              <a:defRPr b="1">
                <a:solidFill>
                  <a:srgbClr val="485D0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4006" y="4254500"/>
            <a:ext cx="3191933" cy="191262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8C08D-7419-4840-990F-EB995AE20A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181100" y="313525"/>
            <a:ext cx="7342188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D572D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85D0E"/>
                </a:solidFill>
                <a:latin typeface="Cambri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85D0E"/>
                </a:solidFill>
                <a:latin typeface="Cambri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85D0E"/>
                </a:solidFill>
                <a:latin typeface="Cambri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85D0E"/>
                </a:solidFill>
                <a:latin typeface="Cambri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85D0E"/>
                </a:solidFill>
                <a:latin typeface="Cambri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85D0E"/>
                </a:solidFill>
                <a:latin typeface="Cambri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85D0E"/>
                </a:solidFill>
                <a:latin typeface="Cambri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85D0E"/>
                </a:solidFill>
                <a:latin typeface="Cambria" charset="0"/>
                <a:ea typeface="ＭＳ Ｐゴシック" charset="0"/>
              </a:defRPr>
            </a:lvl9pPr>
          </a:lstStyle>
          <a:p>
            <a:r>
              <a:rPr lang="en-US" sz="2700" b="1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775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758D2-61D2-0545-8E51-2FC753446A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4435" y="1328609"/>
            <a:ext cx="8249290" cy="604837"/>
          </a:xfrm>
        </p:spPr>
        <p:txBody>
          <a:bodyPr/>
          <a:lstStyle>
            <a:lvl1pPr algn="ctr">
              <a:defRPr b="1" baseline="0">
                <a:solidFill>
                  <a:srgbClr val="485D0E"/>
                </a:solidFill>
              </a:defRPr>
            </a:lvl1pPr>
          </a:lstStyle>
          <a:p>
            <a:pPr lvl="0"/>
            <a:r>
              <a:rPr lang="en-US" dirty="0"/>
              <a:t>Click to add figure or table title</a:t>
            </a:r>
          </a:p>
        </p:txBody>
      </p:sp>
    </p:spTree>
    <p:extLst>
      <p:ext uri="{BB962C8B-B14F-4D97-AF65-F5344CB8AC3E}">
        <p14:creationId xmlns:p14="http://schemas.microsoft.com/office/powerpoint/2010/main" val="32192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F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 userDrawn="1"/>
        </p:nvSpPr>
        <p:spPr bwMode="auto">
          <a:xfrm>
            <a:off x="354019" y="0"/>
            <a:ext cx="8789987" cy="6858000"/>
          </a:xfrm>
          <a:prstGeom prst="rect">
            <a:avLst/>
          </a:prstGeom>
          <a:solidFill>
            <a:srgbClr val="3D572D"/>
          </a:solidFill>
          <a:ln>
            <a:noFill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 dirty="0">
              <a:ln>
                <a:solidFill>
                  <a:srgbClr val="3E592D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 flipH="1">
            <a:off x="5740402" y="2171710"/>
            <a:ext cx="3403600" cy="4686301"/>
          </a:xfrm>
          <a:prstGeom prst="rect">
            <a:avLst/>
          </a:prstGeom>
        </p:spPr>
      </p:pic>
      <p:sp>
        <p:nvSpPr>
          <p:cNvPr id="5" name="Arc 30"/>
          <p:cNvSpPr>
            <a:spLocks/>
          </p:cNvSpPr>
          <p:nvPr userDrawn="1"/>
        </p:nvSpPr>
        <p:spPr bwMode="auto">
          <a:xfrm rot="10798319" flipH="1">
            <a:off x="-42" y="-15"/>
            <a:ext cx="8978945" cy="669290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F3D4"/>
          </a:solidFill>
          <a:ln w="762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rot="10800000" wrap="none" lIns="68580" tIns="34290" rIns="68580" bIns="34290" anchor="ctr"/>
          <a:lstStyle/>
          <a:p>
            <a:pPr algn="ctr">
              <a:defRPr/>
            </a:pPr>
            <a:endParaRPr lang="en-US" dirty="0">
              <a:ln>
                <a:solidFill>
                  <a:srgbClr val="5D863D"/>
                </a:solidFill>
              </a:ln>
              <a:solidFill>
                <a:srgbClr val="635845"/>
              </a:solidFill>
            </a:endParaRPr>
          </a:p>
        </p:txBody>
      </p:sp>
      <p:pic>
        <p:nvPicPr>
          <p:cNvPr id="6" name="Picture 31" descr="Evergreen_Economics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1" y="628650"/>
            <a:ext cx="1179512" cy="1250950"/>
          </a:xfrm>
          <a:prstGeom prst="rect">
            <a:avLst/>
          </a:prstGeom>
          <a:solidFill>
            <a:srgbClr val="CC9966"/>
          </a:solidFill>
          <a:ln w="38100" cmpd="sng">
            <a:solidFill>
              <a:srgbClr val="3F5A29"/>
            </a:solidFill>
            <a:miter lim="800000"/>
            <a:headEnd/>
            <a:tailEnd/>
          </a:ln>
        </p:spPr>
      </p:pic>
      <p:sp>
        <p:nvSpPr>
          <p:cNvPr id="25606" name="Rectangle 6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744142" y="2395045"/>
            <a:ext cx="5981701" cy="1118629"/>
          </a:xfrm>
        </p:spPr>
        <p:txBody>
          <a:bodyPr anchor="t" anchorCtr="0">
            <a:noAutofit/>
          </a:bodyPr>
          <a:lstStyle>
            <a:lvl1pPr algn="l">
              <a:defRPr sz="2400" b="1" baseline="0">
                <a:solidFill>
                  <a:srgbClr val="3D572D"/>
                </a:solidFill>
              </a:defRPr>
            </a:lvl1pPr>
          </a:lstStyle>
          <a:p>
            <a:pPr lvl="0"/>
            <a:r>
              <a:rPr lang="en-US" noProof="0" dirty="0"/>
              <a:t>Presentation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736197" y="3683534"/>
            <a:ext cx="4241800" cy="541337"/>
          </a:xfrm>
        </p:spPr>
        <p:txBody>
          <a:bodyPr>
            <a:noAutofit/>
          </a:bodyPr>
          <a:lstStyle>
            <a:lvl1pPr>
              <a:defRPr sz="1800" i="1"/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5130801" y="5382716"/>
            <a:ext cx="3556000" cy="1132393"/>
          </a:xfrm>
        </p:spPr>
        <p:txBody>
          <a:bodyPr/>
          <a:lstStyle>
            <a:lvl1pPr algn="r">
              <a:spcAft>
                <a:spcPts val="0"/>
              </a:spcAft>
              <a:defRPr sz="1500" baseline="0">
                <a:solidFill>
                  <a:srgbClr val="FFF3E1"/>
                </a:solidFill>
              </a:defRPr>
            </a:lvl1pPr>
          </a:lstStyle>
          <a:p>
            <a:pPr lvl="0"/>
            <a:r>
              <a:rPr lang="en-US" dirty="0"/>
              <a:t>Presenter,</a:t>
            </a:r>
          </a:p>
          <a:p>
            <a:pPr lvl="0"/>
            <a:r>
              <a:rPr lang="en-US" dirty="0"/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381153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758D2-61D2-0545-8E51-2FC753446A45}" type="slidenum">
              <a:rPr lang="en-US" smtClean="0">
                <a:solidFill>
                  <a:prstClr val="white"/>
                </a:solidFill>
                <a:latin typeface="Century Gothic"/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62148" y="1526273"/>
            <a:ext cx="7967204" cy="4637051"/>
          </a:xfrm>
        </p:spPr>
        <p:txBody>
          <a:bodyPr>
            <a:noAutofit/>
          </a:bodyPr>
          <a:lstStyle>
            <a:lvl1pPr>
              <a:defRPr b="1"/>
            </a:lvl1pPr>
            <a:lvl2pPr marL="515541" indent="-258366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/>
            </a:lvl2pPr>
            <a:lvl3pPr marL="770335" indent="-257175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65000"/>
              <a:buFont typeface="Wingdings" charset="2"/>
              <a:buChar char="Ø"/>
              <a:defRPr sz="1800">
                <a:solidFill>
                  <a:schemeClr val="tx2"/>
                </a:solidFill>
              </a:defRPr>
            </a:lvl3pPr>
            <a:lvl4pPr marL="1027510" indent="-251222">
              <a:spcAft>
                <a:spcPts val="0"/>
              </a:spcAft>
              <a:buSzPct val="75000"/>
              <a:buFont typeface="Lucida Grande"/>
              <a:buChar char="–"/>
              <a:tabLst/>
              <a:defRPr sz="1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7662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758D2-61D2-0545-8E51-2FC753446A45}" type="slidenum">
              <a:rPr lang="en-US" smtClean="0">
                <a:solidFill>
                  <a:prstClr val="white"/>
                </a:solidFill>
                <a:latin typeface="Century Gothic"/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029" y="1525616"/>
            <a:ext cx="8180387" cy="64135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70956" y="2317760"/>
            <a:ext cx="3751982" cy="3857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19113" y="2317751"/>
            <a:ext cx="4019981" cy="3879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7246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">
    <p:bg>
      <p:bgPr>
        <a:solidFill>
          <a:srgbClr val="FFF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59301" y="1526267"/>
            <a:ext cx="7970049" cy="4645935"/>
          </a:xfrm>
        </p:spPr>
        <p:txBody>
          <a:bodyPr>
            <a:noAutofit/>
          </a:bodyPr>
          <a:lstStyle>
            <a:lvl1pPr>
              <a:defRPr b="1">
                <a:solidFill>
                  <a:srgbClr val="485D0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4006" y="4254500"/>
            <a:ext cx="3191933" cy="191262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8C08D-7419-4840-990F-EB995AE20A2B}" type="slidenum">
              <a:rPr lang="en-US">
                <a:solidFill>
                  <a:prstClr val="white"/>
                </a:solidFill>
                <a:latin typeface="Century Gothic"/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181100" y="313525"/>
            <a:ext cx="7342188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D572D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85D0E"/>
                </a:solidFill>
                <a:latin typeface="Cambri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85D0E"/>
                </a:solidFill>
                <a:latin typeface="Cambri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85D0E"/>
                </a:solidFill>
                <a:latin typeface="Cambri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85D0E"/>
                </a:solidFill>
                <a:latin typeface="Cambri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85D0E"/>
                </a:solidFill>
                <a:latin typeface="Cambri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85D0E"/>
                </a:solidFill>
                <a:latin typeface="Cambri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85D0E"/>
                </a:solidFill>
                <a:latin typeface="Cambri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85D0E"/>
                </a:solidFill>
                <a:latin typeface="Cambria" charset="0"/>
                <a:ea typeface="ＭＳ Ｐゴシック" charset="0"/>
              </a:defRPr>
            </a:lvl9pPr>
          </a:lstStyle>
          <a:p>
            <a:r>
              <a:rPr lang="en-US" sz="2700" b="1" dirty="0">
                <a:latin typeface="Century Gothic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775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10"/>
            <a:ext cx="9144000" cy="1075267"/>
          </a:xfrm>
          <a:prstGeom prst="rect">
            <a:avLst/>
          </a:prstGeom>
          <a:solidFill>
            <a:schemeClr val="accent1">
              <a:alpha val="5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195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313525"/>
            <a:ext cx="748030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211" name="Rectangle 43"/>
          <p:cNvSpPr>
            <a:spLocks noChangeArrowheads="1"/>
          </p:cNvSpPr>
          <p:nvPr/>
        </p:nvSpPr>
        <p:spPr bwMode="auto">
          <a:xfrm>
            <a:off x="0" y="6671743"/>
            <a:ext cx="9144000" cy="186267"/>
          </a:xfrm>
          <a:prstGeom prst="rect">
            <a:avLst/>
          </a:prstGeom>
          <a:solidFill>
            <a:srgbClr val="3F5A29"/>
          </a:solidFill>
          <a:ln>
            <a:noFill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7851781" y="365134"/>
            <a:ext cx="822325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cs typeface="+mn-cs"/>
            </a:endParaRPr>
          </a:p>
        </p:txBody>
      </p:sp>
      <p:pic>
        <p:nvPicPr>
          <p:cNvPr id="1030" name="Picture 45" descr="Evergreen_Economics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3" y="184152"/>
            <a:ext cx="684188" cy="81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5" name="Rectangle 47"/>
          <p:cNvSpPr>
            <a:spLocks noChangeArrowheads="1"/>
          </p:cNvSpPr>
          <p:nvPr/>
        </p:nvSpPr>
        <p:spPr bwMode="auto">
          <a:xfrm>
            <a:off x="0" y="6615114"/>
            <a:ext cx="9144000" cy="61912"/>
          </a:xfrm>
          <a:prstGeom prst="rect">
            <a:avLst/>
          </a:prstGeom>
          <a:solidFill>
            <a:schemeClr val="accent6">
              <a:lumMod val="60000"/>
              <a:lumOff val="40000"/>
              <a:alpha val="33000"/>
            </a:schemeClr>
          </a:solidFill>
          <a:ln w="19050">
            <a:noFill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 dirty="0">
              <a:ln>
                <a:noFill/>
              </a:ln>
              <a:cs typeface="+mn-cs"/>
            </a:endParaRPr>
          </a:p>
        </p:txBody>
      </p:sp>
      <p:sp>
        <p:nvSpPr>
          <p:cNvPr id="721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456" y="6653213"/>
            <a:ext cx="815975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>
            <a:lvl1pPr>
              <a:defRPr sz="6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7758D2-61D2-0545-8E51-2FC753446A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Line 46"/>
          <p:cNvSpPr>
            <a:spLocks noChangeShapeType="1"/>
          </p:cNvSpPr>
          <p:nvPr/>
        </p:nvSpPr>
        <p:spPr bwMode="auto">
          <a:xfrm>
            <a:off x="0" y="6613525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555464" y="1509541"/>
            <a:ext cx="8090409" cy="46166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1084580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F5A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5" r:id="rId2"/>
    <p:sldLayoutId id="2147483747" r:id="rId3"/>
    <p:sldLayoutId id="2147483728" r:id="rId4"/>
    <p:sldLayoutId id="2147483746" r:id="rId5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3D572D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85D0E"/>
          </a:solidFill>
          <a:latin typeface="Cambri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85D0E"/>
          </a:solidFill>
          <a:latin typeface="Cambri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85D0E"/>
          </a:solidFill>
          <a:latin typeface="Cambri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85D0E"/>
          </a:solidFill>
          <a:latin typeface="Cambria" charset="0"/>
          <a:ea typeface="ＭＳ Ｐゴシック" charset="0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85D0E"/>
          </a:solidFill>
          <a:latin typeface="Cambria" charset="0"/>
          <a:ea typeface="ＭＳ Ｐゴシック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85D0E"/>
          </a:solidFill>
          <a:latin typeface="Cambria" charset="0"/>
          <a:ea typeface="ＭＳ Ｐゴシック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85D0E"/>
          </a:solidFill>
          <a:latin typeface="Cambria" charset="0"/>
          <a:ea typeface="ＭＳ Ｐゴシック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85D0E"/>
          </a:solidFill>
          <a:latin typeface="Cambria" charset="0"/>
          <a:ea typeface="ＭＳ Ｐゴシック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900"/>
        </a:spcAft>
        <a:defRPr sz="2100" b="0">
          <a:solidFill>
            <a:srgbClr val="485D0E"/>
          </a:solidFill>
          <a:latin typeface="+mn-lt"/>
          <a:ea typeface="+mn-ea"/>
          <a:cs typeface="ＭＳ Ｐゴシック" charset="0"/>
        </a:defRPr>
      </a:lvl1pPr>
      <a:lvl2pPr marL="515541" indent="-258366" algn="l" rtl="0" eaLnBrk="1" fontAlgn="base" hangingPunct="1">
        <a:lnSpc>
          <a:spcPct val="100000"/>
        </a:lnSpc>
        <a:spcBef>
          <a:spcPts val="450"/>
        </a:spcBef>
        <a:spcAft>
          <a:spcPts val="450"/>
        </a:spcAft>
        <a:buClr>
          <a:srgbClr val="485D0E"/>
        </a:buClr>
        <a:buSzPct val="90000"/>
        <a:buFont typeface="Arial"/>
        <a:buChar char="•"/>
        <a:defRPr sz="2000">
          <a:solidFill>
            <a:srgbClr val="3D572D"/>
          </a:solidFill>
          <a:latin typeface="+mn-lt"/>
          <a:ea typeface="+mn-ea"/>
        </a:defRPr>
      </a:lvl2pPr>
      <a:lvl3pPr marL="476250" indent="-219075" algn="l" rtl="0" eaLnBrk="1" fontAlgn="base" hangingPunct="1">
        <a:lnSpc>
          <a:spcPct val="100000"/>
        </a:lnSpc>
        <a:spcBef>
          <a:spcPts val="900"/>
        </a:spcBef>
        <a:spcAft>
          <a:spcPts val="0"/>
        </a:spcAft>
        <a:buClr>
          <a:srgbClr val="485D0E"/>
        </a:buClr>
        <a:buSzPct val="85000"/>
        <a:buFont typeface="Arial"/>
        <a:buChar char="•"/>
        <a:defRPr sz="2000">
          <a:solidFill>
            <a:srgbClr val="0F560E"/>
          </a:solidFill>
          <a:latin typeface="+mn-lt"/>
          <a:ea typeface="+mn-ea"/>
        </a:defRPr>
      </a:lvl3pPr>
      <a:lvl4pPr marL="770335" indent="-255985" algn="l" rtl="0" eaLnBrk="1" fontAlgn="base" hangingPunct="1">
        <a:lnSpc>
          <a:spcPct val="100000"/>
        </a:lnSpc>
        <a:spcBef>
          <a:spcPts val="0"/>
        </a:spcBef>
        <a:spcAft>
          <a:spcPts val="450"/>
        </a:spcAft>
        <a:buClr>
          <a:srgbClr val="485D0E"/>
        </a:buClr>
        <a:buSzPct val="85000"/>
        <a:buFont typeface="Lucida Grande"/>
        <a:buChar char="‑"/>
        <a:tabLst>
          <a:tab pos="725091" algn="l"/>
        </a:tabLst>
        <a:defRPr sz="1800">
          <a:solidFill>
            <a:srgbClr val="3F5A29"/>
          </a:solidFill>
          <a:latin typeface="+mn-lt"/>
          <a:ea typeface="+mn-ea"/>
        </a:defRPr>
      </a:lvl4pPr>
      <a:lvl5pPr marL="1027510" indent="-251222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lr>
          <a:srgbClr val="485D0E"/>
        </a:buClr>
        <a:buSzPct val="85000"/>
        <a:buFont typeface="Wingdings" charset="2"/>
        <a:buChar char="Ø"/>
        <a:tabLst/>
        <a:defRPr sz="1700">
          <a:solidFill>
            <a:srgbClr val="3F5A29"/>
          </a:solidFill>
          <a:latin typeface="+mn-lt"/>
          <a:ea typeface="+mn-ea"/>
        </a:defRPr>
      </a:lvl5pPr>
      <a:lvl6pPr marL="1885950" indent="-17145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lr>
          <a:srgbClr val="485D0E"/>
        </a:buClr>
        <a:buSzPct val="85000"/>
        <a:buFont typeface="Arial Unicode MS" charset="0"/>
        <a:buChar char="‐"/>
        <a:defRPr sz="9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lr>
          <a:srgbClr val="485D0E"/>
        </a:buClr>
        <a:buSzPct val="85000"/>
        <a:buFont typeface="Arial Unicode MS" charset="0"/>
        <a:buChar char="‐"/>
        <a:defRPr sz="9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lr>
          <a:srgbClr val="485D0E"/>
        </a:buClr>
        <a:buSzPct val="85000"/>
        <a:buFont typeface="Arial Unicode MS" charset="0"/>
        <a:buChar char="‐"/>
        <a:defRPr sz="9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lr>
          <a:srgbClr val="485D0E"/>
        </a:buClr>
        <a:buSzPct val="85000"/>
        <a:buFont typeface="Arial Unicode MS" charset="0"/>
        <a:buChar char="‐"/>
        <a:defRPr sz="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10"/>
            <a:ext cx="9144000" cy="1075267"/>
          </a:xfrm>
          <a:prstGeom prst="rect">
            <a:avLst/>
          </a:prstGeom>
          <a:solidFill>
            <a:schemeClr val="accent1">
              <a:alpha val="5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95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313525"/>
            <a:ext cx="748030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211" name="Rectangle 43"/>
          <p:cNvSpPr>
            <a:spLocks noChangeArrowheads="1"/>
          </p:cNvSpPr>
          <p:nvPr/>
        </p:nvSpPr>
        <p:spPr bwMode="auto">
          <a:xfrm>
            <a:off x="0" y="6671743"/>
            <a:ext cx="9144000" cy="186267"/>
          </a:xfrm>
          <a:prstGeom prst="rect">
            <a:avLst/>
          </a:prstGeom>
          <a:solidFill>
            <a:srgbClr val="3F5A29"/>
          </a:solidFill>
          <a:ln>
            <a:noFill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7851781" y="365134"/>
            <a:ext cx="822325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0" name="Picture 45" descr="Evergreen_Economics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84160"/>
            <a:ext cx="7223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5" name="Rectangle 47"/>
          <p:cNvSpPr>
            <a:spLocks noChangeArrowheads="1"/>
          </p:cNvSpPr>
          <p:nvPr/>
        </p:nvSpPr>
        <p:spPr bwMode="auto">
          <a:xfrm>
            <a:off x="0" y="6615114"/>
            <a:ext cx="9144000" cy="61912"/>
          </a:xfrm>
          <a:prstGeom prst="rect">
            <a:avLst/>
          </a:prstGeom>
          <a:solidFill>
            <a:schemeClr val="accent6">
              <a:lumMod val="60000"/>
              <a:lumOff val="40000"/>
              <a:alpha val="33000"/>
            </a:schemeClr>
          </a:solidFill>
          <a:ln w="19050">
            <a:noFill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1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456" y="6653213"/>
            <a:ext cx="815975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>
            <a:lvl1pPr>
              <a:defRPr sz="6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7758D2-61D2-0545-8E51-2FC753446A45}" type="slidenum">
              <a:rPr lang="en-US">
                <a:solidFill>
                  <a:prstClr val="white"/>
                </a:solidFill>
                <a:latin typeface="Century Gothic"/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5" name="Line 46"/>
          <p:cNvSpPr>
            <a:spLocks noChangeShapeType="1"/>
          </p:cNvSpPr>
          <p:nvPr/>
        </p:nvSpPr>
        <p:spPr bwMode="auto">
          <a:xfrm>
            <a:off x="0" y="6613525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555464" y="1509541"/>
            <a:ext cx="8090409" cy="46166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1084580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F5A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2" y="186267"/>
          <a:ext cx="728133" cy="762000"/>
        </p:xfrm>
        <a:graphic>
          <a:graphicData uri="http://schemas.openxmlformats.org/drawingml/2006/table">
            <a:tbl>
              <a:tblPr/>
              <a:tblGrid>
                <a:gridCol w="728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9050" cmpd="sng">
                      <a:solidFill>
                        <a:srgbClr val="0F560E"/>
                      </a:solidFill>
                      <a:prstDash val="solid"/>
                    </a:lnL>
                    <a:lnR w="19050" cmpd="sng">
                      <a:solidFill>
                        <a:srgbClr val="0F560E"/>
                      </a:solidFill>
                      <a:prstDash val="solid"/>
                    </a:lnR>
                    <a:lnT w="19050" cmpd="sng">
                      <a:solidFill>
                        <a:srgbClr val="0F560E"/>
                      </a:solidFill>
                      <a:prstDash val="solid"/>
                    </a:lnT>
                    <a:lnB w="19050" cmpd="sng">
                      <a:solidFill>
                        <a:srgbClr val="0F560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3D572D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85D0E"/>
          </a:solidFill>
          <a:latin typeface="Cambri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85D0E"/>
          </a:solidFill>
          <a:latin typeface="Cambri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85D0E"/>
          </a:solidFill>
          <a:latin typeface="Cambri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85D0E"/>
          </a:solidFill>
          <a:latin typeface="Cambria" charset="0"/>
          <a:ea typeface="ＭＳ Ｐゴシック" charset="0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85D0E"/>
          </a:solidFill>
          <a:latin typeface="Cambria" charset="0"/>
          <a:ea typeface="ＭＳ Ｐゴシック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85D0E"/>
          </a:solidFill>
          <a:latin typeface="Cambria" charset="0"/>
          <a:ea typeface="ＭＳ Ｐゴシック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85D0E"/>
          </a:solidFill>
          <a:latin typeface="Cambria" charset="0"/>
          <a:ea typeface="ＭＳ Ｐゴシック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85D0E"/>
          </a:solidFill>
          <a:latin typeface="Cambria" charset="0"/>
          <a:ea typeface="ＭＳ Ｐゴシック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900"/>
        </a:spcAft>
        <a:defRPr sz="2100" b="0">
          <a:solidFill>
            <a:srgbClr val="485D0E"/>
          </a:solidFill>
          <a:latin typeface="+mn-lt"/>
          <a:ea typeface="+mn-ea"/>
          <a:cs typeface="ＭＳ Ｐゴシック" charset="0"/>
        </a:defRPr>
      </a:lvl1pPr>
      <a:lvl2pPr marL="515541" indent="-258366" algn="l" rtl="0" eaLnBrk="1" fontAlgn="base" hangingPunct="1">
        <a:lnSpc>
          <a:spcPct val="100000"/>
        </a:lnSpc>
        <a:spcBef>
          <a:spcPts val="450"/>
        </a:spcBef>
        <a:spcAft>
          <a:spcPts val="450"/>
        </a:spcAft>
        <a:buClr>
          <a:srgbClr val="485D0E"/>
        </a:buClr>
        <a:buSzPct val="90000"/>
        <a:buFont typeface="Arial"/>
        <a:buChar char="•"/>
        <a:defRPr sz="2000">
          <a:solidFill>
            <a:srgbClr val="3D572D"/>
          </a:solidFill>
          <a:latin typeface="+mn-lt"/>
          <a:ea typeface="+mn-ea"/>
        </a:defRPr>
      </a:lvl2pPr>
      <a:lvl3pPr marL="476250" indent="-219075" algn="l" rtl="0" eaLnBrk="1" fontAlgn="base" hangingPunct="1">
        <a:lnSpc>
          <a:spcPct val="100000"/>
        </a:lnSpc>
        <a:spcBef>
          <a:spcPts val="900"/>
        </a:spcBef>
        <a:spcAft>
          <a:spcPts val="0"/>
        </a:spcAft>
        <a:buClr>
          <a:srgbClr val="485D0E"/>
        </a:buClr>
        <a:buSzPct val="85000"/>
        <a:buFont typeface="Arial"/>
        <a:buChar char="•"/>
        <a:defRPr sz="2000">
          <a:solidFill>
            <a:srgbClr val="0F560E"/>
          </a:solidFill>
          <a:latin typeface="+mn-lt"/>
          <a:ea typeface="+mn-ea"/>
        </a:defRPr>
      </a:lvl3pPr>
      <a:lvl4pPr marL="770335" indent="-255985" algn="l" rtl="0" eaLnBrk="1" fontAlgn="base" hangingPunct="1">
        <a:lnSpc>
          <a:spcPct val="100000"/>
        </a:lnSpc>
        <a:spcBef>
          <a:spcPts val="0"/>
        </a:spcBef>
        <a:spcAft>
          <a:spcPts val="450"/>
        </a:spcAft>
        <a:buClr>
          <a:srgbClr val="485D0E"/>
        </a:buClr>
        <a:buSzPct val="85000"/>
        <a:buFont typeface="Lucida Grande"/>
        <a:buChar char="‑"/>
        <a:tabLst>
          <a:tab pos="725091" algn="l"/>
        </a:tabLst>
        <a:defRPr sz="1800">
          <a:solidFill>
            <a:srgbClr val="3F5A29"/>
          </a:solidFill>
          <a:latin typeface="+mn-lt"/>
          <a:ea typeface="+mn-ea"/>
        </a:defRPr>
      </a:lvl4pPr>
      <a:lvl5pPr marL="1027510" indent="-251222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lr>
          <a:srgbClr val="485D0E"/>
        </a:buClr>
        <a:buSzPct val="85000"/>
        <a:buFont typeface="Wingdings" charset="2"/>
        <a:buChar char="Ø"/>
        <a:tabLst/>
        <a:defRPr sz="1700">
          <a:solidFill>
            <a:srgbClr val="3F5A29"/>
          </a:solidFill>
          <a:latin typeface="+mn-lt"/>
          <a:ea typeface="+mn-ea"/>
        </a:defRPr>
      </a:lvl5pPr>
      <a:lvl6pPr marL="1885950" indent="-17145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lr>
          <a:srgbClr val="485D0E"/>
        </a:buClr>
        <a:buSzPct val="85000"/>
        <a:buFont typeface="Arial Unicode MS" charset="0"/>
        <a:buChar char="‐"/>
        <a:defRPr sz="9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lr>
          <a:srgbClr val="485D0E"/>
        </a:buClr>
        <a:buSzPct val="85000"/>
        <a:buFont typeface="Arial Unicode MS" charset="0"/>
        <a:buChar char="‐"/>
        <a:defRPr sz="9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lr>
          <a:srgbClr val="485D0E"/>
        </a:buClr>
        <a:buSzPct val="85000"/>
        <a:buFont typeface="Arial Unicode MS" charset="0"/>
        <a:buChar char="‐"/>
        <a:defRPr sz="9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lr>
          <a:srgbClr val="485D0E"/>
        </a:buClr>
        <a:buSzPct val="85000"/>
        <a:buFont typeface="Arial Unicode MS" charset="0"/>
        <a:buChar char="‐"/>
        <a:defRPr sz="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10"/>
            <a:ext cx="9144000" cy="1075267"/>
          </a:xfrm>
          <a:prstGeom prst="rect">
            <a:avLst/>
          </a:prstGeom>
          <a:solidFill>
            <a:schemeClr val="accent1">
              <a:alpha val="5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95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313525"/>
            <a:ext cx="748030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211" name="Rectangle 43"/>
          <p:cNvSpPr>
            <a:spLocks noChangeArrowheads="1"/>
          </p:cNvSpPr>
          <p:nvPr/>
        </p:nvSpPr>
        <p:spPr bwMode="auto">
          <a:xfrm>
            <a:off x="0" y="6671743"/>
            <a:ext cx="9144000" cy="186267"/>
          </a:xfrm>
          <a:prstGeom prst="rect">
            <a:avLst/>
          </a:prstGeom>
          <a:solidFill>
            <a:srgbClr val="3F5A29"/>
          </a:solidFill>
          <a:ln>
            <a:noFill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7851781" y="365134"/>
            <a:ext cx="822325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0" name="Picture 45" descr="Evergreen_Economics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84160"/>
            <a:ext cx="7223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5" name="Rectangle 47"/>
          <p:cNvSpPr>
            <a:spLocks noChangeArrowheads="1"/>
          </p:cNvSpPr>
          <p:nvPr/>
        </p:nvSpPr>
        <p:spPr bwMode="auto">
          <a:xfrm>
            <a:off x="0" y="6615114"/>
            <a:ext cx="9144000" cy="61912"/>
          </a:xfrm>
          <a:prstGeom prst="rect">
            <a:avLst/>
          </a:prstGeom>
          <a:solidFill>
            <a:schemeClr val="accent6">
              <a:lumMod val="60000"/>
              <a:lumOff val="40000"/>
              <a:alpha val="33000"/>
            </a:schemeClr>
          </a:solidFill>
          <a:ln w="19050">
            <a:noFill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1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456" y="6653213"/>
            <a:ext cx="815975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>
            <a:lvl1pPr>
              <a:defRPr sz="6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7758D2-61D2-0545-8E51-2FC753446A45}" type="slidenum">
              <a:rPr lang="en-US">
                <a:solidFill>
                  <a:prstClr val="white"/>
                </a:solidFill>
                <a:latin typeface="Century Gothic"/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5" name="Line 46"/>
          <p:cNvSpPr>
            <a:spLocks noChangeShapeType="1"/>
          </p:cNvSpPr>
          <p:nvPr/>
        </p:nvSpPr>
        <p:spPr bwMode="auto">
          <a:xfrm>
            <a:off x="0" y="6613525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555464" y="1509541"/>
            <a:ext cx="8090409" cy="46166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1084580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F5A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2" y="186267"/>
          <a:ext cx="728133" cy="762000"/>
        </p:xfrm>
        <a:graphic>
          <a:graphicData uri="http://schemas.openxmlformats.org/drawingml/2006/table">
            <a:tbl>
              <a:tblPr/>
              <a:tblGrid>
                <a:gridCol w="728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9050" cmpd="sng">
                      <a:solidFill>
                        <a:srgbClr val="0F560E"/>
                      </a:solidFill>
                      <a:prstDash val="solid"/>
                    </a:lnL>
                    <a:lnR w="19050" cmpd="sng">
                      <a:solidFill>
                        <a:srgbClr val="0F560E"/>
                      </a:solidFill>
                      <a:prstDash val="solid"/>
                    </a:lnR>
                    <a:lnT w="19050" cmpd="sng">
                      <a:solidFill>
                        <a:srgbClr val="0F560E"/>
                      </a:solidFill>
                      <a:prstDash val="solid"/>
                    </a:lnT>
                    <a:lnB w="19050" cmpd="sng">
                      <a:solidFill>
                        <a:srgbClr val="0F560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3D572D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85D0E"/>
          </a:solidFill>
          <a:latin typeface="Cambri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85D0E"/>
          </a:solidFill>
          <a:latin typeface="Cambri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85D0E"/>
          </a:solidFill>
          <a:latin typeface="Cambri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85D0E"/>
          </a:solidFill>
          <a:latin typeface="Cambria" charset="0"/>
          <a:ea typeface="ＭＳ Ｐゴシック" charset="0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85D0E"/>
          </a:solidFill>
          <a:latin typeface="Cambria" charset="0"/>
          <a:ea typeface="ＭＳ Ｐゴシック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85D0E"/>
          </a:solidFill>
          <a:latin typeface="Cambria" charset="0"/>
          <a:ea typeface="ＭＳ Ｐゴシック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85D0E"/>
          </a:solidFill>
          <a:latin typeface="Cambria" charset="0"/>
          <a:ea typeface="ＭＳ Ｐゴシック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85D0E"/>
          </a:solidFill>
          <a:latin typeface="Cambria" charset="0"/>
          <a:ea typeface="ＭＳ Ｐゴシック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900"/>
        </a:spcAft>
        <a:defRPr sz="2100" b="0">
          <a:solidFill>
            <a:srgbClr val="485D0E"/>
          </a:solidFill>
          <a:latin typeface="+mn-lt"/>
          <a:ea typeface="+mn-ea"/>
          <a:cs typeface="ＭＳ Ｐゴシック" charset="0"/>
        </a:defRPr>
      </a:lvl1pPr>
      <a:lvl2pPr marL="515541" indent="-258366" algn="l" rtl="0" eaLnBrk="1" fontAlgn="base" hangingPunct="1">
        <a:lnSpc>
          <a:spcPct val="100000"/>
        </a:lnSpc>
        <a:spcBef>
          <a:spcPts val="450"/>
        </a:spcBef>
        <a:spcAft>
          <a:spcPts val="450"/>
        </a:spcAft>
        <a:buClr>
          <a:srgbClr val="485D0E"/>
        </a:buClr>
        <a:buSzPct val="90000"/>
        <a:buFont typeface="Arial"/>
        <a:buChar char="•"/>
        <a:defRPr sz="2000">
          <a:solidFill>
            <a:srgbClr val="3D572D"/>
          </a:solidFill>
          <a:latin typeface="+mn-lt"/>
          <a:ea typeface="+mn-ea"/>
        </a:defRPr>
      </a:lvl2pPr>
      <a:lvl3pPr marL="476250" indent="-219075" algn="l" rtl="0" eaLnBrk="1" fontAlgn="base" hangingPunct="1">
        <a:lnSpc>
          <a:spcPct val="100000"/>
        </a:lnSpc>
        <a:spcBef>
          <a:spcPts val="900"/>
        </a:spcBef>
        <a:spcAft>
          <a:spcPts val="0"/>
        </a:spcAft>
        <a:buClr>
          <a:srgbClr val="485D0E"/>
        </a:buClr>
        <a:buSzPct val="85000"/>
        <a:buFont typeface="Arial"/>
        <a:buChar char="•"/>
        <a:defRPr sz="2000">
          <a:solidFill>
            <a:srgbClr val="0F560E"/>
          </a:solidFill>
          <a:latin typeface="+mn-lt"/>
          <a:ea typeface="+mn-ea"/>
        </a:defRPr>
      </a:lvl3pPr>
      <a:lvl4pPr marL="770335" indent="-255985" algn="l" rtl="0" eaLnBrk="1" fontAlgn="base" hangingPunct="1">
        <a:lnSpc>
          <a:spcPct val="100000"/>
        </a:lnSpc>
        <a:spcBef>
          <a:spcPts val="0"/>
        </a:spcBef>
        <a:spcAft>
          <a:spcPts val="450"/>
        </a:spcAft>
        <a:buClr>
          <a:srgbClr val="485D0E"/>
        </a:buClr>
        <a:buSzPct val="85000"/>
        <a:buFont typeface="Lucida Grande"/>
        <a:buChar char="‑"/>
        <a:tabLst>
          <a:tab pos="725091" algn="l"/>
        </a:tabLst>
        <a:defRPr sz="1800">
          <a:solidFill>
            <a:srgbClr val="3F5A29"/>
          </a:solidFill>
          <a:latin typeface="+mn-lt"/>
          <a:ea typeface="+mn-ea"/>
        </a:defRPr>
      </a:lvl4pPr>
      <a:lvl5pPr marL="1027510" indent="-251222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lr>
          <a:srgbClr val="485D0E"/>
        </a:buClr>
        <a:buSzPct val="85000"/>
        <a:buFont typeface="Wingdings" charset="2"/>
        <a:buChar char="Ø"/>
        <a:tabLst/>
        <a:defRPr sz="1700">
          <a:solidFill>
            <a:srgbClr val="3F5A29"/>
          </a:solidFill>
          <a:latin typeface="+mn-lt"/>
          <a:ea typeface="+mn-ea"/>
        </a:defRPr>
      </a:lvl5pPr>
      <a:lvl6pPr marL="1885950" indent="-17145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lr>
          <a:srgbClr val="485D0E"/>
        </a:buClr>
        <a:buSzPct val="85000"/>
        <a:buFont typeface="Arial Unicode MS" charset="0"/>
        <a:buChar char="‐"/>
        <a:defRPr sz="9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lr>
          <a:srgbClr val="485D0E"/>
        </a:buClr>
        <a:buSzPct val="85000"/>
        <a:buFont typeface="Arial Unicode MS" charset="0"/>
        <a:buChar char="‐"/>
        <a:defRPr sz="9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lr>
          <a:srgbClr val="485D0E"/>
        </a:buClr>
        <a:buSzPct val="85000"/>
        <a:buFont typeface="Arial Unicode MS" charset="0"/>
        <a:buChar char="‐"/>
        <a:defRPr sz="9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lr>
          <a:srgbClr val="485D0E"/>
        </a:buClr>
        <a:buSzPct val="85000"/>
        <a:buFont typeface="Arial Unicode MS" charset="0"/>
        <a:buChar char="‐"/>
        <a:defRPr sz="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7847" y="2391996"/>
            <a:ext cx="6541476" cy="2424894"/>
          </a:xfrm>
        </p:spPr>
        <p:txBody>
          <a:bodyPr>
            <a:noAutofit/>
          </a:bodyPr>
          <a:lstStyle/>
          <a:p>
            <a:r>
              <a:rPr lang="en-US" sz="3000" dirty="0"/>
              <a:t>IRA Home Energy Rebates and Utility Program </a:t>
            </a:r>
            <a:br>
              <a:rPr lang="en-US" sz="3000" dirty="0"/>
            </a:br>
            <a:r>
              <a:rPr lang="en-US" sz="3000" dirty="0"/>
              <a:t>Attribution Issues </a:t>
            </a:r>
            <a:br>
              <a:rPr lang="en-US" sz="30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51484" y="4185434"/>
            <a:ext cx="3181350" cy="541337"/>
          </a:xfrm>
        </p:spPr>
        <p:txBody>
          <a:bodyPr/>
          <a:lstStyle/>
          <a:p>
            <a:r>
              <a:rPr lang="en-US" sz="2400" dirty="0"/>
              <a:t>May 9, 2023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11AADF-FB45-3D49-ADDC-6F253CB47D81}"/>
              </a:ext>
            </a:extLst>
          </p:cNvPr>
          <p:cNvSpPr txBox="1">
            <a:spLocks/>
          </p:cNvSpPr>
          <p:nvPr/>
        </p:nvSpPr>
        <p:spPr>
          <a:xfrm>
            <a:off x="5682100" y="5674627"/>
            <a:ext cx="3181350" cy="54133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900"/>
              </a:spcAft>
              <a:defRPr sz="1800" b="0" i="1">
                <a:solidFill>
                  <a:srgbClr val="485D0E"/>
                </a:solidFill>
                <a:latin typeface="+mn-lt"/>
                <a:ea typeface="+mn-ea"/>
                <a:cs typeface="ＭＳ Ｐゴシック" charset="0"/>
              </a:defRPr>
            </a:lvl1pPr>
            <a:lvl2pPr marL="515541" indent="-258366" algn="l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485D0E"/>
              </a:buClr>
              <a:buSzPct val="90000"/>
              <a:buFont typeface="Arial"/>
              <a:buChar char="•"/>
              <a:defRPr sz="2000">
                <a:solidFill>
                  <a:srgbClr val="3D572D"/>
                </a:solidFill>
                <a:latin typeface="+mn-lt"/>
                <a:ea typeface="+mn-ea"/>
              </a:defRPr>
            </a:lvl2pPr>
            <a:lvl3pPr marL="476250" indent="-219075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485D0E"/>
              </a:buClr>
              <a:buSzPct val="85000"/>
              <a:buFont typeface="Arial"/>
              <a:buChar char="•"/>
              <a:defRPr sz="2000">
                <a:solidFill>
                  <a:srgbClr val="0F560E"/>
                </a:solidFill>
                <a:latin typeface="+mn-lt"/>
                <a:ea typeface="+mn-ea"/>
              </a:defRPr>
            </a:lvl3pPr>
            <a:lvl4pPr marL="770335" indent="-25598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485D0E"/>
              </a:buClr>
              <a:buSzPct val="85000"/>
              <a:buFont typeface="Lucida Grande"/>
              <a:buChar char="‑"/>
              <a:tabLst>
                <a:tab pos="725091" algn="l"/>
              </a:tabLst>
              <a:defRPr sz="1800">
                <a:solidFill>
                  <a:srgbClr val="3F5A29"/>
                </a:solidFill>
                <a:latin typeface="+mn-lt"/>
                <a:ea typeface="+mn-ea"/>
              </a:defRPr>
            </a:lvl4pPr>
            <a:lvl5pPr marL="1027510" indent="-251222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485D0E"/>
              </a:buClr>
              <a:buSzPct val="85000"/>
              <a:buFont typeface="Wingdings" charset="2"/>
              <a:buChar char="Ø"/>
              <a:tabLst/>
              <a:defRPr sz="1700">
                <a:solidFill>
                  <a:srgbClr val="3F5A29"/>
                </a:solidFill>
                <a:latin typeface="+mn-lt"/>
                <a:ea typeface="+mn-ea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485D0E"/>
              </a:buClr>
              <a:buSzPct val="85000"/>
              <a:buFont typeface="Arial Unicode MS" charset="0"/>
              <a:buChar char="‐"/>
              <a:defRPr sz="9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485D0E"/>
              </a:buClr>
              <a:buSzPct val="85000"/>
              <a:buFont typeface="Arial Unicode MS" charset="0"/>
              <a:buChar char="‐"/>
              <a:defRPr sz="9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485D0E"/>
              </a:buClr>
              <a:buSzPct val="85000"/>
              <a:buFont typeface="Arial Unicode MS" charset="0"/>
              <a:buChar char="‐"/>
              <a:defRPr sz="9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485D0E"/>
              </a:buClr>
              <a:buSzPct val="85000"/>
              <a:buFont typeface="Arial Unicode MS" charset="0"/>
              <a:buChar char="‐"/>
              <a:defRPr sz="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kern="0" dirty="0">
                <a:solidFill>
                  <a:schemeClr val="bg1"/>
                </a:solidFill>
              </a:rPr>
              <a:t>Steve Grover, PhD</a:t>
            </a:r>
          </a:p>
        </p:txBody>
      </p:sp>
    </p:spTree>
    <p:extLst>
      <p:ext uri="{BB962C8B-B14F-4D97-AF65-F5344CB8AC3E}">
        <p14:creationId xmlns:p14="http://schemas.microsoft.com/office/powerpoint/2010/main" val="252106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46882" y="260623"/>
            <a:ext cx="6586883" cy="561692"/>
          </a:xfrm>
        </p:spPr>
        <p:txBody>
          <a:bodyPr/>
          <a:lstStyle/>
          <a:p>
            <a:r>
              <a:rPr lang="en-US" sz="3200" dirty="0"/>
              <a:t>Attribution Issues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110603-12C9-5642-9613-6ED69A0DA9D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15570" y="1182328"/>
            <a:ext cx="8699475" cy="541504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b="0" dirty="0"/>
              <a:t>Both utility programs and HER incentives will likely target the same measures for a single customer.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Primary Challenge: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How to attribute program savings when the </a:t>
            </a:r>
            <a:r>
              <a:rPr lang="en-US" sz="2400" u="sng" dirty="0"/>
              <a:t>same</a:t>
            </a:r>
            <a:r>
              <a:rPr lang="en-US" sz="2400" b="0" dirty="0"/>
              <a:t> measures are receiving rebates from 2 different programs?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Example: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Utility program measure: Heat pumps/CAC, rebates &lt; $1,000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IRA HER: Need to achieve 15-20% savings, likely requires all possible measures, rebates $8,000 to $14,000 max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29544" y="548351"/>
            <a:ext cx="138499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78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FE7B01D6-7DD2-D747-83A3-4118444CA9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05" t="17450" r="15271" b="18120"/>
          <a:stretch/>
        </p:blipFill>
        <p:spPr>
          <a:xfrm>
            <a:off x="1011518" y="1093969"/>
            <a:ext cx="7287938" cy="54145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4FEFF7-199B-4449-BB31-7DCD4D3E7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313514"/>
            <a:ext cx="7480300" cy="484748"/>
          </a:xfrm>
        </p:spPr>
        <p:txBody>
          <a:bodyPr/>
          <a:lstStyle/>
          <a:p>
            <a:r>
              <a:rPr lang="en-US" dirty="0"/>
              <a:t>Measure and Rebate Overlap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D6AC8F-5BA2-CC49-8C19-DDFFEC8A7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758D2-61D2-0545-8E51-2FC753446A4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9CA107-C925-104A-8BB4-C77AB29C39F0}"/>
              </a:ext>
            </a:extLst>
          </p:cNvPr>
          <p:cNvSpPr txBox="1"/>
          <p:nvPr/>
        </p:nvSpPr>
        <p:spPr>
          <a:xfrm>
            <a:off x="-330112" y="3801253"/>
            <a:ext cx="1122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3D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Heat</a:t>
            </a:r>
          </a:p>
          <a:p>
            <a:pPr algn="ctr"/>
            <a:r>
              <a:rPr lang="en-US" sz="2400" dirty="0">
                <a:solidFill>
                  <a:srgbClr val="FFF3D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Pump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102F65-31EA-4647-B49E-53F1E43573A4}"/>
              </a:ext>
            </a:extLst>
          </p:cNvPr>
          <p:cNvSpPr/>
          <p:nvPr/>
        </p:nvSpPr>
        <p:spPr bwMode="auto">
          <a:xfrm>
            <a:off x="2558528" y="2409163"/>
            <a:ext cx="4256499" cy="3428525"/>
          </a:xfrm>
          <a:prstGeom prst="ellipse">
            <a:avLst/>
          </a:prstGeom>
          <a:solidFill>
            <a:srgbClr val="1B304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0D5C3A5-D89C-8041-A9A9-FC1C326ED9EE}"/>
              </a:ext>
            </a:extLst>
          </p:cNvPr>
          <p:cNvSpPr/>
          <p:nvPr/>
        </p:nvSpPr>
        <p:spPr bwMode="auto">
          <a:xfrm>
            <a:off x="5120375" y="3106565"/>
            <a:ext cx="1631813" cy="1728194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rgbClr val="FFF3D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3E690F-2CDE-B847-9605-46639D42AAAA}"/>
              </a:ext>
            </a:extLst>
          </p:cNvPr>
          <p:cNvSpPr txBox="1"/>
          <p:nvPr/>
        </p:nvSpPr>
        <p:spPr>
          <a:xfrm>
            <a:off x="5139765" y="3434811"/>
            <a:ext cx="1547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Heat Pump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Utility Rebate = $700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A5A95C-899A-2642-B852-2A12A4822F17}"/>
              </a:ext>
            </a:extLst>
          </p:cNvPr>
          <p:cNvSpPr txBox="1"/>
          <p:nvPr/>
        </p:nvSpPr>
        <p:spPr>
          <a:xfrm>
            <a:off x="3488562" y="2817633"/>
            <a:ext cx="1631813" cy="2664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sz="2000" dirty="0">
                <a:solidFill>
                  <a:srgbClr val="FFF3D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Windows</a:t>
            </a:r>
          </a:p>
          <a:p>
            <a:pPr algn="l">
              <a:lnSpc>
                <a:spcPct val="105000"/>
              </a:lnSpc>
            </a:pPr>
            <a:r>
              <a:rPr lang="en-US" sz="2000" dirty="0">
                <a:solidFill>
                  <a:srgbClr val="FFF3D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Insulation</a:t>
            </a:r>
          </a:p>
          <a:p>
            <a:pPr algn="l">
              <a:lnSpc>
                <a:spcPct val="105000"/>
              </a:lnSpc>
            </a:pPr>
            <a:r>
              <a:rPr lang="en-US" sz="2000" dirty="0">
                <a:solidFill>
                  <a:srgbClr val="FFF3D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Duct Repair</a:t>
            </a:r>
          </a:p>
          <a:p>
            <a:pPr algn="l">
              <a:lnSpc>
                <a:spcPct val="105000"/>
              </a:lnSpc>
            </a:pPr>
            <a:r>
              <a:rPr lang="en-US" sz="2000" dirty="0">
                <a:solidFill>
                  <a:srgbClr val="FFF3D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Lighting</a:t>
            </a:r>
          </a:p>
          <a:p>
            <a:pPr algn="l">
              <a:lnSpc>
                <a:spcPct val="105000"/>
              </a:lnSpc>
            </a:pPr>
            <a:r>
              <a:rPr lang="en-US" sz="2000" dirty="0">
                <a:solidFill>
                  <a:srgbClr val="FFF3D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Appliances</a:t>
            </a:r>
          </a:p>
          <a:p>
            <a:pPr algn="l">
              <a:lnSpc>
                <a:spcPct val="105000"/>
              </a:lnSpc>
            </a:pPr>
            <a:endParaRPr lang="en-US" sz="2000" dirty="0">
              <a:solidFill>
                <a:srgbClr val="FFF3D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5000"/>
              </a:lnSpc>
            </a:pPr>
            <a:r>
              <a:rPr lang="en-US" sz="2000" dirty="0">
                <a:solidFill>
                  <a:srgbClr val="FFF3D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 Rebate = </a:t>
            </a:r>
          </a:p>
          <a:p>
            <a:pPr algn="l">
              <a:lnSpc>
                <a:spcPct val="105000"/>
              </a:lnSpc>
            </a:pPr>
            <a:r>
              <a:rPr lang="en-US" sz="2000" dirty="0">
                <a:solidFill>
                  <a:srgbClr val="FFF3D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$10-$14,000</a:t>
            </a:r>
          </a:p>
        </p:txBody>
      </p:sp>
    </p:spTree>
    <p:extLst>
      <p:ext uri="{BB962C8B-B14F-4D97-AF65-F5344CB8AC3E}">
        <p14:creationId xmlns:p14="http://schemas.microsoft.com/office/powerpoint/2010/main" val="2547080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46882" y="260623"/>
            <a:ext cx="6586883" cy="561692"/>
          </a:xfrm>
        </p:spPr>
        <p:txBody>
          <a:bodyPr/>
          <a:lstStyle/>
          <a:p>
            <a:r>
              <a:rPr lang="en-US" sz="3200" dirty="0"/>
              <a:t>Current Net Impact Methods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110603-12C9-5642-9613-6ED69A0DA9D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31850" y="1332195"/>
            <a:ext cx="8512858" cy="438866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Most programs rely on the “self report” survey method to determine free ridership and spillover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A small number of programs (i.e., peer comparison HER) use a billing analysis with a control or comparison group of matched non-participants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Low-income programs usually assume a net-go-gross ratio of 1.0, which implies that the program is 100% responsible for the measures installed.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929544" y="548351"/>
            <a:ext cx="138499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2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6159" y="43204"/>
            <a:ext cx="7768549" cy="1054135"/>
          </a:xfrm>
        </p:spPr>
        <p:txBody>
          <a:bodyPr/>
          <a:lstStyle/>
          <a:p>
            <a:r>
              <a:rPr lang="en-US" sz="3200" dirty="0"/>
              <a:t>Self Report Method Question Examples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110603-12C9-5642-9613-6ED69A0DA9D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31850" y="1332194"/>
            <a:ext cx="8512858" cy="51741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General Question Types Include: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How important was the program rebate on your decision to purchase efficient equipment?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Would your purchase have been delayed if the program incentive was not available?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Would you have done the project without the program rebate?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Would the quantity installed or the level of efficiency decreased without the rebate?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929544" y="548351"/>
            <a:ext cx="138499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10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90246" y="14402"/>
            <a:ext cx="8025185" cy="1054135"/>
          </a:xfrm>
        </p:spPr>
        <p:txBody>
          <a:bodyPr/>
          <a:lstStyle/>
          <a:p>
            <a:r>
              <a:rPr lang="en-US" sz="3200" dirty="0"/>
              <a:t>Self Report Scoring Algorithm (example)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110603-12C9-5642-9613-6ED69A0DA9D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29544" y="548351"/>
            <a:ext cx="138499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57E28BD-58F1-4346-AFBB-12EAA0D6C77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8" y="1756637"/>
            <a:ext cx="8729145" cy="2967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45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46882" y="260623"/>
            <a:ext cx="7768549" cy="561692"/>
          </a:xfrm>
        </p:spPr>
        <p:txBody>
          <a:bodyPr/>
          <a:lstStyle/>
          <a:p>
            <a:r>
              <a:rPr lang="en-US" sz="3200"/>
              <a:t>Survey Response Challenges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110603-12C9-5642-9613-6ED69A0DA9D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31850" y="1332194"/>
            <a:ext cx="8512858" cy="517411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How can customers distinguish influence of two different </a:t>
            </a:r>
            <a:r>
              <a:rPr lang="en-US" sz="2400" dirty="0"/>
              <a:t>programs</a:t>
            </a:r>
            <a:r>
              <a:rPr lang="en-US" sz="2400" b="0" dirty="0"/>
              <a:t> that are likely packaged together?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How can customers determine influence of two different </a:t>
            </a:r>
            <a:r>
              <a:rPr lang="en-US" sz="2400" dirty="0"/>
              <a:t>rebates</a:t>
            </a:r>
            <a:r>
              <a:rPr lang="en-US" sz="2400" b="0" dirty="0"/>
              <a:t> on a single measure?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IRA HER rebate dollars likely significant higher (10X ?) than those from the utility programs, thereby reducing the likely influence from the utility program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If utility program were not available, project would still likely move forward if HER rebates are covering the same measures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If there is a sequence of program awareness, the order likely matters on (e.g., did the utility program lead them to the IRA HER program?)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929544" y="548351"/>
            <a:ext cx="138499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8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46882" y="260623"/>
            <a:ext cx="7768549" cy="561692"/>
          </a:xfrm>
        </p:spPr>
        <p:txBody>
          <a:bodyPr/>
          <a:lstStyle/>
          <a:p>
            <a:r>
              <a:rPr lang="en-US" sz="3200"/>
              <a:t>Additional Considerations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110603-12C9-5642-9613-6ED69A0DA9D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31850" y="1332195"/>
            <a:ext cx="8512858" cy="465829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Customer data for IRA HER projects need to be tracked so can be matched with utility participation data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Attribution issue cannot be solved by using a comparison group (due to overlapping funding)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Possible that measures paid for through IRA HER will reduce gross savings from utility program measures (e.g., insulation installed through HER will lower savings for CAC)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29544" y="548351"/>
            <a:ext cx="138499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1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4712" y="260623"/>
            <a:ext cx="8050719" cy="561692"/>
          </a:xfrm>
        </p:spPr>
        <p:txBody>
          <a:bodyPr/>
          <a:lstStyle/>
          <a:p>
            <a:r>
              <a:rPr lang="en-US" sz="3200" dirty="0"/>
              <a:t>Paths Forward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110603-12C9-5642-9613-6ED69A0DA9D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893F23EB-43CA-4748-8C8C-25C94E9F5CF7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05024997"/>
              </p:ext>
            </p:extLst>
          </p:nvPr>
        </p:nvGraphicFramePr>
        <p:xfrm>
          <a:off x="410309" y="1486820"/>
          <a:ext cx="8464060" cy="36713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53140">
                  <a:extLst>
                    <a:ext uri="{9D8B030D-6E8A-4147-A177-3AD203B41FA5}">
                      <a16:colId xmlns:a16="http://schemas.microsoft.com/office/drawing/2014/main" val="2654214821"/>
                    </a:ext>
                  </a:extLst>
                </a:gridCol>
                <a:gridCol w="4310920">
                  <a:extLst>
                    <a:ext uri="{9D8B030D-6E8A-4147-A177-3AD203B41FA5}">
                      <a16:colId xmlns:a16="http://schemas.microsoft.com/office/drawing/2014/main" val="3219083847"/>
                    </a:ext>
                  </a:extLst>
                </a:gridCol>
              </a:tblGrid>
              <a:tr h="875461">
                <a:tc>
                  <a:txBody>
                    <a:bodyPr/>
                    <a:lstStyle/>
                    <a:p>
                      <a:r>
                        <a:rPr lang="en-US" sz="1800" dirty="0"/>
                        <a:t>Possible Option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0505295"/>
                  </a:ext>
                </a:extLst>
              </a:tr>
              <a:tr h="875461">
                <a:tc>
                  <a:txBody>
                    <a:bodyPr/>
                    <a:lstStyle/>
                    <a:p>
                      <a:r>
                        <a:rPr lang="en-US" sz="1800" dirty="0"/>
                        <a:t>Exclude IRA HER projects from utility programs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Cleanest solution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2755985"/>
                  </a:ext>
                </a:extLst>
              </a:tr>
              <a:tr h="935771">
                <a:tc>
                  <a:txBody>
                    <a:bodyPr/>
                    <a:lstStyle/>
                    <a:p>
                      <a:r>
                        <a:rPr lang="en-US" sz="1800" dirty="0"/>
                        <a:t>Allow IRA projects in utility programs, use a deemed NTG 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NTG ratio should be very low, will no longer be 1.0 for low-income programs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058679"/>
                  </a:ext>
                </a:extLst>
              </a:tr>
              <a:tr h="984639">
                <a:tc>
                  <a:txBody>
                    <a:bodyPr/>
                    <a:lstStyle/>
                    <a:p>
                      <a:r>
                        <a:rPr lang="en-US" sz="1800" dirty="0"/>
                        <a:t>Attempt to estimate NTG ratio for utility portion of project funding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Very unlikely to produce meaningful results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099026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29544" y="548351"/>
            <a:ext cx="138499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68066"/>
      </p:ext>
    </p:extLst>
  </p:cSld>
  <p:clrMapOvr>
    <a:masterClrMapping/>
  </p:clrMapOvr>
</p:sld>
</file>

<file path=ppt/theme/theme1.xml><?xml version="1.0" encoding="utf-8"?>
<a:theme xmlns:a="http://schemas.openxmlformats.org/drawingml/2006/main" name="Evergreen Powerpoint template">
  <a:themeElements>
    <a:clrScheme name="Evergreen charts option 1 1">
      <a:dk1>
        <a:srgbClr val="000000"/>
      </a:dk1>
      <a:lt1>
        <a:sysClr val="window" lastClr="FFFFFF"/>
      </a:lt1>
      <a:dk2>
        <a:srgbClr val="0F560E"/>
      </a:dk2>
      <a:lt2>
        <a:srgbClr val="FB8817"/>
      </a:lt2>
      <a:accent1>
        <a:srgbClr val="C1C659"/>
      </a:accent1>
      <a:accent2>
        <a:srgbClr val="568C2C"/>
      </a:accent2>
      <a:accent3>
        <a:srgbClr val="362B1F"/>
      </a:accent3>
      <a:accent4>
        <a:srgbClr val="FA4E0E"/>
      </a:accent4>
      <a:accent5>
        <a:srgbClr val="BF8855"/>
      </a:accent5>
      <a:accent6>
        <a:srgbClr val="878A2D"/>
      </a:accent6>
      <a:hlink>
        <a:srgbClr val="BF8855"/>
      </a:hlink>
      <a:folHlink>
        <a:srgbClr val="878A2D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A1F2F"/>
        </a:accent1>
        <a:accent2>
          <a:srgbClr val="262626"/>
        </a:accent2>
        <a:accent3>
          <a:srgbClr val="FFFFFF"/>
        </a:accent3>
        <a:accent4>
          <a:srgbClr val="000000"/>
        </a:accent4>
        <a:accent5>
          <a:srgbClr val="E1ABAD"/>
        </a:accent5>
        <a:accent6>
          <a:srgbClr val="212121"/>
        </a:accent6>
        <a:hlink>
          <a:srgbClr val="BFBFBF"/>
        </a:hlink>
        <a:folHlink>
          <a:srgbClr val="E2E4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vergreen Powerpoint template">
  <a:themeElements>
    <a:clrScheme name="Evergreen charts option 1 1">
      <a:dk1>
        <a:srgbClr val="000000"/>
      </a:dk1>
      <a:lt1>
        <a:sysClr val="window" lastClr="FFFFFF"/>
      </a:lt1>
      <a:dk2>
        <a:srgbClr val="0F560E"/>
      </a:dk2>
      <a:lt2>
        <a:srgbClr val="FB8817"/>
      </a:lt2>
      <a:accent1>
        <a:srgbClr val="C1C659"/>
      </a:accent1>
      <a:accent2>
        <a:srgbClr val="568C2C"/>
      </a:accent2>
      <a:accent3>
        <a:srgbClr val="362B1F"/>
      </a:accent3>
      <a:accent4>
        <a:srgbClr val="FA4E0E"/>
      </a:accent4>
      <a:accent5>
        <a:srgbClr val="BF8855"/>
      </a:accent5>
      <a:accent6>
        <a:srgbClr val="878A2D"/>
      </a:accent6>
      <a:hlink>
        <a:srgbClr val="BF8855"/>
      </a:hlink>
      <a:folHlink>
        <a:srgbClr val="878A2D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A1F2F"/>
        </a:accent1>
        <a:accent2>
          <a:srgbClr val="262626"/>
        </a:accent2>
        <a:accent3>
          <a:srgbClr val="FFFFFF"/>
        </a:accent3>
        <a:accent4>
          <a:srgbClr val="000000"/>
        </a:accent4>
        <a:accent5>
          <a:srgbClr val="E1ABAD"/>
        </a:accent5>
        <a:accent6>
          <a:srgbClr val="212121"/>
        </a:accent6>
        <a:hlink>
          <a:srgbClr val="BFBFBF"/>
        </a:hlink>
        <a:folHlink>
          <a:srgbClr val="E2E4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vergreen Powerpoint template">
  <a:themeElements>
    <a:clrScheme name="Evergreen charts option 1 1">
      <a:dk1>
        <a:srgbClr val="000000"/>
      </a:dk1>
      <a:lt1>
        <a:sysClr val="window" lastClr="FFFFFF"/>
      </a:lt1>
      <a:dk2>
        <a:srgbClr val="0F560E"/>
      </a:dk2>
      <a:lt2>
        <a:srgbClr val="FB8817"/>
      </a:lt2>
      <a:accent1>
        <a:srgbClr val="C1C659"/>
      </a:accent1>
      <a:accent2>
        <a:srgbClr val="568C2C"/>
      </a:accent2>
      <a:accent3>
        <a:srgbClr val="362B1F"/>
      </a:accent3>
      <a:accent4>
        <a:srgbClr val="FA4E0E"/>
      </a:accent4>
      <a:accent5>
        <a:srgbClr val="BF8855"/>
      </a:accent5>
      <a:accent6>
        <a:srgbClr val="878A2D"/>
      </a:accent6>
      <a:hlink>
        <a:srgbClr val="BF8855"/>
      </a:hlink>
      <a:folHlink>
        <a:srgbClr val="878A2D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A1F2F"/>
        </a:accent1>
        <a:accent2>
          <a:srgbClr val="262626"/>
        </a:accent2>
        <a:accent3>
          <a:srgbClr val="FFFFFF"/>
        </a:accent3>
        <a:accent4>
          <a:srgbClr val="000000"/>
        </a:accent4>
        <a:accent5>
          <a:srgbClr val="E1ABAD"/>
        </a:accent5>
        <a:accent6>
          <a:srgbClr val="212121"/>
        </a:accent6>
        <a:hlink>
          <a:srgbClr val="BFBFBF"/>
        </a:hlink>
        <a:folHlink>
          <a:srgbClr val="E2E4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Evergreen Powerpoint template.potx</Template>
  <TotalTime>27318</TotalTime>
  <Words>519</Words>
  <Application>Microsoft Office PowerPoint</Application>
  <PresentationFormat>On-screen Show (4:3)</PresentationFormat>
  <Paragraphs>79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ＭＳ Ｐゴシック</vt:lpstr>
      <vt:lpstr>Arial</vt:lpstr>
      <vt:lpstr>Arial Unicode MS</vt:lpstr>
      <vt:lpstr>Calibri</vt:lpstr>
      <vt:lpstr>Cambria</vt:lpstr>
      <vt:lpstr>Century Gothic</vt:lpstr>
      <vt:lpstr>Lucida Grande</vt:lpstr>
      <vt:lpstr>Wingdings</vt:lpstr>
      <vt:lpstr>Evergreen Powerpoint template</vt:lpstr>
      <vt:lpstr>1_Evergreen Powerpoint template</vt:lpstr>
      <vt:lpstr>2_Evergreen Powerpoint template</vt:lpstr>
      <vt:lpstr>IRA Home Energy Rebates and Utility Program  Attribution Issues   </vt:lpstr>
      <vt:lpstr>Attribution Issues</vt:lpstr>
      <vt:lpstr>Measure and Rebate Overlap Example</vt:lpstr>
      <vt:lpstr>Current Net Impact Methods</vt:lpstr>
      <vt:lpstr>Self Report Method Question Examples</vt:lpstr>
      <vt:lpstr>Self Report Scoring Algorithm (example)</vt:lpstr>
      <vt:lpstr>Survey Response Challenges</vt:lpstr>
      <vt:lpstr>Additional Considerations</vt:lpstr>
      <vt:lpstr>Paths Forward</vt:lpstr>
    </vt:vector>
  </TitlesOfParts>
  <Company>Ryder System,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Ryder</dc:creator>
  <cp:lastModifiedBy>Vaught, Dianna</cp:lastModifiedBy>
  <cp:revision>1103</cp:revision>
  <cp:lastPrinted>2015-12-08T15:30:03Z</cp:lastPrinted>
  <dcterms:created xsi:type="dcterms:W3CDTF">2011-02-18T07:05:43Z</dcterms:created>
  <dcterms:modified xsi:type="dcterms:W3CDTF">2023-05-19T13:07:36Z</dcterms:modified>
</cp:coreProperties>
</file>