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9"/>
  </p:notesMasterIdLst>
  <p:sldIdLst>
    <p:sldId id="2147472218" r:id="rId6"/>
    <p:sldId id="2147472262" r:id="rId7"/>
    <p:sldId id="2147472263" r:id="rId8"/>
    <p:sldId id="260" r:id="rId9"/>
    <p:sldId id="2147472264" r:id="rId10"/>
    <p:sldId id="2147472236" r:id="rId11"/>
    <p:sldId id="2147472286" r:id="rId12"/>
    <p:sldId id="2147472293" r:id="rId13"/>
    <p:sldId id="2147472294" r:id="rId14"/>
    <p:sldId id="2147472285" r:id="rId15"/>
    <p:sldId id="2147472287" r:id="rId16"/>
    <p:sldId id="2147472288" r:id="rId17"/>
    <p:sldId id="2147472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5D9ADA-7479-4AA2-A40C-1E40C91A8220}" v="5" dt="2023-05-06T20:01:15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3" autoAdjust="0"/>
    <p:restoredTop sz="95861" autoAdjust="0"/>
  </p:normalViewPr>
  <p:slideViewPr>
    <p:cSldViewPr snapToGrid="0">
      <p:cViewPr varScale="1">
        <p:scale>
          <a:sx n="72" d="100"/>
          <a:sy n="72" d="100"/>
        </p:scale>
        <p:origin x="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47288-9362-4BDA-857F-6D3F3591709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0547A36A-40C8-4DAA-A33C-1832F3AA2A09}">
      <dgm:prSet phldrT="[Text]"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Equitable Program Design</a:t>
          </a:r>
        </a:p>
      </dgm:t>
    </dgm:pt>
    <dgm:pt modelId="{C7338F78-7489-473B-BE95-264953A07774}" type="parTrans" cxnId="{57EEA151-DC88-40E9-83FA-B8085E7866D6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948C4099-56C9-4659-B483-8DE356D32BDE}" type="sibTrans" cxnId="{57EEA151-DC88-40E9-83FA-B8085E7866D6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BC8C7D2C-BD68-4814-BC27-E7FA448D6562}">
      <dgm:prSet phldrT="[Text]"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Eligible Technologies</a:t>
          </a:r>
        </a:p>
      </dgm:t>
    </dgm:pt>
    <dgm:pt modelId="{84166296-5201-438D-8E2A-6FAE1834FCE8}" type="parTrans" cxnId="{D7D1900C-71A2-4E40-85F3-55201721AAEE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0861E875-953E-4D68-B700-CACC887DE272}" type="sibTrans" cxnId="{D7D1900C-71A2-4E40-85F3-55201721AAEE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A0E7655C-2FC0-425A-834C-5F3039155EE5}">
      <dgm:prSet phldrT="[Text]"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Data Access and Sharing</a:t>
          </a:r>
        </a:p>
      </dgm:t>
    </dgm:pt>
    <dgm:pt modelId="{87A92C27-F65F-4DBE-83A7-E11EE57EF8EA}" type="parTrans" cxnId="{5FB7499E-C95D-4D74-9EAD-D9784F37884A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B3F93511-4C04-4B55-B386-CCF6810ADF6E}" type="sibTrans" cxnId="{5FB7499E-C95D-4D74-9EAD-D9784F37884A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F57A6B8E-6978-4F95-9F34-3ED9A096655A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Estimating &amp; Measuring Energy Savings</a:t>
          </a:r>
        </a:p>
      </dgm:t>
    </dgm:pt>
    <dgm:pt modelId="{8BE874EB-A46A-4A4F-9C13-3909D308631B}" type="parTrans" cxnId="{A259E918-910E-4465-8F08-68955EAF1074}">
      <dgm:prSet/>
      <dgm:spPr/>
      <dgm:t>
        <a:bodyPr/>
        <a:lstStyle/>
        <a:p>
          <a:endParaRPr lang="en-US"/>
        </a:p>
      </dgm:t>
    </dgm:pt>
    <dgm:pt modelId="{82BE3B37-E8C4-4DB7-A2AA-B0EBB74A24C0}" type="sibTrans" cxnId="{A259E918-910E-4465-8F08-68955EAF1074}">
      <dgm:prSet/>
      <dgm:spPr/>
      <dgm:t>
        <a:bodyPr/>
        <a:lstStyle/>
        <a:p>
          <a:endParaRPr lang="en-US"/>
        </a:p>
      </dgm:t>
    </dgm:pt>
    <dgm:pt modelId="{C50227B6-33CE-49C7-9701-2A3454E592B3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Existing Program Integration</a:t>
          </a:r>
        </a:p>
      </dgm:t>
    </dgm:pt>
    <dgm:pt modelId="{C8799AC1-A7BD-4C05-8807-BB7BDA7E3482}" type="parTrans" cxnId="{8C946DF6-FC86-4CDA-B0BD-C9FAECBFD361}">
      <dgm:prSet/>
      <dgm:spPr/>
      <dgm:t>
        <a:bodyPr/>
        <a:lstStyle/>
        <a:p>
          <a:endParaRPr lang="en-US"/>
        </a:p>
      </dgm:t>
    </dgm:pt>
    <dgm:pt modelId="{4266DE77-CF56-4439-A9E0-4F0501C81DAF}" type="sibTrans" cxnId="{8C946DF6-FC86-4CDA-B0BD-C9FAECBFD361}">
      <dgm:prSet/>
      <dgm:spPr/>
      <dgm:t>
        <a:bodyPr/>
        <a:lstStyle/>
        <a:p>
          <a:endParaRPr lang="en-US"/>
        </a:p>
      </dgm:t>
    </dgm:pt>
    <dgm:pt modelId="{6322F760-130C-435E-A27A-FBBA5E6EE4D0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Income Verification</a:t>
          </a:r>
        </a:p>
      </dgm:t>
    </dgm:pt>
    <dgm:pt modelId="{9262AF50-18B9-4F5D-98E6-0D3E839652C1}" type="parTrans" cxnId="{E493C2F4-A840-4A60-B2EC-97A9E79564FB}">
      <dgm:prSet/>
      <dgm:spPr/>
      <dgm:t>
        <a:bodyPr/>
        <a:lstStyle/>
        <a:p>
          <a:endParaRPr lang="en-US"/>
        </a:p>
      </dgm:t>
    </dgm:pt>
    <dgm:pt modelId="{E99E0F87-D819-49D0-BF6C-6D94A36BE2EC}" type="sibTrans" cxnId="{E493C2F4-A840-4A60-B2EC-97A9E79564FB}">
      <dgm:prSet/>
      <dgm:spPr/>
      <dgm:t>
        <a:bodyPr/>
        <a:lstStyle/>
        <a:p>
          <a:endParaRPr lang="en-US"/>
        </a:p>
      </dgm:t>
    </dgm:pt>
    <dgm:pt modelId="{3208DED2-F626-4A83-AADE-309BF1945056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Tools and Resources</a:t>
          </a:r>
        </a:p>
      </dgm:t>
    </dgm:pt>
    <dgm:pt modelId="{E14DF84D-EFDC-469C-857C-A7322DA4B806}" type="parTrans" cxnId="{EF01CC48-7463-4A92-A242-0A6DB6DFA0E8}">
      <dgm:prSet/>
      <dgm:spPr/>
      <dgm:t>
        <a:bodyPr/>
        <a:lstStyle/>
        <a:p>
          <a:endParaRPr lang="en-US"/>
        </a:p>
      </dgm:t>
    </dgm:pt>
    <dgm:pt modelId="{2B0C8757-62AD-47F8-92E0-94839D985441}" type="sibTrans" cxnId="{EF01CC48-7463-4A92-A242-0A6DB6DFA0E8}">
      <dgm:prSet/>
      <dgm:spPr/>
      <dgm:t>
        <a:bodyPr/>
        <a:lstStyle/>
        <a:p>
          <a:endParaRPr lang="en-US"/>
        </a:p>
      </dgm:t>
    </dgm:pt>
    <dgm:pt modelId="{870B8A3F-BDA3-46F6-8A57-C1FF7D85ADDE}" type="pres">
      <dgm:prSet presAssocID="{BDA47288-9362-4BDA-857F-6D3F3591709D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25C743-1DF5-4893-84D5-BF20358F7E01}" type="pres">
      <dgm:prSet presAssocID="{BDA47288-9362-4BDA-857F-6D3F3591709D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67706-CA38-4B81-BE4A-F5E0C2FCC46F}" type="pres">
      <dgm:prSet presAssocID="{BDA47288-9362-4BDA-857F-6D3F3591709D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E0A36-5932-46AF-B593-88EC5A83617F}" type="pres">
      <dgm:prSet presAssocID="{BDA47288-9362-4BDA-857F-6D3F3591709D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F2E78-C4D9-40B9-B974-63172D7FD4CC}" type="pres">
      <dgm:prSet presAssocID="{BDA47288-9362-4BDA-857F-6D3F3591709D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14199-5F55-4EAE-880A-4D30BDD2E6A6}" type="pres">
      <dgm:prSet presAssocID="{BDA47288-9362-4BDA-857F-6D3F3591709D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59800-6AB4-4C5B-A276-AD733ED3D65C}" type="pres">
      <dgm:prSet presAssocID="{BDA47288-9362-4BDA-857F-6D3F3591709D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B93C4-5694-4FEB-93F6-2753898CCC8C}" type="pres">
      <dgm:prSet presAssocID="{BDA47288-9362-4BDA-857F-6D3F3591709D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1900C-71A2-4E40-85F3-55201721AAEE}" srcId="{BDA47288-9362-4BDA-857F-6D3F3591709D}" destId="{BC8C7D2C-BD68-4814-BC27-E7FA448D6562}" srcOrd="1" destOrd="0" parTransId="{84166296-5201-438D-8E2A-6FAE1834FCE8}" sibTransId="{0861E875-953E-4D68-B700-CACC887DE272}"/>
    <dgm:cxn modelId="{8E6E1335-FE66-49FC-9992-113BF1DB614A}" type="presOf" srcId="{BC8C7D2C-BD68-4814-BC27-E7FA448D6562}" destId="{DEF67706-CA38-4B81-BE4A-F5E0C2FCC46F}" srcOrd="0" destOrd="0" presId="urn:microsoft.com/office/officeart/2005/8/layout/rings+Icon"/>
    <dgm:cxn modelId="{E43F55F7-36F1-4A18-97A1-91A3BEBD5E67}" type="presOf" srcId="{6322F760-130C-435E-A27A-FBBA5E6EE4D0}" destId="{12A59800-6AB4-4C5B-A276-AD733ED3D65C}" srcOrd="0" destOrd="0" presId="urn:microsoft.com/office/officeart/2005/8/layout/rings+Icon"/>
    <dgm:cxn modelId="{61AB3C8A-954F-46B6-9408-2D2BB51EF7B8}" type="presOf" srcId="{F57A6B8E-6978-4F95-9F34-3ED9A096655A}" destId="{CA3F2E78-C4D9-40B9-B974-63172D7FD4CC}" srcOrd="0" destOrd="0" presId="urn:microsoft.com/office/officeart/2005/8/layout/rings+Icon"/>
    <dgm:cxn modelId="{57EEA151-DC88-40E9-83FA-B8085E7866D6}" srcId="{BDA47288-9362-4BDA-857F-6D3F3591709D}" destId="{0547A36A-40C8-4DAA-A33C-1832F3AA2A09}" srcOrd="0" destOrd="0" parTransId="{C7338F78-7489-473B-BE95-264953A07774}" sibTransId="{948C4099-56C9-4659-B483-8DE356D32BDE}"/>
    <dgm:cxn modelId="{8C946DF6-FC86-4CDA-B0BD-C9FAECBFD361}" srcId="{BDA47288-9362-4BDA-857F-6D3F3591709D}" destId="{C50227B6-33CE-49C7-9701-2A3454E592B3}" srcOrd="4" destOrd="0" parTransId="{C8799AC1-A7BD-4C05-8807-BB7BDA7E3482}" sibTransId="{4266DE77-CF56-4439-A9E0-4F0501C81DAF}"/>
    <dgm:cxn modelId="{17A0E312-DC39-4B35-AC9A-3C6B48189082}" type="presOf" srcId="{0547A36A-40C8-4DAA-A33C-1832F3AA2A09}" destId="{9525C743-1DF5-4893-84D5-BF20358F7E01}" srcOrd="0" destOrd="0" presId="urn:microsoft.com/office/officeart/2005/8/layout/rings+Icon"/>
    <dgm:cxn modelId="{5FB7499E-C95D-4D74-9EAD-D9784F37884A}" srcId="{BDA47288-9362-4BDA-857F-6D3F3591709D}" destId="{A0E7655C-2FC0-425A-834C-5F3039155EE5}" srcOrd="2" destOrd="0" parTransId="{87A92C27-F65F-4DBE-83A7-E11EE57EF8EA}" sibTransId="{B3F93511-4C04-4B55-B386-CCF6810ADF6E}"/>
    <dgm:cxn modelId="{BCC3C925-EC5B-47B0-9FB9-8C8D31FF7972}" type="presOf" srcId="{BDA47288-9362-4BDA-857F-6D3F3591709D}" destId="{870B8A3F-BDA3-46F6-8A57-C1FF7D85ADDE}" srcOrd="0" destOrd="0" presId="urn:microsoft.com/office/officeart/2005/8/layout/rings+Icon"/>
    <dgm:cxn modelId="{8E1B26BE-3639-441D-8009-2FCF15B8F232}" type="presOf" srcId="{A0E7655C-2FC0-425A-834C-5F3039155EE5}" destId="{6F0E0A36-5932-46AF-B593-88EC5A83617F}" srcOrd="0" destOrd="0" presId="urn:microsoft.com/office/officeart/2005/8/layout/rings+Icon"/>
    <dgm:cxn modelId="{EF01CC48-7463-4A92-A242-0A6DB6DFA0E8}" srcId="{BDA47288-9362-4BDA-857F-6D3F3591709D}" destId="{3208DED2-F626-4A83-AADE-309BF1945056}" srcOrd="6" destOrd="0" parTransId="{E14DF84D-EFDC-469C-857C-A7322DA4B806}" sibTransId="{2B0C8757-62AD-47F8-92E0-94839D985441}"/>
    <dgm:cxn modelId="{F05BCE45-4261-43BF-8819-E7BB59B7EC15}" type="presOf" srcId="{3208DED2-F626-4A83-AADE-309BF1945056}" destId="{69EB93C4-5694-4FEB-93F6-2753898CCC8C}" srcOrd="0" destOrd="0" presId="urn:microsoft.com/office/officeart/2005/8/layout/rings+Icon"/>
    <dgm:cxn modelId="{A259E918-910E-4465-8F08-68955EAF1074}" srcId="{BDA47288-9362-4BDA-857F-6D3F3591709D}" destId="{F57A6B8E-6978-4F95-9F34-3ED9A096655A}" srcOrd="3" destOrd="0" parTransId="{8BE874EB-A46A-4A4F-9C13-3909D308631B}" sibTransId="{82BE3B37-E8C4-4DB7-A2AA-B0EBB74A24C0}"/>
    <dgm:cxn modelId="{8124999D-5189-4DA0-82EF-28DF1A2A3B17}" type="presOf" srcId="{C50227B6-33CE-49C7-9701-2A3454E592B3}" destId="{B1814199-5F55-4EAE-880A-4D30BDD2E6A6}" srcOrd="0" destOrd="0" presId="urn:microsoft.com/office/officeart/2005/8/layout/rings+Icon"/>
    <dgm:cxn modelId="{E493C2F4-A840-4A60-B2EC-97A9E79564FB}" srcId="{BDA47288-9362-4BDA-857F-6D3F3591709D}" destId="{6322F760-130C-435E-A27A-FBBA5E6EE4D0}" srcOrd="5" destOrd="0" parTransId="{9262AF50-18B9-4F5D-98E6-0D3E839652C1}" sibTransId="{E99E0F87-D819-49D0-BF6C-6D94A36BE2EC}"/>
    <dgm:cxn modelId="{70E2E18C-AE5B-4F3F-BBF6-6FAD69527342}" type="presParOf" srcId="{870B8A3F-BDA3-46F6-8A57-C1FF7D85ADDE}" destId="{9525C743-1DF5-4893-84D5-BF20358F7E01}" srcOrd="0" destOrd="0" presId="urn:microsoft.com/office/officeart/2005/8/layout/rings+Icon"/>
    <dgm:cxn modelId="{F76C7FB7-B781-44F6-8EBA-3D8A711708C1}" type="presParOf" srcId="{870B8A3F-BDA3-46F6-8A57-C1FF7D85ADDE}" destId="{DEF67706-CA38-4B81-BE4A-F5E0C2FCC46F}" srcOrd="1" destOrd="0" presId="urn:microsoft.com/office/officeart/2005/8/layout/rings+Icon"/>
    <dgm:cxn modelId="{571ADCE5-59EE-4B78-8199-FAF52131924F}" type="presParOf" srcId="{870B8A3F-BDA3-46F6-8A57-C1FF7D85ADDE}" destId="{6F0E0A36-5932-46AF-B593-88EC5A83617F}" srcOrd="2" destOrd="0" presId="urn:microsoft.com/office/officeart/2005/8/layout/rings+Icon"/>
    <dgm:cxn modelId="{6B69F2C5-896A-43C1-9545-927699AB9236}" type="presParOf" srcId="{870B8A3F-BDA3-46F6-8A57-C1FF7D85ADDE}" destId="{CA3F2E78-C4D9-40B9-B974-63172D7FD4CC}" srcOrd="3" destOrd="0" presId="urn:microsoft.com/office/officeart/2005/8/layout/rings+Icon"/>
    <dgm:cxn modelId="{14DB67A9-1D59-4D02-AD0A-3717A32383EF}" type="presParOf" srcId="{870B8A3F-BDA3-46F6-8A57-C1FF7D85ADDE}" destId="{B1814199-5F55-4EAE-880A-4D30BDD2E6A6}" srcOrd="4" destOrd="0" presId="urn:microsoft.com/office/officeart/2005/8/layout/rings+Icon"/>
    <dgm:cxn modelId="{E7F3315C-18E3-4BA3-B751-0A3C846B8807}" type="presParOf" srcId="{870B8A3F-BDA3-46F6-8A57-C1FF7D85ADDE}" destId="{12A59800-6AB4-4C5B-A276-AD733ED3D65C}" srcOrd="5" destOrd="0" presId="urn:microsoft.com/office/officeart/2005/8/layout/rings+Icon"/>
    <dgm:cxn modelId="{79C90A70-F8E6-4424-8D80-1791D03C7577}" type="presParOf" srcId="{870B8A3F-BDA3-46F6-8A57-C1FF7D85ADDE}" destId="{69EB93C4-5694-4FEB-93F6-2753898CCC8C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5C743-1DF5-4893-84D5-BF20358F7E01}">
      <dsp:nvSpPr>
        <dsp:cNvPr id="0" name=""/>
        <dsp:cNvSpPr/>
      </dsp:nvSpPr>
      <dsp:spPr>
        <a:xfrm>
          <a:off x="0" y="347670"/>
          <a:ext cx="2299177" cy="2299215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venir Next LT Pro" panose="020B0504020202020204" pitchFamily="34" charset="0"/>
            </a:rPr>
            <a:t>Equitable Program Design</a:t>
          </a:r>
        </a:p>
      </dsp:txBody>
      <dsp:txXfrm>
        <a:off x="336707" y="684382"/>
        <a:ext cx="1625763" cy="1625791"/>
      </dsp:txXfrm>
    </dsp:sp>
    <dsp:sp modelId="{DEF67706-CA38-4B81-BE4A-F5E0C2FCC46F}">
      <dsp:nvSpPr>
        <dsp:cNvPr id="0" name=""/>
        <dsp:cNvSpPr/>
      </dsp:nvSpPr>
      <dsp:spPr>
        <a:xfrm>
          <a:off x="1177216" y="2039455"/>
          <a:ext cx="2299177" cy="2299215"/>
        </a:xfrm>
        <a:prstGeom prst="ellipse">
          <a:avLst/>
        </a:prstGeom>
        <a:solidFill>
          <a:schemeClr val="accent4">
            <a:shade val="80000"/>
            <a:alpha val="50000"/>
            <a:hueOff val="-1850"/>
            <a:satOff val="0"/>
            <a:lumOff val="418"/>
            <a:alpha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venir Next LT Pro" panose="020B0504020202020204" pitchFamily="34" charset="0"/>
            </a:rPr>
            <a:t>Eligible Technologies</a:t>
          </a:r>
        </a:p>
      </dsp:txBody>
      <dsp:txXfrm>
        <a:off x="1513923" y="2376167"/>
        <a:ext cx="1625763" cy="1625791"/>
      </dsp:txXfrm>
    </dsp:sp>
    <dsp:sp modelId="{6F0E0A36-5932-46AF-B593-88EC5A83617F}">
      <dsp:nvSpPr>
        <dsp:cNvPr id="0" name=""/>
        <dsp:cNvSpPr/>
      </dsp:nvSpPr>
      <dsp:spPr>
        <a:xfrm>
          <a:off x="2355368" y="347670"/>
          <a:ext cx="2299177" cy="2299215"/>
        </a:xfrm>
        <a:prstGeom prst="ellipse">
          <a:avLst/>
        </a:prstGeom>
        <a:solidFill>
          <a:schemeClr val="accent4">
            <a:shade val="80000"/>
            <a:alpha val="50000"/>
            <a:hueOff val="-3699"/>
            <a:satOff val="0"/>
            <a:lumOff val="836"/>
            <a:alpha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venir Next LT Pro" panose="020B0504020202020204" pitchFamily="34" charset="0"/>
            </a:rPr>
            <a:t>Data Access and Sharing</a:t>
          </a:r>
        </a:p>
      </dsp:txBody>
      <dsp:txXfrm>
        <a:off x="2692075" y="684382"/>
        <a:ext cx="1625763" cy="1625791"/>
      </dsp:txXfrm>
    </dsp:sp>
    <dsp:sp modelId="{CA3F2E78-C4D9-40B9-B974-63172D7FD4CC}">
      <dsp:nvSpPr>
        <dsp:cNvPr id="0" name=""/>
        <dsp:cNvSpPr/>
      </dsp:nvSpPr>
      <dsp:spPr>
        <a:xfrm>
          <a:off x="3532585" y="2039455"/>
          <a:ext cx="2299177" cy="2299215"/>
        </a:xfrm>
        <a:prstGeom prst="ellipse">
          <a:avLst/>
        </a:prstGeom>
        <a:solidFill>
          <a:schemeClr val="accent4">
            <a:shade val="80000"/>
            <a:alpha val="50000"/>
            <a:hueOff val="-5549"/>
            <a:satOff val="0"/>
            <a:lumOff val="1254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venir Next LT Pro" panose="020B0504020202020204" pitchFamily="34" charset="0"/>
            </a:rPr>
            <a:t>Estimating &amp; Measuring Energy Savings</a:t>
          </a:r>
        </a:p>
      </dsp:txBody>
      <dsp:txXfrm>
        <a:off x="3869292" y="2376167"/>
        <a:ext cx="1625763" cy="1625791"/>
      </dsp:txXfrm>
    </dsp:sp>
    <dsp:sp modelId="{B1814199-5F55-4EAE-880A-4D30BDD2E6A6}">
      <dsp:nvSpPr>
        <dsp:cNvPr id="0" name=""/>
        <dsp:cNvSpPr/>
      </dsp:nvSpPr>
      <dsp:spPr>
        <a:xfrm>
          <a:off x="4710737" y="347670"/>
          <a:ext cx="2299177" cy="2299215"/>
        </a:xfrm>
        <a:prstGeom prst="ellipse">
          <a:avLst/>
        </a:prstGeom>
        <a:solidFill>
          <a:schemeClr val="accent4">
            <a:shade val="80000"/>
            <a:alpha val="50000"/>
            <a:hueOff val="-7398"/>
            <a:satOff val="0"/>
            <a:lumOff val="1671"/>
            <a:alphaOff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venir Next LT Pro" panose="020B0504020202020204" pitchFamily="34" charset="0"/>
            </a:rPr>
            <a:t>Existing Program Integration</a:t>
          </a:r>
        </a:p>
      </dsp:txBody>
      <dsp:txXfrm>
        <a:off x="5047444" y="684382"/>
        <a:ext cx="1625763" cy="1625791"/>
      </dsp:txXfrm>
    </dsp:sp>
    <dsp:sp modelId="{12A59800-6AB4-4C5B-A276-AD733ED3D65C}">
      <dsp:nvSpPr>
        <dsp:cNvPr id="0" name=""/>
        <dsp:cNvSpPr/>
      </dsp:nvSpPr>
      <dsp:spPr>
        <a:xfrm>
          <a:off x="5887954" y="2039455"/>
          <a:ext cx="2299177" cy="2299215"/>
        </a:xfrm>
        <a:prstGeom prst="ellipse">
          <a:avLst/>
        </a:prstGeom>
        <a:solidFill>
          <a:schemeClr val="accent4">
            <a:shade val="80000"/>
            <a:alpha val="50000"/>
            <a:hueOff val="-9248"/>
            <a:satOff val="0"/>
            <a:lumOff val="2089"/>
            <a:alpha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venir Next LT Pro" panose="020B0504020202020204" pitchFamily="34" charset="0"/>
            </a:rPr>
            <a:t>Income Verification</a:t>
          </a:r>
        </a:p>
      </dsp:txBody>
      <dsp:txXfrm>
        <a:off x="6224661" y="2376167"/>
        <a:ext cx="1625763" cy="1625791"/>
      </dsp:txXfrm>
    </dsp:sp>
    <dsp:sp modelId="{69EB93C4-5694-4FEB-93F6-2753898CCC8C}">
      <dsp:nvSpPr>
        <dsp:cNvPr id="0" name=""/>
        <dsp:cNvSpPr/>
      </dsp:nvSpPr>
      <dsp:spPr>
        <a:xfrm>
          <a:off x="7066106" y="347670"/>
          <a:ext cx="2299177" cy="2299215"/>
        </a:xfrm>
        <a:prstGeom prst="ellipse">
          <a:avLst/>
        </a:prstGeom>
        <a:solidFill>
          <a:schemeClr val="accent4">
            <a:shade val="80000"/>
            <a:alpha val="50000"/>
            <a:hueOff val="-11097"/>
            <a:satOff val="0"/>
            <a:lumOff val="2507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venir Next LT Pro" panose="020B0504020202020204" pitchFamily="34" charset="0"/>
            </a:rPr>
            <a:t>Tools and Resources</a:t>
          </a:r>
        </a:p>
      </dsp:txBody>
      <dsp:txXfrm>
        <a:off x="7402813" y="684382"/>
        <a:ext cx="1625763" cy="1625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1ED28-3666-4069-8770-6E84FBFBA0C6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E75D-F5C2-4893-A1D7-9E2FF49DF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0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9663C-DBCA-48E8-8BA4-7EB19E99D4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35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j-lt"/>
                <a:cs typeface="+mj-lt"/>
              </a:rPr>
              <a:t>SCEP works to –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j-lt"/>
                <a:cs typeface="+mj-lt"/>
              </a:rPr>
              <a:t>Accelerate high-impact, self-sustaining clean energy projects that improve people’s lives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j-lt"/>
                <a:cs typeface="+mj-lt"/>
              </a:rPr>
              <a:t>Aid state &amp; local governments, tribes, community-based organizations, &amp; others in deployment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j-lt"/>
                <a:cs typeface="+mj-lt"/>
              </a:rPr>
              <a:t>Center the needs of low-income households and Disadvantaged Communities (DACs)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4E75D-F5C2-4893-A1D7-9E2FF49DFB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DD2E-373F-40BD-B32D-912CA7A9E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18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4E75D-F5C2-4893-A1D7-9E2FF49DFB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4E75D-F5C2-4893-A1D7-9E2FF49DF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FDD2E-373F-40BD-B32D-912CA7A9E1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76276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39121" y="1544721"/>
            <a:ext cx="11026338" cy="702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39559" y="2400760"/>
            <a:ext cx="5385515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45475" y="2848575"/>
            <a:ext cx="2473252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6" y="322662"/>
            <a:ext cx="3683959" cy="925354"/>
          </a:xfrm>
          <a:prstGeom prst="rect">
            <a:avLst/>
          </a:prstGeom>
        </p:spPr>
      </p:pic>
      <p:pic>
        <p:nvPicPr>
          <p:cNvPr id="1026" name="Picture 2" descr="https://tile.loc.gov/image-services/iiif/service:pnp:highsm:17600:17693/full/pct:25/0/default.jpg#h=1189&amp;w=154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46293" b="19125"/>
          <a:stretch/>
        </p:blipFill>
        <p:spPr bwMode="auto">
          <a:xfrm>
            <a:off x="0" y="3271666"/>
            <a:ext cx="12191999" cy="33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981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CFC6-EA71-439B-A28D-B1716E55E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6D3E5-74F6-4699-8035-14A65C281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85DDA-9104-4AA8-9D32-F06B9D76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2EEE9-3A03-45AC-9592-DFF2BCD2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A9535-4637-4F83-A95C-AEFD9D6A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1" y="0"/>
            <a:ext cx="2476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" y="4153582"/>
            <a:ext cx="12192000" cy="27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07948" y="1544720"/>
            <a:ext cx="11026339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39559" y="2976352"/>
            <a:ext cx="5561403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45474" y="3424167"/>
            <a:ext cx="3798903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06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2"/>
            <a:ext cx="11236267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39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5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8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0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028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7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286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2"/>
            <a:ext cx="11236267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15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5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193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0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927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7755"/>
            <a:ext cx="12192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12192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sz="3300">
                <a:solidFill>
                  <a:srgbClr val="FFFFFF"/>
                </a:solidFill>
              </a:rPr>
              <a:t>Appendix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93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3"/>
            <a:ext cx="11236267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11782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8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57A831-26F9-AF4B-8913-392FD6A4A199}"/>
              </a:ext>
            </a:extLst>
          </p:cNvPr>
          <p:cNvSpPr/>
          <p:nvPr userDrawn="1"/>
        </p:nvSpPr>
        <p:spPr>
          <a:xfrm>
            <a:off x="1" y="500515"/>
            <a:ext cx="12192000" cy="51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noFill/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570BFF-E5AB-1A4D-81DC-F2E09D6AAD0E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2" y="0"/>
            <a:ext cx="12157066" cy="6534378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9914" y="1544721"/>
            <a:ext cx="11026338" cy="702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60353" y="2400760"/>
            <a:ext cx="5385515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6268" y="2848575"/>
            <a:ext cx="2473252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16" y="323622"/>
            <a:ext cx="3683959" cy="9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8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17130" y="1677981"/>
            <a:ext cx="5665694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6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30" y="1068381"/>
            <a:ext cx="5665694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7345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1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620777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76276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89458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8032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3"/>
            <a:ext cx="11236267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9846B-E549-4E5F-8F24-69F76453F77C}"/>
              </a:ext>
            </a:extLst>
          </p:cNvPr>
          <p:cNvSpPr txBox="1"/>
          <p:nvPr userDrawn="1"/>
        </p:nvSpPr>
        <p:spPr>
          <a:xfrm>
            <a:off x="2162174" y="6551613"/>
            <a:ext cx="648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PROCUREMENT SENSITIVE – DOE INTERNAL DOCUMENT</a:t>
            </a:r>
          </a:p>
        </p:txBody>
      </p:sp>
    </p:spTree>
    <p:extLst>
      <p:ext uri="{BB962C8B-B14F-4D97-AF65-F5344CB8AC3E}">
        <p14:creationId xmlns:p14="http://schemas.microsoft.com/office/powerpoint/2010/main" val="223450552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7130" y="1677981"/>
            <a:ext cx="5665694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6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30" y="1068381"/>
            <a:ext cx="5665694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50443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1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81251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"/>
            <a:ext cx="12192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2389188"/>
            <a:ext cx="12192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33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7462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BA7484-EB19-420B-890E-21F59C5414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5392646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4" imgW="498" imgH="499" progId="TCLayout.ActiveDocument.1">
                  <p:embed/>
                </p:oleObj>
              </mc:Choice>
              <mc:Fallback>
                <p:oleObj name="think-cell Slide" r:id="rId14" imgW="498" imgH="49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BA7484-EB19-420B-890E-21F59C541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849920" y="6578601"/>
            <a:ext cx="10342080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0" y="6578601"/>
            <a:ext cx="1849920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1139" y="-38100"/>
            <a:ext cx="1163305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1588593" y="6605588"/>
            <a:ext cx="603407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fld id="{964C6B53-FBBF-5547-9B59-8D6BF7FA2888}" type="slidenum">
              <a:rPr lang="en-US" sz="90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1" y="787401"/>
            <a:ext cx="12192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64" y="6596064"/>
            <a:ext cx="6594604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1139" y="1047751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75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21467" y="6578601"/>
            <a:ext cx="9770533" cy="28416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1" y="6578601"/>
            <a:ext cx="2434167" cy="284163"/>
          </a:xfrm>
          <a:prstGeom prst="rect">
            <a:avLst/>
          </a:prstGeom>
          <a:solidFill>
            <a:srgbClr val="2460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50284" y="32799"/>
            <a:ext cx="1163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1588752" y="6605588"/>
            <a:ext cx="603249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fld id="{3B8FDC89-80CC-DB49-B2EA-BD0F5E541433}" type="slidenum">
              <a:rPr lang="en-US" sz="90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t>‹#›</a:t>
            </a:fld>
            <a:endParaRPr lang="en-US" sz="90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1"/>
            <a:ext cx="12192000" cy="28575"/>
          </a:xfrm>
          <a:prstGeom prst="rect">
            <a:avLst/>
          </a:prstGeom>
          <a:solidFill>
            <a:srgbClr val="2460AD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68" y="6596064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                 OFFICE OF STATE &amp; COMMUNITY ENERGY PROGRAMS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0484" y="104775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28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71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2060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meRebates@hq.doe.gov" TargetMode="External"/><Relationship Id="rId2" Type="http://schemas.openxmlformats.org/officeDocument/2006/relationships/hyperlink" Target="https://www.energy.gov/scep/home-energy-rebate-program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g"/><Relationship Id="rId4" Type="http://schemas.openxmlformats.org/officeDocument/2006/relationships/hyperlink" Target="mailto:Danielle.walker@hq.doe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F498C5D-91C9-712E-1289-D12ADB514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4" y="5028616"/>
            <a:ext cx="5042599" cy="13446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B59DFE-939E-C980-0973-0EAE1AF31F91}"/>
              </a:ext>
            </a:extLst>
          </p:cNvPr>
          <p:cNvSpPr/>
          <p:nvPr/>
        </p:nvSpPr>
        <p:spPr>
          <a:xfrm>
            <a:off x="221064" y="70338"/>
            <a:ext cx="4280598" cy="1415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4D64134-8296-B9B7-516C-E9D8132B5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97" y="721888"/>
            <a:ext cx="8166103" cy="152735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460AD"/>
                </a:solidFill>
                <a:latin typeface="Avenir Next LT Pro" panose="020B0504020202020204" pitchFamily="34" charset="0"/>
              </a:rPr>
              <a:t>IRA Home Energy Rebates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50D9-2CE9-1647-D5CC-3021DCEE9853}"/>
              </a:ext>
            </a:extLst>
          </p:cNvPr>
          <p:cNvSpPr txBox="1">
            <a:spLocks/>
          </p:cNvSpPr>
          <p:nvPr/>
        </p:nvSpPr>
        <p:spPr>
          <a:xfrm>
            <a:off x="159974" y="33867"/>
            <a:ext cx="11633200" cy="8128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215FAB"/>
                </a:solidFill>
                <a:latin typeface="Avenir Next LT Pro Demi" panose="020B0704020202020204" pitchFamily="34" charset="0"/>
              </a:rPr>
              <a:t>Hot Topics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15FAB"/>
              </a:solidFill>
              <a:effectLst/>
              <a:uLnTx/>
              <a:uFillTx/>
              <a:latin typeface="Avenir Next LT Pro Demi" panose="020B0704020202020204" pitchFamily="34" charset="0"/>
              <a:ea typeface="+mj-ea"/>
              <a:cs typeface="+mj-cs"/>
            </a:endParaRPr>
          </a:p>
        </p:txBody>
      </p:sp>
      <p:sp>
        <p:nvSpPr>
          <p:cNvPr id="5" name="object 905">
            <a:extLst>
              <a:ext uri="{FF2B5EF4-FFF2-40B4-BE49-F238E27FC236}">
                <a16:creationId xmlns:a16="http://schemas.microsoft.com/office/drawing/2014/main" id="{0146B069-2669-9D67-5C7D-3753F69BA576}"/>
              </a:ext>
            </a:extLst>
          </p:cNvPr>
          <p:cNvSpPr/>
          <p:nvPr/>
        </p:nvSpPr>
        <p:spPr>
          <a:xfrm>
            <a:off x="-10160" y="783637"/>
            <a:ext cx="12202160" cy="66285"/>
          </a:xfrm>
          <a:prstGeom prst="rect">
            <a:avLst/>
          </a:prstGeom>
          <a:solidFill>
            <a:srgbClr val="2460AD"/>
          </a:solidFill>
          <a:ln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E21AA46-A3F8-4E4E-16FC-400C172C4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852326"/>
              </p:ext>
            </p:extLst>
          </p:nvPr>
        </p:nvGraphicFramePr>
        <p:xfrm>
          <a:off x="1413358" y="1095597"/>
          <a:ext cx="9365284" cy="468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23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D713F41-E08D-3C71-F110-60576A97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9768"/>
            <a:ext cx="4120444" cy="1595521"/>
          </a:xfrm>
        </p:spPr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Let’s Talk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740146C7-ADBB-58EE-B102-9559F5B04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44" y="32800"/>
            <a:ext cx="8071556" cy="65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1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7BD12F-EDB2-8994-A49E-137AD812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A Deeper Dive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B8903-1783-DF02-13F7-068463C00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699" y="1482039"/>
            <a:ext cx="5506328" cy="467304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Income Verification </a:t>
            </a:r>
            <a:endParaRPr lang="en-US" sz="2000" b="1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DOE centralized tool?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How to efficiently verify income for 80-150%? </a:t>
            </a:r>
            <a:endParaRPr lang="en-US" sz="2000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Self attestation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Benefits and Risks?</a:t>
            </a:r>
            <a:endParaRPr lang="en-US" sz="2000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Program integration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How are states/utilities/implementers coordinating?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What </a:t>
            </a:r>
            <a:r>
              <a:rPr lang="en-US" sz="2000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are keys</a:t>
            </a:r>
            <a:r>
              <a:rPr lang="en-US" sz="20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successful integration?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How do we create a positive customer experience?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endParaRPr lang="en-US" sz="2400" dirty="0">
              <a:latin typeface="Avenir Next LT Pro" panose="020B05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D2DB3E-54D3-CDBD-6298-5A697D30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7789" y="1516278"/>
            <a:ext cx="5665695" cy="46388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Modeled Programs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BPI2400 compliant?</a:t>
            </a:r>
            <a:endParaRPr lang="en-US" sz="2000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How can we achieve </a:t>
            </a:r>
            <a:r>
              <a:rPr lang="en-US" sz="2000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higher program realization rates?</a:t>
            </a:r>
            <a:endParaRPr lang="en-US" sz="2000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venir Next LT Pro" panose="020B0504020202020204" pitchFamily="34" charset="0"/>
                <a:ea typeface="Calibri" panose="020F0502020204030204" pitchFamily="34" charset="0"/>
              </a:rPr>
              <a:t>What homes achieves 20% savings?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Measured Programs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What programs exist?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What are lessons learned to program design?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Opportunities and Risks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What should DOE know from stakeholders?</a:t>
            </a:r>
            <a:endParaRPr lang="en-US" sz="2000" b="1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0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50D9-2CE9-1647-D5CC-3021DCEE9853}"/>
              </a:ext>
            </a:extLst>
          </p:cNvPr>
          <p:cNvSpPr txBox="1">
            <a:spLocks/>
          </p:cNvSpPr>
          <p:nvPr/>
        </p:nvSpPr>
        <p:spPr>
          <a:xfrm>
            <a:off x="159974" y="33867"/>
            <a:ext cx="11633200" cy="8128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215FAB"/>
              </a:solidFill>
              <a:effectLst/>
              <a:uLnTx/>
              <a:uFillTx/>
              <a:latin typeface="Avenir Next LT Pro Demi" panose="020B0704020202020204" pitchFamily="34" charset="0"/>
              <a:ea typeface="+mj-ea"/>
              <a:cs typeface="+mj-cs"/>
            </a:endParaRPr>
          </a:p>
        </p:txBody>
      </p:sp>
      <p:sp>
        <p:nvSpPr>
          <p:cNvPr id="9" name="object 905">
            <a:extLst>
              <a:ext uri="{FF2B5EF4-FFF2-40B4-BE49-F238E27FC236}">
                <a16:creationId xmlns:a16="http://schemas.microsoft.com/office/drawing/2014/main" id="{50D1DFFC-C587-0022-DFD2-F715ECF274AE}"/>
              </a:ext>
            </a:extLst>
          </p:cNvPr>
          <p:cNvSpPr/>
          <p:nvPr/>
        </p:nvSpPr>
        <p:spPr>
          <a:xfrm>
            <a:off x="-10160" y="766580"/>
            <a:ext cx="12202160" cy="66285"/>
          </a:xfrm>
          <a:prstGeom prst="rect">
            <a:avLst/>
          </a:prstGeom>
          <a:solidFill>
            <a:srgbClr val="2460AD"/>
          </a:solidFill>
          <a:ln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1183AE-6D3F-73C4-A954-4DD180008D61}"/>
              </a:ext>
            </a:extLst>
          </p:cNvPr>
          <p:cNvSpPr txBox="1">
            <a:spLocks/>
          </p:cNvSpPr>
          <p:nvPr/>
        </p:nvSpPr>
        <p:spPr>
          <a:xfrm>
            <a:off x="189333" y="34365"/>
            <a:ext cx="11633200" cy="8128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300" b="1" kern="1200" dirty="0">
                <a:solidFill>
                  <a:srgbClr val="002060"/>
                </a:solidFill>
                <a:latin typeface="+mj-lt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dirty="0">
                <a:solidFill>
                  <a:srgbClr val="2460AD"/>
                </a:solidFill>
                <a:latin typeface="Avenir Next LT Pro Demi" panose="020B0704020202020204" pitchFamily="34" charset="0"/>
              </a:rPr>
              <a:t>Stay Connected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02D8D0-B92B-628A-9117-DB3027D55BED}"/>
              </a:ext>
            </a:extLst>
          </p:cNvPr>
          <p:cNvSpPr txBox="1">
            <a:spLocks/>
          </p:cNvSpPr>
          <p:nvPr/>
        </p:nvSpPr>
        <p:spPr>
          <a:xfrm>
            <a:off x="338086" y="912952"/>
            <a:ext cx="11335693" cy="4811789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r>
              <a:rPr lang="en-US" sz="2000" b="1" dirty="0">
                <a:latin typeface="Avenir Next LT Pro" panose="020B0504020202020204" pitchFamily="34" charset="0"/>
              </a:rPr>
              <a:t>Stay up to date by visiting our Home Energy Rebate Website: </a:t>
            </a:r>
            <a:r>
              <a:rPr lang="en-US" sz="2000" dirty="0">
                <a:solidFill>
                  <a:srgbClr val="2460AD"/>
                </a:solidFill>
                <a:latin typeface="Avenir Next LT Pro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https://www.energy.gov/scep/home-energy-rebate-program</a:t>
            </a:r>
            <a:r>
              <a:rPr lang="en-US" sz="2000" dirty="0">
                <a:solidFill>
                  <a:srgbClr val="2460AD"/>
                </a:solidFill>
                <a:latin typeface="Avenir Next LT Pro" panose="020B0504020202020204" pitchFamily="34" charset="0"/>
              </a:rPr>
              <a:t>. </a:t>
            </a:r>
          </a:p>
          <a:p>
            <a:pPr algn="ctr"/>
            <a:endParaRPr lang="en-US" sz="2000" dirty="0">
              <a:solidFill>
                <a:srgbClr val="2460AD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Contact us at </a:t>
            </a:r>
            <a:r>
              <a:rPr lang="en-US" sz="2400" u="sng" dirty="0">
                <a:solidFill>
                  <a:srgbClr val="2460AD"/>
                </a:solidFill>
                <a:latin typeface="Avenir Next LT Pro" panose="020B0504020202020204" pitchFamily="34" charset="0"/>
              </a:rPr>
              <a:t>IRAH</a:t>
            </a:r>
            <a:r>
              <a:rPr lang="en-US" sz="2400" u="sng" dirty="0">
                <a:solidFill>
                  <a:srgbClr val="2460AD"/>
                </a:solidFill>
                <a:latin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omeRebates@hq.doe.gov</a:t>
            </a:r>
            <a:r>
              <a:rPr lang="en-US" sz="2400" dirty="0"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en-US" sz="2400" dirty="0">
                <a:latin typeface="Avenir Next LT Pro" panose="020B0504020202020204" pitchFamily="34" charset="0"/>
                <a:hlinkClick r:id="rId4"/>
              </a:rPr>
              <a:t>Danielle.walker@hq.doe.gov</a:t>
            </a:r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  <a:p>
            <a:pPr algn="ctr"/>
            <a:endParaRPr lang="en-US" sz="2400" dirty="0">
              <a:latin typeface="Avenir Next LT Pro" panose="020B050402020202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A0CF60-FECE-FC6F-C4FF-952D1A411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99" y="1000993"/>
            <a:ext cx="5723700" cy="298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950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32B6-7E59-688E-6E64-85A42C4D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venir Next LT Pro Demi" panose="020B0704020202020204" pitchFamily="34" charset="0"/>
              </a:rPr>
              <a:t>Today’s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1B74-EC91-094D-C899-D296D27F09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978" y="1234660"/>
            <a:ext cx="11236267" cy="48426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venir Next LT Pro" panose="020B0504020202020204" pitchFamily="34" charset="0"/>
              </a:rPr>
              <a:t>What is SCEP?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" panose="020B0504020202020204" pitchFamily="34" charset="0"/>
              </a:rPr>
              <a:t>What are the IRA Home Rebate Programs?</a:t>
            </a:r>
          </a:p>
          <a:p>
            <a:pPr marL="0" indent="0">
              <a:buNone/>
            </a:pPr>
            <a:endParaRPr lang="en-US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" panose="020B0504020202020204" pitchFamily="34" charset="0"/>
              </a:rPr>
              <a:t>Timeline and Next steps</a:t>
            </a:r>
          </a:p>
          <a:p>
            <a:pPr marL="0" indent="0">
              <a:buNone/>
            </a:pPr>
            <a:endParaRPr lang="en-US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" panose="020B0504020202020204" pitchFamily="34" charset="0"/>
              </a:rPr>
              <a:t>Key Issues and Discussion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4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8A9676C-91A0-09A9-8E9D-3F7743576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6045" r="2787" b="4850"/>
          <a:stretch/>
        </p:blipFill>
        <p:spPr>
          <a:xfrm>
            <a:off x="1780471" y="320039"/>
            <a:ext cx="8449379" cy="5864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085CA-4269-B28E-9216-211200CAD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007" y="2520407"/>
            <a:ext cx="8546404" cy="22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4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F515A5-998E-6BDB-2CCA-B9A5C4F68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77" y="2368867"/>
            <a:ext cx="5992446" cy="4213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F50D9-2CE9-1647-D5CC-3021DCEE9853}"/>
              </a:ext>
            </a:extLst>
          </p:cNvPr>
          <p:cNvSpPr txBox="1">
            <a:spLocks/>
          </p:cNvSpPr>
          <p:nvPr/>
        </p:nvSpPr>
        <p:spPr>
          <a:xfrm>
            <a:off x="159974" y="33867"/>
            <a:ext cx="11633200" cy="8128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5FAB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Office of State and Community Energy Programs (SCEP)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C46734-843D-76A5-0037-EDD2E2F56E02}"/>
              </a:ext>
            </a:extLst>
          </p:cNvPr>
          <p:cNvSpPr txBox="1">
            <a:spLocks/>
          </p:cNvSpPr>
          <p:nvPr/>
        </p:nvSpPr>
        <p:spPr>
          <a:xfrm>
            <a:off x="-1117600" y="1836562"/>
            <a:ext cx="13648265" cy="237109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Created to implement nearly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$16 billion in programs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u="sng" noProof="0" dirty="0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Bipartisan Infrastructure Law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(BIL)                                   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Inflation Reduction Act (IRA)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j-lt"/>
              <a:cs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j-lt"/>
              <a:cs typeface="+mj-l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" name="object 905">
            <a:extLst>
              <a:ext uri="{FF2B5EF4-FFF2-40B4-BE49-F238E27FC236}">
                <a16:creationId xmlns:a16="http://schemas.microsoft.com/office/drawing/2014/main" id="{E1EC15E7-8A2F-C016-9340-698EBF14C08D}"/>
              </a:ext>
            </a:extLst>
          </p:cNvPr>
          <p:cNvSpPr/>
          <p:nvPr/>
        </p:nvSpPr>
        <p:spPr>
          <a:xfrm>
            <a:off x="-10160" y="780880"/>
            <a:ext cx="12202160" cy="66285"/>
          </a:xfrm>
          <a:prstGeom prst="rect">
            <a:avLst/>
          </a:prstGeom>
          <a:solidFill>
            <a:srgbClr val="2460AD"/>
          </a:solidFill>
          <a:ln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01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50D9-2CE9-1647-D5CC-3021DCEE9853}"/>
              </a:ext>
            </a:extLst>
          </p:cNvPr>
          <p:cNvSpPr txBox="1">
            <a:spLocks/>
          </p:cNvSpPr>
          <p:nvPr/>
        </p:nvSpPr>
        <p:spPr>
          <a:xfrm>
            <a:off x="159974" y="33867"/>
            <a:ext cx="11633200" cy="8128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15FAB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Programs Coming Out of SCEP</a:t>
            </a:r>
          </a:p>
        </p:txBody>
      </p:sp>
      <p:sp>
        <p:nvSpPr>
          <p:cNvPr id="3" name="object 905">
            <a:extLst>
              <a:ext uri="{FF2B5EF4-FFF2-40B4-BE49-F238E27FC236}">
                <a16:creationId xmlns:a16="http://schemas.microsoft.com/office/drawing/2014/main" id="{E1EC15E7-8A2F-C016-9340-698EBF14C08D}"/>
              </a:ext>
            </a:extLst>
          </p:cNvPr>
          <p:cNvSpPr/>
          <p:nvPr/>
        </p:nvSpPr>
        <p:spPr>
          <a:xfrm>
            <a:off x="-10160" y="780880"/>
            <a:ext cx="12202160" cy="66285"/>
          </a:xfrm>
          <a:prstGeom prst="rect">
            <a:avLst/>
          </a:prstGeom>
          <a:solidFill>
            <a:srgbClr val="2460AD"/>
          </a:solidFill>
          <a:ln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23FAAE-95E6-6F19-0CCD-FE2203BD5C3F}"/>
              </a:ext>
            </a:extLst>
          </p:cNvPr>
          <p:cNvGrpSpPr/>
          <p:nvPr/>
        </p:nvGrpSpPr>
        <p:grpSpPr>
          <a:xfrm>
            <a:off x="3868799" y="3916221"/>
            <a:ext cx="2560320" cy="2560320"/>
            <a:chOff x="132712" y="1298814"/>
            <a:chExt cx="2224608" cy="2224213"/>
          </a:xfrm>
        </p:grpSpPr>
        <p:sp>
          <p:nvSpPr>
            <p:cNvPr id="11" name="object 3546">
              <a:extLst>
                <a:ext uri="{FF2B5EF4-FFF2-40B4-BE49-F238E27FC236}">
                  <a16:creationId xmlns:a16="http://schemas.microsoft.com/office/drawing/2014/main" id="{21583088-F64A-346B-B2EF-6D55CB9ACF9E}"/>
                </a:ext>
              </a:extLst>
            </p:cNvPr>
            <p:cNvSpPr/>
            <p:nvPr/>
          </p:nvSpPr>
          <p:spPr>
            <a:xfrm>
              <a:off x="132712" y="1298814"/>
              <a:ext cx="2224608" cy="2224213"/>
            </a:xfrm>
            <a:prstGeom prst="ellipse">
              <a:avLst/>
            </a:pr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4ADB1-70BE-B157-FEE6-9859D3F16020}"/>
                </a:ext>
              </a:extLst>
            </p:cNvPr>
            <p:cNvSpPr txBox="1"/>
            <p:nvPr/>
          </p:nvSpPr>
          <p:spPr>
            <a:xfrm>
              <a:off x="373989" y="1846508"/>
              <a:ext cx="1744024" cy="104275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 Demi"/>
                  <a:cs typeface="Arial"/>
                </a:rPr>
                <a:t>$550M for</a:t>
              </a:r>
              <a:r>
                <a:rPr lang="en-IN" dirty="0">
                  <a:solidFill>
                    <a:schemeClr val="bg1"/>
                  </a:solidFill>
                  <a:latin typeface="Avenir Next LT Pro Demi"/>
                  <a:cs typeface="Arial"/>
                </a:rPr>
                <a:t> </a:t>
              </a:r>
              <a:endParaRPr lang="en-IN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Next LT Pro Demi"/>
                  <a:cs typeface="Arial"/>
                </a:rPr>
                <a:t>Energy Efficiency &amp; Conservation Block Grants</a:t>
              </a:r>
              <a:r>
                <a:rPr lang="en-IN" dirty="0">
                  <a:solidFill>
                    <a:schemeClr val="bg1"/>
                  </a:solidFill>
                  <a:latin typeface="Avenir Next LT Pro Demi"/>
                  <a:cs typeface="Arial"/>
                </a:rPr>
                <a:t> </a:t>
              </a:r>
              <a:endParaRPr lang="en-IN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D2F531-8135-30DF-F006-1A89B5091CDC}"/>
              </a:ext>
            </a:extLst>
          </p:cNvPr>
          <p:cNvGrpSpPr/>
          <p:nvPr/>
        </p:nvGrpSpPr>
        <p:grpSpPr>
          <a:xfrm>
            <a:off x="85051" y="2926468"/>
            <a:ext cx="1920240" cy="1920240"/>
            <a:chOff x="132712" y="1298814"/>
            <a:chExt cx="1828800" cy="1828800"/>
          </a:xfrm>
        </p:grpSpPr>
        <p:sp>
          <p:nvSpPr>
            <p:cNvPr id="17" name="object 3546">
              <a:extLst>
                <a:ext uri="{FF2B5EF4-FFF2-40B4-BE49-F238E27FC236}">
                  <a16:creationId xmlns:a16="http://schemas.microsoft.com/office/drawing/2014/main" id="{CA37F4A0-89DB-D067-3121-152DAA0AD10A}"/>
                </a:ext>
              </a:extLst>
            </p:cNvPr>
            <p:cNvSpPr/>
            <p:nvPr/>
          </p:nvSpPr>
          <p:spPr>
            <a:xfrm>
              <a:off x="132712" y="1298814"/>
              <a:ext cx="1828800" cy="1828800"/>
            </a:xfrm>
            <a:prstGeom prst="ellipse">
              <a:avLst/>
            </a:pr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5E779E-751A-E84B-690B-5E224D4F8B95}"/>
                </a:ext>
              </a:extLst>
            </p:cNvPr>
            <p:cNvSpPr txBox="1"/>
            <p:nvPr/>
          </p:nvSpPr>
          <p:spPr>
            <a:xfrm>
              <a:off x="162107" y="1666108"/>
              <a:ext cx="1744024" cy="114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$100M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Energy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Future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 Grants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F98549-28AE-E4A2-9BBC-756C8C1CC699}"/>
              </a:ext>
            </a:extLst>
          </p:cNvPr>
          <p:cNvGrpSpPr/>
          <p:nvPr/>
        </p:nvGrpSpPr>
        <p:grpSpPr>
          <a:xfrm>
            <a:off x="7592646" y="-1613870"/>
            <a:ext cx="5078251" cy="5030170"/>
            <a:chOff x="-778462" y="-306742"/>
            <a:chExt cx="3944877" cy="3907527"/>
          </a:xfrm>
          <a:solidFill>
            <a:schemeClr val="bg1">
              <a:lumMod val="85000"/>
            </a:schemeClr>
          </a:solidFill>
        </p:grpSpPr>
        <p:sp>
          <p:nvSpPr>
            <p:cNvPr id="23" name="object 3546">
              <a:extLst>
                <a:ext uri="{FF2B5EF4-FFF2-40B4-BE49-F238E27FC236}">
                  <a16:creationId xmlns:a16="http://schemas.microsoft.com/office/drawing/2014/main" id="{E1A78601-F59C-EB38-68D3-F62CBBCAE480}"/>
                </a:ext>
              </a:extLst>
            </p:cNvPr>
            <p:cNvSpPr/>
            <p:nvPr/>
          </p:nvSpPr>
          <p:spPr>
            <a:xfrm>
              <a:off x="-778462" y="-306742"/>
              <a:ext cx="3944877" cy="39075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3C9273-7A6C-C2C6-1D6A-87265B0F2F41}"/>
                </a:ext>
              </a:extLst>
            </p:cNvPr>
            <p:cNvSpPr txBox="1"/>
            <p:nvPr/>
          </p:nvSpPr>
          <p:spPr>
            <a:xfrm>
              <a:off x="-388353" y="1378354"/>
              <a:ext cx="3175559" cy="5020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$3.5B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Weatherization Assistance Program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F3FA79-F724-34BA-2DC7-D471FDDDCE95}"/>
              </a:ext>
            </a:extLst>
          </p:cNvPr>
          <p:cNvGrpSpPr/>
          <p:nvPr/>
        </p:nvGrpSpPr>
        <p:grpSpPr>
          <a:xfrm>
            <a:off x="5824080" y="3543301"/>
            <a:ext cx="8686800" cy="8686800"/>
            <a:chOff x="-778462" y="-306742"/>
            <a:chExt cx="3944877" cy="3907527"/>
          </a:xfrm>
        </p:grpSpPr>
        <p:sp>
          <p:nvSpPr>
            <p:cNvPr id="29" name="object 3546">
              <a:extLst>
                <a:ext uri="{FF2B5EF4-FFF2-40B4-BE49-F238E27FC236}">
                  <a16:creationId xmlns:a16="http://schemas.microsoft.com/office/drawing/2014/main" id="{D2346D59-A94F-5ADC-DBD7-522150B2AA04}"/>
                </a:ext>
              </a:extLst>
            </p:cNvPr>
            <p:cNvSpPr/>
            <p:nvPr/>
          </p:nvSpPr>
          <p:spPr>
            <a:xfrm>
              <a:off x="-778462" y="-306742"/>
              <a:ext cx="3944877" cy="3907527"/>
            </a:xfrm>
            <a:prstGeom prst="ellipse">
              <a:avLst/>
            </a:prstGeom>
            <a:solidFill>
              <a:srgbClr val="2460A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F4D5AE-05D0-C83F-A639-03BADD7E104D}"/>
                </a:ext>
              </a:extLst>
            </p:cNvPr>
            <p:cNvSpPr txBox="1"/>
            <p:nvPr/>
          </p:nvSpPr>
          <p:spPr>
            <a:xfrm>
              <a:off x="348545" y="847465"/>
              <a:ext cx="1672134" cy="16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$8.8B for Home Energy Rebates</a:t>
              </a: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6E917911-E226-4BD7-C3CB-2F828ED7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657888" y="1590471"/>
            <a:ext cx="593509" cy="63987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51B3E73-0688-0480-428E-99381568F0E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7802298" y="3503506"/>
            <a:ext cx="871804" cy="87180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51DDD-CB48-BAF7-B2C7-FB3C10E9FB10}"/>
              </a:ext>
            </a:extLst>
          </p:cNvPr>
          <p:cNvGrpSpPr/>
          <p:nvPr/>
        </p:nvGrpSpPr>
        <p:grpSpPr>
          <a:xfrm>
            <a:off x="5618856" y="1862920"/>
            <a:ext cx="2560320" cy="2560320"/>
            <a:chOff x="132712" y="1298814"/>
            <a:chExt cx="2224608" cy="2224213"/>
          </a:xfrm>
        </p:grpSpPr>
        <p:sp>
          <p:nvSpPr>
            <p:cNvPr id="20" name="object 3546">
              <a:extLst>
                <a:ext uri="{FF2B5EF4-FFF2-40B4-BE49-F238E27FC236}">
                  <a16:creationId xmlns:a16="http://schemas.microsoft.com/office/drawing/2014/main" id="{89E15012-FB05-76CB-9509-299E9258BA0F}"/>
                </a:ext>
              </a:extLst>
            </p:cNvPr>
            <p:cNvSpPr/>
            <p:nvPr/>
          </p:nvSpPr>
          <p:spPr>
            <a:xfrm>
              <a:off x="132712" y="1298814"/>
              <a:ext cx="2224608" cy="2224213"/>
            </a:xfrm>
            <a:prstGeom prst="ellipse">
              <a:avLst/>
            </a:prstGeom>
            <a:solidFill>
              <a:srgbClr val="FAA2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D48F50-50AF-3FC2-479B-2D58FA564F02}"/>
                </a:ext>
              </a:extLst>
            </p:cNvPr>
            <p:cNvSpPr txBox="1"/>
            <p:nvPr/>
          </p:nvSpPr>
          <p:spPr>
            <a:xfrm>
              <a:off x="363690" y="1861220"/>
              <a:ext cx="1744024" cy="93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$500M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Energy Efficiency &amp; Renewable Energy in Public Schools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6BDFD-2360-F8BA-4E43-2EDE98F5E63E}"/>
              </a:ext>
            </a:extLst>
          </p:cNvPr>
          <p:cNvGrpSpPr/>
          <p:nvPr/>
        </p:nvGrpSpPr>
        <p:grpSpPr>
          <a:xfrm>
            <a:off x="2193262" y="3272706"/>
            <a:ext cx="1737360" cy="1737360"/>
            <a:chOff x="132710" y="1240581"/>
            <a:chExt cx="1761013" cy="1737360"/>
          </a:xfrm>
        </p:grpSpPr>
        <p:sp>
          <p:nvSpPr>
            <p:cNvPr id="14" name="object 3546">
              <a:extLst>
                <a:ext uri="{FF2B5EF4-FFF2-40B4-BE49-F238E27FC236}">
                  <a16:creationId xmlns:a16="http://schemas.microsoft.com/office/drawing/2014/main" id="{080C2916-634E-85AE-53CA-CAD72AA77804}"/>
                </a:ext>
              </a:extLst>
            </p:cNvPr>
            <p:cNvSpPr/>
            <p:nvPr/>
          </p:nvSpPr>
          <p:spPr>
            <a:xfrm>
              <a:off x="132710" y="1240581"/>
              <a:ext cx="1737360" cy="1737360"/>
            </a:xfrm>
            <a:prstGeom prst="ellipse">
              <a:avLst/>
            </a:pr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536C87-7B41-3756-F766-5335258C5305}"/>
                </a:ext>
              </a:extLst>
            </p:cNvPr>
            <p:cNvSpPr txBox="1"/>
            <p:nvPr/>
          </p:nvSpPr>
          <p:spPr>
            <a:xfrm>
              <a:off x="149699" y="1460455"/>
              <a:ext cx="1744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$50M for Energy Efficiency for Non-Profits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BC0726-FD25-850C-8BDC-B0DA46AC69F9}"/>
              </a:ext>
            </a:extLst>
          </p:cNvPr>
          <p:cNvGrpSpPr/>
          <p:nvPr/>
        </p:nvGrpSpPr>
        <p:grpSpPr>
          <a:xfrm>
            <a:off x="961749" y="1001056"/>
            <a:ext cx="1920240" cy="1920240"/>
            <a:chOff x="132712" y="1298814"/>
            <a:chExt cx="1828800" cy="1828800"/>
          </a:xfrm>
        </p:grpSpPr>
        <p:sp>
          <p:nvSpPr>
            <p:cNvPr id="7" name="object 3546">
              <a:extLst>
                <a:ext uri="{FF2B5EF4-FFF2-40B4-BE49-F238E27FC236}">
                  <a16:creationId xmlns:a16="http://schemas.microsoft.com/office/drawing/2014/main" id="{8FBA09C6-17B0-74FC-EE89-5DF2F57A9A12}"/>
                </a:ext>
              </a:extLst>
            </p:cNvPr>
            <p:cNvSpPr/>
            <p:nvPr/>
          </p:nvSpPr>
          <p:spPr>
            <a:xfrm>
              <a:off x="132712" y="1298814"/>
              <a:ext cx="1828800" cy="1828800"/>
            </a:xfrm>
            <a:prstGeom prst="ellipse">
              <a:avLst/>
            </a:prstGeom>
            <a:solidFill>
              <a:srgbClr val="1CA6D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38CF32-E69F-B434-8C9E-884F08434BA0}"/>
                </a:ext>
              </a:extLst>
            </p:cNvPr>
            <p:cNvSpPr txBox="1"/>
            <p:nvPr/>
          </p:nvSpPr>
          <p:spPr>
            <a:xfrm>
              <a:off x="162399" y="1501435"/>
              <a:ext cx="1744024" cy="71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$260M for Building Efficiency Workforce Training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8025E6-F4E5-9699-A965-EA835C491E6B}"/>
              </a:ext>
            </a:extLst>
          </p:cNvPr>
          <p:cNvGrpSpPr/>
          <p:nvPr/>
        </p:nvGrpSpPr>
        <p:grpSpPr>
          <a:xfrm>
            <a:off x="3046224" y="967428"/>
            <a:ext cx="2560320" cy="2560320"/>
            <a:chOff x="132712" y="1298814"/>
            <a:chExt cx="2224608" cy="2224213"/>
          </a:xfrm>
        </p:grpSpPr>
        <p:sp>
          <p:nvSpPr>
            <p:cNvPr id="26" name="object 3546">
              <a:extLst>
                <a:ext uri="{FF2B5EF4-FFF2-40B4-BE49-F238E27FC236}">
                  <a16:creationId xmlns:a16="http://schemas.microsoft.com/office/drawing/2014/main" id="{D675E56C-56F9-BE06-294C-411D2BF022C8}"/>
                </a:ext>
              </a:extLst>
            </p:cNvPr>
            <p:cNvSpPr/>
            <p:nvPr/>
          </p:nvSpPr>
          <p:spPr>
            <a:xfrm>
              <a:off x="132712" y="1298814"/>
              <a:ext cx="2224608" cy="2224213"/>
            </a:xfrm>
            <a:prstGeom prst="ellipse">
              <a:avLst/>
            </a:pr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2FE8D5-3FBA-9E6B-63F5-5CE1676B0ECA}"/>
                </a:ext>
              </a:extLst>
            </p:cNvPr>
            <p:cNvSpPr txBox="1"/>
            <p:nvPr/>
          </p:nvSpPr>
          <p:spPr>
            <a:xfrm>
              <a:off x="373004" y="1773434"/>
              <a:ext cx="1744024" cy="128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$750M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State Energy Program &amp; Revolving Loan Fund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465B601-783C-32B1-A2D4-2998B0958BB6}"/>
              </a:ext>
            </a:extLst>
          </p:cNvPr>
          <p:cNvSpPr/>
          <p:nvPr/>
        </p:nvSpPr>
        <p:spPr>
          <a:xfrm>
            <a:off x="3843399" y="6635494"/>
            <a:ext cx="1513969" cy="1526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93FEB7-6989-F749-AE61-78D8BBA57C28}"/>
              </a:ext>
            </a:extLst>
          </p:cNvPr>
          <p:cNvGrpSpPr/>
          <p:nvPr/>
        </p:nvGrpSpPr>
        <p:grpSpPr>
          <a:xfrm>
            <a:off x="132033" y="4927637"/>
            <a:ext cx="3815365" cy="3779241"/>
            <a:chOff x="-778462" y="-306742"/>
            <a:chExt cx="3944877" cy="3907527"/>
          </a:xfrm>
          <a:solidFill>
            <a:schemeClr val="bg1">
              <a:lumMod val="85000"/>
            </a:schemeClr>
          </a:solidFill>
        </p:grpSpPr>
        <p:sp>
          <p:nvSpPr>
            <p:cNvPr id="6" name="object 3546">
              <a:extLst>
                <a:ext uri="{FF2B5EF4-FFF2-40B4-BE49-F238E27FC236}">
                  <a16:creationId xmlns:a16="http://schemas.microsoft.com/office/drawing/2014/main" id="{6A774E82-8481-A961-7454-C16B3F758877}"/>
                </a:ext>
              </a:extLst>
            </p:cNvPr>
            <p:cNvSpPr/>
            <p:nvPr/>
          </p:nvSpPr>
          <p:spPr>
            <a:xfrm>
              <a:off x="-778462" y="-306742"/>
              <a:ext cx="3944877" cy="3907527"/>
            </a:xfrm>
            <a:prstGeom prst="ellipse">
              <a:avLst/>
            </a:prstGeom>
            <a:solidFill>
              <a:srgbClr val="11213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9E2E47-647F-2BA8-3CD5-67BBDE502DDD}"/>
                </a:ext>
              </a:extLst>
            </p:cNvPr>
            <p:cNvSpPr txBox="1"/>
            <p:nvPr/>
          </p:nvSpPr>
          <p:spPr>
            <a:xfrm>
              <a:off x="-129639" y="206997"/>
              <a:ext cx="2647230" cy="95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$1B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 pitchFamily="34" charset="0"/>
                </a:rPr>
                <a:t>Energy Codes Technical Assistance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64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50D9-2CE9-1647-D5CC-3021DCEE9853}"/>
              </a:ext>
            </a:extLst>
          </p:cNvPr>
          <p:cNvSpPr txBox="1">
            <a:spLocks/>
          </p:cNvSpPr>
          <p:nvPr/>
        </p:nvSpPr>
        <p:spPr>
          <a:xfrm>
            <a:off x="159974" y="33867"/>
            <a:ext cx="11633200" cy="8128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5FAB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Home Energy Rebate Provisions</a:t>
            </a:r>
          </a:p>
        </p:txBody>
      </p:sp>
      <p:sp>
        <p:nvSpPr>
          <p:cNvPr id="14" name="object 905">
            <a:extLst>
              <a:ext uri="{FF2B5EF4-FFF2-40B4-BE49-F238E27FC236}">
                <a16:creationId xmlns:a16="http://schemas.microsoft.com/office/drawing/2014/main" id="{2A58DC13-FF58-BF51-71D2-B604224C7E3F}"/>
              </a:ext>
            </a:extLst>
          </p:cNvPr>
          <p:cNvSpPr/>
          <p:nvPr/>
        </p:nvSpPr>
        <p:spPr>
          <a:xfrm>
            <a:off x="-10160" y="780880"/>
            <a:ext cx="12202160" cy="66285"/>
          </a:xfrm>
          <a:prstGeom prst="rect">
            <a:avLst/>
          </a:prstGeom>
          <a:solidFill>
            <a:srgbClr val="2460AD"/>
          </a:solidFill>
          <a:ln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8EE51B-8973-FC89-C82C-E15BBD00BB51}"/>
              </a:ext>
            </a:extLst>
          </p:cNvPr>
          <p:cNvSpPr txBox="1"/>
          <p:nvPr/>
        </p:nvSpPr>
        <p:spPr>
          <a:xfrm>
            <a:off x="9210465" y="966813"/>
            <a:ext cx="2857357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B06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These Funds Are Not Yet Available.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F661E9B-F97B-3BEF-D75F-5A199A97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600"/>
          <a:stretch/>
        </p:blipFill>
        <p:spPr>
          <a:xfrm>
            <a:off x="3096213" y="857956"/>
            <a:ext cx="6238430" cy="566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980DD-E7D8-CD0C-25B6-1C9572867881}"/>
              </a:ext>
            </a:extLst>
          </p:cNvPr>
          <p:cNvSpPr txBox="1"/>
          <p:nvPr/>
        </p:nvSpPr>
        <p:spPr>
          <a:xfrm>
            <a:off x="4766151" y="1681902"/>
            <a:ext cx="289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Home Energy Rebates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2106F0-C7F5-5B69-E9C9-FB9B98DC4681}"/>
              </a:ext>
            </a:extLst>
          </p:cNvPr>
          <p:cNvSpPr txBox="1"/>
          <p:nvPr/>
        </p:nvSpPr>
        <p:spPr>
          <a:xfrm>
            <a:off x="3590360" y="2082012"/>
            <a:ext cx="5277406" cy="1292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$8.8 Billion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September 30, 2031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State Energy Offices &amp; Indian Tribes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6BA68-26C7-9CC1-3C69-0904143AF084}"/>
              </a:ext>
            </a:extLst>
          </p:cNvPr>
          <p:cNvSpPr txBox="1"/>
          <p:nvPr/>
        </p:nvSpPr>
        <p:spPr>
          <a:xfrm>
            <a:off x="7221918" y="4030054"/>
            <a:ext cx="4204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Home </a:t>
            </a:r>
            <a:r>
              <a:rPr kumimoji="0" lang="en-IN" sz="20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Electrification and Appliance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 Rebates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dirty="0">
                <a:solidFill>
                  <a:schemeClr val="accent4">
                    <a:lumMod val="50000"/>
                  </a:schemeClr>
                </a:solidFill>
                <a:latin typeface="Avenir Next LT Pro Demi" panose="020B0704020202020204" pitchFamily="34" charset="0"/>
                <a:cs typeface="Arial" pitchFamily="34" charset="0"/>
              </a:rPr>
              <a:t>(HEAR)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dirty="0">
                <a:solidFill>
                  <a:schemeClr val="accent4">
                    <a:lumMod val="50000"/>
                  </a:schemeClr>
                </a:solidFill>
                <a:latin typeface="Avenir Next LT Pro Demi" panose="020B0704020202020204" pitchFamily="34" charset="0"/>
                <a:cs typeface="Arial" pitchFamily="34" charset="0"/>
              </a:rPr>
              <a:t>$4.5 Billion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2000" b="1" dirty="0">
              <a:solidFill>
                <a:schemeClr val="accent4">
                  <a:lumMod val="50000"/>
                </a:schemeClr>
              </a:solidFill>
              <a:latin typeface="Avenir Next LT Pro Demi" panose="020B0704020202020204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Efficient Electric Installations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Low-moderate income qualified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6D295-7463-790B-FA38-B0C13E860453}"/>
              </a:ext>
            </a:extLst>
          </p:cNvPr>
          <p:cNvSpPr txBox="1"/>
          <p:nvPr/>
        </p:nvSpPr>
        <p:spPr>
          <a:xfrm>
            <a:off x="1332584" y="4030054"/>
            <a:ext cx="3826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Home </a:t>
            </a:r>
            <a:r>
              <a:rPr kumimoji="0" lang="en-IN" sz="20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Efficiency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 Rebates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dirty="0">
                <a:solidFill>
                  <a:schemeClr val="accent4">
                    <a:lumMod val="50000"/>
                  </a:schemeClr>
                </a:solidFill>
                <a:latin typeface="Avenir Next LT Pro Demi" panose="020B0704020202020204" pitchFamily="34" charset="0"/>
                <a:cs typeface="Arial" pitchFamily="34" charset="0"/>
              </a:rPr>
              <a:t>(HOMES)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dirty="0">
                <a:solidFill>
                  <a:schemeClr val="accent4">
                    <a:lumMod val="50000"/>
                  </a:schemeClr>
                </a:solidFill>
                <a:latin typeface="Avenir Next LT Pro Demi" panose="020B0704020202020204" pitchFamily="34" charset="0"/>
                <a:cs typeface="Arial" pitchFamily="34" charset="0"/>
              </a:rPr>
              <a:t>$4.3 Billion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2000" b="1" dirty="0">
              <a:solidFill>
                <a:schemeClr val="accent4">
                  <a:lumMod val="50000"/>
                </a:schemeClr>
              </a:solidFill>
              <a:latin typeface="Avenir Next LT Pro Demi" panose="020B0704020202020204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dirty="0">
                <a:solidFill>
                  <a:schemeClr val="accent4">
                    <a:lumMod val="50000"/>
                  </a:schemeClr>
                </a:solidFill>
                <a:latin typeface="Avenir Next LT Pro Demi" panose="020B0704020202020204" pitchFamily="34" charset="0"/>
                <a:cs typeface="Arial" pitchFamily="34" charset="0"/>
              </a:rPr>
              <a:t>Whole-home retrofits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7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B7504-B6CD-7747-E129-C1561B966B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6478" y="650919"/>
            <a:ext cx="11236267" cy="11548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latin typeface="Avenir Next LT Pro" panose="020B0504020202020204" pitchFamily="34" charset="0"/>
              </a:rPr>
              <a:t>The</a:t>
            </a:r>
            <a:r>
              <a:rPr lang="en-US" sz="3200" dirty="0">
                <a:latin typeface="Avenir Next LT Pro" panose="020B0504020202020204" pitchFamily="34" charset="0"/>
              </a:rPr>
              <a:t>   </a:t>
            </a:r>
            <a:r>
              <a:rPr lang="en-US" sz="5400" dirty="0">
                <a:latin typeface="Avenir Next LT Pro" panose="020B0504020202020204" pitchFamily="34" charset="0"/>
              </a:rPr>
              <a:t> Fine Print</a:t>
            </a:r>
          </a:p>
        </p:txBody>
      </p:sp>
      <p:pic>
        <p:nvPicPr>
          <p:cNvPr id="8" name="Picture 7" descr="Shape">
            <a:extLst>
              <a:ext uri="{FF2B5EF4-FFF2-40B4-BE49-F238E27FC236}">
                <a16:creationId xmlns:a16="http://schemas.microsoft.com/office/drawing/2014/main" id="{B981F002-D450-D28C-73AE-8516D9C7A3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757">
            <a:off x="8479652" y="-624564"/>
            <a:ext cx="5294212" cy="52942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F4F1FA-4395-0D41-BBDC-73591BF0EEE2}"/>
              </a:ext>
            </a:extLst>
          </p:cNvPr>
          <p:cNvSpPr/>
          <p:nvPr/>
        </p:nvSpPr>
        <p:spPr>
          <a:xfrm>
            <a:off x="472128" y="1927118"/>
            <a:ext cx="3255118" cy="55954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Next LT Pro" panose="020B0504020202020204" pitchFamily="34" charset="0"/>
              </a:rPr>
              <a:t>Modeled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292EC-8B8C-520C-895A-159DAAC56090}"/>
              </a:ext>
            </a:extLst>
          </p:cNvPr>
          <p:cNvSpPr txBox="1"/>
          <p:nvPr/>
        </p:nvSpPr>
        <p:spPr>
          <a:xfrm>
            <a:off x="472128" y="2840531"/>
            <a:ext cx="3198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 Calibrated to historical energy use</a:t>
            </a:r>
          </a:p>
          <a:p>
            <a:pPr algn="ctr"/>
            <a:endParaRPr lang="en-US" dirty="0">
              <a:latin typeface="Avenir Next LT Pro" panose="020B0504020202020204" pitchFamily="34" charset="0"/>
            </a:endParaRP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Consistent with BPI 2400</a:t>
            </a:r>
          </a:p>
          <a:p>
            <a:pPr algn="ctr"/>
            <a:endParaRPr lang="en-US" dirty="0">
              <a:latin typeface="Avenir Next LT Pro" panose="020B0504020202020204" pitchFamily="34" charset="0"/>
            </a:endParaRP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Minimum 20% Energy Savings</a:t>
            </a:r>
          </a:p>
          <a:p>
            <a:pPr algn="ctr"/>
            <a:endParaRPr lang="en-US" dirty="0">
              <a:latin typeface="Avenir Next LT Pro" panose="020B0504020202020204" pitchFamily="34" charset="0"/>
            </a:endParaRPr>
          </a:p>
          <a:p>
            <a:pPr algn="ctr"/>
            <a:endParaRPr lang="en-US" dirty="0">
              <a:latin typeface="Avenir Next LT Pro" panose="020B0504020202020204" pitchFamily="34" charset="0"/>
            </a:endParaRPr>
          </a:p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CCB501-EDE6-87B4-1453-C876DEB64182}"/>
              </a:ext>
            </a:extLst>
          </p:cNvPr>
          <p:cNvSpPr txBox="1">
            <a:spLocks/>
          </p:cNvSpPr>
          <p:nvPr/>
        </p:nvSpPr>
        <p:spPr>
          <a:xfrm>
            <a:off x="159974" y="33867"/>
            <a:ext cx="11633200" cy="8128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215FAB"/>
                </a:solidFill>
                <a:latin typeface="Avenir Next LT Pro Demi" panose="020B0704020202020204" pitchFamily="34" charset="0"/>
              </a:rPr>
              <a:t>Home Efficiency Rebates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15FAB"/>
              </a:solidFill>
              <a:effectLst/>
              <a:uLnTx/>
              <a:uFillTx/>
              <a:latin typeface="Avenir Next LT Pro Demi" panose="020B0704020202020204" pitchFamily="34" charset="0"/>
              <a:ea typeface="+mj-ea"/>
              <a:cs typeface="+mj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A46C63-853D-677E-69A3-F8E2FF5AD520}"/>
              </a:ext>
            </a:extLst>
          </p:cNvPr>
          <p:cNvSpPr/>
          <p:nvPr/>
        </p:nvSpPr>
        <p:spPr>
          <a:xfrm>
            <a:off x="4493597" y="1927118"/>
            <a:ext cx="3255118" cy="55954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Next LT Pro" panose="020B0504020202020204" pitchFamily="34" charset="0"/>
              </a:rPr>
              <a:t>Measured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B1486-D6B0-1610-B0EA-DA1105F94AD8}"/>
              </a:ext>
            </a:extLst>
          </p:cNvPr>
          <p:cNvSpPr txBox="1"/>
          <p:nvPr/>
        </p:nvSpPr>
        <p:spPr>
          <a:xfrm>
            <a:off x="4521701" y="2880110"/>
            <a:ext cx="3198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“Pay for Performance”</a:t>
            </a:r>
          </a:p>
          <a:p>
            <a:pPr algn="ctr"/>
            <a:endParaRPr lang="en-US" dirty="0">
              <a:latin typeface="Avenir Next LT Pro" panose="020B0504020202020204" pitchFamily="34" charset="0"/>
            </a:endParaRP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Minimum 15% Energy Savings</a:t>
            </a:r>
          </a:p>
          <a:p>
            <a:pPr algn="ctr"/>
            <a:endParaRPr lang="en-US" dirty="0">
              <a:latin typeface="Avenir Next LT Pro" panose="020B0504020202020204" pitchFamily="34" charset="0"/>
            </a:endParaRP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Home or portfolio of homes</a:t>
            </a:r>
          </a:p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43CF4E-528D-C8CB-EFE2-E4B907F063D2}"/>
              </a:ext>
            </a:extLst>
          </p:cNvPr>
          <p:cNvSpPr/>
          <p:nvPr/>
        </p:nvSpPr>
        <p:spPr>
          <a:xfrm>
            <a:off x="8323302" y="3445808"/>
            <a:ext cx="3255118" cy="55954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Next LT Pro" panose="020B0504020202020204" pitchFamily="34" charset="0"/>
              </a:rPr>
              <a:t>Electrification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8B2E0-CFF6-F0E8-A7EE-212777F4E7D9}"/>
              </a:ext>
            </a:extLst>
          </p:cNvPr>
          <p:cNvSpPr txBox="1"/>
          <p:nvPr/>
        </p:nvSpPr>
        <p:spPr>
          <a:xfrm>
            <a:off x="8434711" y="4263024"/>
            <a:ext cx="3198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Income verification at point of sale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Energy Star minimum</a:t>
            </a:r>
          </a:p>
          <a:p>
            <a:pPr algn="ctr"/>
            <a:endParaRPr lang="en-US" dirty="0">
              <a:latin typeface="Avenir Next LT Pro" panose="020B0504020202020204" pitchFamily="34" charset="0"/>
            </a:endParaRP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Rebates up to $8,000 </a:t>
            </a:r>
          </a:p>
          <a:p>
            <a:pPr algn="ctr"/>
            <a:endParaRPr lang="en-US" dirty="0">
              <a:latin typeface="Avenir Next LT Pro" panose="020B0504020202020204" pitchFamily="34" charset="0"/>
            </a:endParaRP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$14,000 Cap</a:t>
            </a:r>
          </a:p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3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B7504-B6CD-7747-E129-C1561B966B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6478" y="650919"/>
            <a:ext cx="11236267" cy="11548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latin typeface="Avenir Next LT Pro" panose="020B0504020202020204" pitchFamily="34" charset="0"/>
              </a:rPr>
              <a:t>The</a:t>
            </a:r>
            <a:r>
              <a:rPr lang="en-US" sz="3200" dirty="0">
                <a:latin typeface="Avenir Next LT Pro" panose="020B0504020202020204" pitchFamily="34" charset="0"/>
              </a:rPr>
              <a:t>   </a:t>
            </a:r>
            <a:r>
              <a:rPr lang="en-US" sz="5400" dirty="0">
                <a:latin typeface="Avenir Next LT Pro" panose="020B0504020202020204" pitchFamily="34" charset="0"/>
              </a:rPr>
              <a:t> Fine Print</a:t>
            </a:r>
          </a:p>
        </p:txBody>
      </p:sp>
      <p:pic>
        <p:nvPicPr>
          <p:cNvPr id="8" name="Picture 7" descr="Shape">
            <a:extLst>
              <a:ext uri="{FF2B5EF4-FFF2-40B4-BE49-F238E27FC236}">
                <a16:creationId xmlns:a16="http://schemas.microsoft.com/office/drawing/2014/main" id="{B981F002-D450-D28C-73AE-8516D9C7A3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757">
            <a:off x="8479652" y="-624564"/>
            <a:ext cx="5294212" cy="52942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FCCB501-EDE6-87B4-1453-C876DEB64182}"/>
              </a:ext>
            </a:extLst>
          </p:cNvPr>
          <p:cNvSpPr txBox="1">
            <a:spLocks/>
          </p:cNvSpPr>
          <p:nvPr/>
        </p:nvSpPr>
        <p:spPr>
          <a:xfrm>
            <a:off x="159974" y="33867"/>
            <a:ext cx="11633200" cy="8128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215FAB"/>
                </a:solidFill>
                <a:latin typeface="Avenir Next LT Pro Demi" panose="020B0704020202020204" pitchFamily="34" charset="0"/>
              </a:rPr>
              <a:t>Cross Provision Details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15FAB"/>
              </a:solidFill>
              <a:effectLst/>
              <a:uLnTx/>
              <a:uFillTx/>
              <a:latin typeface="Avenir Next LT Pro Demi" panose="020B0704020202020204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A8B0A-4EB2-9C75-4E71-94281C24B62D}"/>
              </a:ext>
            </a:extLst>
          </p:cNvPr>
          <p:cNvSpPr txBox="1"/>
          <p:nvPr/>
        </p:nvSpPr>
        <p:spPr>
          <a:xfrm>
            <a:off x="577720" y="1805720"/>
            <a:ext cx="75575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Single Family and Multi Family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dirty="0">
                <a:latin typeface="Avenir Next LT Pro" panose="020B0504020202020204" pitchFamily="34" charset="0"/>
              </a:rPr>
              <a:t>Payments double for Low and moderate Income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dirty="0">
                <a:latin typeface="Avenir Next LT Pro" panose="020B0504020202020204" pitchFamily="34" charset="0"/>
              </a:rPr>
              <a:t>Low Income – less than 80% Area Median Income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dirty="0">
                <a:latin typeface="Avenir Next LT Pro" panose="020B0504020202020204" pitchFamily="34" charset="0"/>
              </a:rPr>
              <a:t>Moderate Income – 80-105% Area Median Income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dirty="0">
                <a:latin typeface="Avenir Next LT Pro" panose="020B0504020202020204" pitchFamily="34" charset="0"/>
              </a:rPr>
              <a:t>Prohibition on Combining Rebates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dirty="0">
                <a:latin typeface="Avenir Next LT Pro" panose="020B0504020202020204" pitchFamily="34" charset="0"/>
              </a:rPr>
              <a:t>DOE Data Sharing Guidelines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dirty="0">
                <a:latin typeface="Avenir Next LT Pro" panose="020B0504020202020204" pitchFamily="34" charset="0"/>
              </a:rPr>
              <a:t> 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1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50D9-2CE9-1647-D5CC-3021DCEE9853}"/>
              </a:ext>
            </a:extLst>
          </p:cNvPr>
          <p:cNvSpPr txBox="1">
            <a:spLocks/>
          </p:cNvSpPr>
          <p:nvPr/>
        </p:nvSpPr>
        <p:spPr>
          <a:xfrm>
            <a:off x="159974" y="33867"/>
            <a:ext cx="11633200" cy="8128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215FAB"/>
                </a:solidFill>
                <a:latin typeface="Avenir Next LT Pro Demi" panose="020B0704020202020204" pitchFamily="34" charset="0"/>
              </a:rPr>
              <a:t>Estimated </a:t>
            </a:r>
            <a:r>
              <a:rPr lang="en-US" sz="3200">
                <a:solidFill>
                  <a:srgbClr val="215FAB"/>
                </a:solidFill>
                <a:latin typeface="Avenir Next LT Pro Demi" panose="020B0704020202020204" pitchFamily="34" charset="0"/>
              </a:rPr>
              <a:t>DOE Guidance Rollout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15FAB"/>
              </a:solidFill>
              <a:effectLst/>
              <a:uLnTx/>
              <a:uFillTx/>
              <a:latin typeface="Avenir Next LT Pro Demi" panose="020B0704020202020204" pitchFamily="34" charset="0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9198F6-DAED-69DB-B79F-791BD49512D6}"/>
              </a:ext>
            </a:extLst>
          </p:cNvPr>
          <p:cNvCxnSpPr>
            <a:cxnSpLocks/>
          </p:cNvCxnSpPr>
          <p:nvPr/>
        </p:nvCxnSpPr>
        <p:spPr>
          <a:xfrm>
            <a:off x="3006372" y="3089590"/>
            <a:ext cx="5790" cy="101545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E95F9C-6888-BBF6-72CE-F2761FB9C32E}"/>
              </a:ext>
            </a:extLst>
          </p:cNvPr>
          <p:cNvCxnSpPr>
            <a:cxnSpLocks/>
          </p:cNvCxnSpPr>
          <p:nvPr/>
        </p:nvCxnSpPr>
        <p:spPr>
          <a:xfrm>
            <a:off x="3983666" y="2899210"/>
            <a:ext cx="0" cy="236048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4A1776-CD24-9636-7BCA-53C28A039F83}"/>
              </a:ext>
            </a:extLst>
          </p:cNvPr>
          <p:cNvCxnSpPr>
            <a:cxnSpLocks/>
          </p:cNvCxnSpPr>
          <p:nvPr/>
        </p:nvCxnSpPr>
        <p:spPr>
          <a:xfrm flipV="1">
            <a:off x="0" y="4081202"/>
            <a:ext cx="12114193" cy="16258"/>
          </a:xfrm>
          <a:prstGeom prst="line">
            <a:avLst/>
          </a:prstGeom>
          <a:ln w="38100">
            <a:solidFill>
              <a:srgbClr val="6C6C6C"/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6E5078-A668-C588-E711-F0C8B7F2D745}"/>
              </a:ext>
            </a:extLst>
          </p:cNvPr>
          <p:cNvSpPr txBox="1"/>
          <p:nvPr/>
        </p:nvSpPr>
        <p:spPr>
          <a:xfrm>
            <a:off x="1174939" y="3093490"/>
            <a:ext cx="1810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RFI Responses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Received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A0AD04-8D3F-F579-F0E3-BB8D3400D13F}"/>
              </a:ext>
            </a:extLst>
          </p:cNvPr>
          <p:cNvSpPr txBox="1"/>
          <p:nvPr/>
        </p:nvSpPr>
        <p:spPr>
          <a:xfrm>
            <a:off x="1014087" y="4134630"/>
            <a:ext cx="113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Feb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4F1980-A63E-4333-F505-4F37A2EB856B}"/>
              </a:ext>
            </a:extLst>
          </p:cNvPr>
          <p:cNvSpPr txBox="1"/>
          <p:nvPr/>
        </p:nvSpPr>
        <p:spPr>
          <a:xfrm>
            <a:off x="2063222" y="4120856"/>
            <a:ext cx="113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Mar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F38C81-592E-35BF-E556-61E45972F41E}"/>
              </a:ext>
            </a:extLst>
          </p:cNvPr>
          <p:cNvSpPr txBox="1"/>
          <p:nvPr/>
        </p:nvSpPr>
        <p:spPr>
          <a:xfrm>
            <a:off x="3141365" y="4116754"/>
            <a:ext cx="931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Apr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C72FFA-3043-2E4C-FE1E-C936A2DB8C99}"/>
              </a:ext>
            </a:extLst>
          </p:cNvPr>
          <p:cNvSpPr txBox="1"/>
          <p:nvPr/>
        </p:nvSpPr>
        <p:spPr>
          <a:xfrm>
            <a:off x="-146097" y="4101927"/>
            <a:ext cx="1326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Jan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ECB265-BEC9-6FAE-F35B-3750C9776014}"/>
              </a:ext>
            </a:extLst>
          </p:cNvPr>
          <p:cNvSpPr txBox="1"/>
          <p:nvPr/>
        </p:nvSpPr>
        <p:spPr>
          <a:xfrm>
            <a:off x="4033506" y="4104067"/>
            <a:ext cx="113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May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EDDD91-6B2F-808C-DB72-B7ED45851275}"/>
              </a:ext>
            </a:extLst>
          </p:cNvPr>
          <p:cNvCxnSpPr>
            <a:cxnSpLocks/>
          </p:cNvCxnSpPr>
          <p:nvPr/>
        </p:nvCxnSpPr>
        <p:spPr>
          <a:xfrm>
            <a:off x="1066800" y="4097460"/>
            <a:ext cx="0" cy="426448"/>
          </a:xfrm>
          <a:prstGeom prst="line">
            <a:avLst/>
          </a:prstGeom>
          <a:ln>
            <a:solidFill>
              <a:srgbClr val="6C6C6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F3CF48-6320-9746-EFD4-1A8603676795}"/>
              </a:ext>
            </a:extLst>
          </p:cNvPr>
          <p:cNvCxnSpPr>
            <a:cxnSpLocks/>
          </p:cNvCxnSpPr>
          <p:nvPr/>
        </p:nvCxnSpPr>
        <p:spPr>
          <a:xfrm>
            <a:off x="2057400" y="4104067"/>
            <a:ext cx="0" cy="413233"/>
          </a:xfrm>
          <a:prstGeom prst="line">
            <a:avLst/>
          </a:prstGeom>
          <a:ln>
            <a:solidFill>
              <a:srgbClr val="6C6C6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A61E788-4AE1-753D-8921-EBE747A32884}"/>
              </a:ext>
            </a:extLst>
          </p:cNvPr>
          <p:cNvCxnSpPr>
            <a:cxnSpLocks/>
          </p:cNvCxnSpPr>
          <p:nvPr/>
        </p:nvCxnSpPr>
        <p:spPr>
          <a:xfrm>
            <a:off x="3120293" y="4105564"/>
            <a:ext cx="0" cy="418344"/>
          </a:xfrm>
          <a:prstGeom prst="line">
            <a:avLst/>
          </a:prstGeom>
          <a:ln>
            <a:solidFill>
              <a:srgbClr val="6C6C6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28F906-2581-06D5-DC01-D04B2E969CA8}"/>
              </a:ext>
            </a:extLst>
          </p:cNvPr>
          <p:cNvCxnSpPr>
            <a:cxnSpLocks/>
          </p:cNvCxnSpPr>
          <p:nvPr/>
        </p:nvCxnSpPr>
        <p:spPr>
          <a:xfrm>
            <a:off x="4092774" y="4100005"/>
            <a:ext cx="0" cy="423903"/>
          </a:xfrm>
          <a:prstGeom prst="line">
            <a:avLst/>
          </a:prstGeom>
          <a:ln>
            <a:solidFill>
              <a:srgbClr val="6C6C6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C545E8-D0FA-E1A9-CD39-D77D35669B5F}"/>
              </a:ext>
            </a:extLst>
          </p:cNvPr>
          <p:cNvCxnSpPr>
            <a:cxnSpLocks/>
          </p:cNvCxnSpPr>
          <p:nvPr/>
        </p:nvCxnSpPr>
        <p:spPr>
          <a:xfrm>
            <a:off x="5105400" y="4106054"/>
            <a:ext cx="0" cy="404684"/>
          </a:xfrm>
          <a:prstGeom prst="line">
            <a:avLst/>
          </a:prstGeom>
          <a:ln>
            <a:solidFill>
              <a:srgbClr val="6C6C6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7669AA-6FFA-8747-26E1-BACC410861EF}"/>
              </a:ext>
            </a:extLst>
          </p:cNvPr>
          <p:cNvCxnSpPr>
            <a:cxnSpLocks/>
          </p:cNvCxnSpPr>
          <p:nvPr/>
        </p:nvCxnSpPr>
        <p:spPr>
          <a:xfrm>
            <a:off x="6117422" y="4093996"/>
            <a:ext cx="0" cy="403574"/>
          </a:xfrm>
          <a:prstGeom prst="line">
            <a:avLst/>
          </a:prstGeom>
          <a:ln>
            <a:solidFill>
              <a:srgbClr val="6C6C6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571460-ABFE-6EA8-1A20-B1DE1130ADBD}"/>
              </a:ext>
            </a:extLst>
          </p:cNvPr>
          <p:cNvCxnSpPr>
            <a:cxnSpLocks/>
          </p:cNvCxnSpPr>
          <p:nvPr/>
        </p:nvCxnSpPr>
        <p:spPr>
          <a:xfrm>
            <a:off x="7086600" y="4104067"/>
            <a:ext cx="0" cy="410727"/>
          </a:xfrm>
          <a:prstGeom prst="line">
            <a:avLst/>
          </a:prstGeom>
          <a:ln>
            <a:solidFill>
              <a:srgbClr val="6C6C6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8DC17DE-DAF2-9D5E-4EE6-7D100FAC7B2B}"/>
              </a:ext>
            </a:extLst>
          </p:cNvPr>
          <p:cNvSpPr txBox="1"/>
          <p:nvPr/>
        </p:nvSpPr>
        <p:spPr>
          <a:xfrm>
            <a:off x="5224728" y="4110628"/>
            <a:ext cx="821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June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A8D67B-406D-546D-7FC3-3EB4EFBBB21D}"/>
              </a:ext>
            </a:extLst>
          </p:cNvPr>
          <p:cNvCxnSpPr>
            <a:cxnSpLocks/>
          </p:cNvCxnSpPr>
          <p:nvPr/>
        </p:nvCxnSpPr>
        <p:spPr>
          <a:xfrm>
            <a:off x="838200" y="3305639"/>
            <a:ext cx="0" cy="782670"/>
          </a:xfrm>
          <a:prstGeom prst="line">
            <a:avLst/>
          </a:prstGeom>
          <a:ln w="57150"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C212155-AAFC-174D-88F2-54C3810DC3C3}"/>
              </a:ext>
            </a:extLst>
          </p:cNvPr>
          <p:cNvSpPr txBox="1"/>
          <p:nvPr/>
        </p:nvSpPr>
        <p:spPr>
          <a:xfrm>
            <a:off x="-140892" y="2618395"/>
            <a:ext cx="2028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venir Next LT Pro" panose="020B0504020202020204" pitchFamily="34" charset="0"/>
              </a:rPr>
              <a:t>RFI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Issued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3C6ADB8-96F5-BE63-7897-767D6DC9AC39}"/>
              </a:ext>
            </a:extLst>
          </p:cNvPr>
          <p:cNvCxnSpPr>
            <a:cxnSpLocks/>
          </p:cNvCxnSpPr>
          <p:nvPr/>
        </p:nvCxnSpPr>
        <p:spPr>
          <a:xfrm>
            <a:off x="2151595" y="3679626"/>
            <a:ext cx="0" cy="407593"/>
          </a:xfrm>
          <a:prstGeom prst="line">
            <a:avLst/>
          </a:prstGeom>
          <a:ln w="57150"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01682D9-78FE-635A-8486-61695027E429}"/>
              </a:ext>
            </a:extLst>
          </p:cNvPr>
          <p:cNvSpPr txBox="1"/>
          <p:nvPr/>
        </p:nvSpPr>
        <p:spPr>
          <a:xfrm>
            <a:off x="6182470" y="4116582"/>
            <a:ext cx="821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July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04D19B-0895-6356-492D-472D845C343D}"/>
              </a:ext>
            </a:extLst>
          </p:cNvPr>
          <p:cNvCxnSpPr>
            <a:cxnSpLocks/>
          </p:cNvCxnSpPr>
          <p:nvPr/>
        </p:nvCxnSpPr>
        <p:spPr>
          <a:xfrm>
            <a:off x="8077200" y="4089369"/>
            <a:ext cx="0" cy="417834"/>
          </a:xfrm>
          <a:prstGeom prst="line">
            <a:avLst/>
          </a:prstGeom>
          <a:ln>
            <a:solidFill>
              <a:srgbClr val="6C6C6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57A54B2-DC0A-ECDD-7F85-CD9BA6EAEE2C}"/>
              </a:ext>
            </a:extLst>
          </p:cNvPr>
          <p:cNvSpPr txBox="1"/>
          <p:nvPr/>
        </p:nvSpPr>
        <p:spPr>
          <a:xfrm>
            <a:off x="7044364" y="4106744"/>
            <a:ext cx="106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Aug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C4D74C0-9305-6ADB-0E25-C33564FD49CE}"/>
              </a:ext>
            </a:extLst>
          </p:cNvPr>
          <p:cNvCxnSpPr>
            <a:cxnSpLocks/>
          </p:cNvCxnSpPr>
          <p:nvPr/>
        </p:nvCxnSpPr>
        <p:spPr>
          <a:xfrm>
            <a:off x="9084076" y="4100011"/>
            <a:ext cx="0" cy="410727"/>
          </a:xfrm>
          <a:prstGeom prst="line">
            <a:avLst/>
          </a:prstGeom>
          <a:ln>
            <a:solidFill>
              <a:srgbClr val="6C6C6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1C88EE4-DB32-D6FF-4337-B0D0489629D1}"/>
              </a:ext>
            </a:extLst>
          </p:cNvPr>
          <p:cNvSpPr txBox="1"/>
          <p:nvPr/>
        </p:nvSpPr>
        <p:spPr>
          <a:xfrm>
            <a:off x="8045369" y="4104067"/>
            <a:ext cx="9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Sept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4840F4-8388-124D-C714-92BB5323C01E}"/>
              </a:ext>
            </a:extLst>
          </p:cNvPr>
          <p:cNvSpPr txBox="1"/>
          <p:nvPr/>
        </p:nvSpPr>
        <p:spPr>
          <a:xfrm>
            <a:off x="1498903" y="2416109"/>
            <a:ext cx="3101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Next LT Pro" panose="020B0504020202020204" pitchFamily="34" charset="0"/>
              </a:rPr>
              <a:t>Admin Funds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Next LT Pro" panose="020B0504020202020204" pitchFamily="34" charset="0"/>
              </a:rPr>
              <a:t>Issued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D04320-1D79-9ED4-12A5-D794A7087E7C}"/>
              </a:ext>
            </a:extLst>
          </p:cNvPr>
          <p:cNvSpPr txBox="1"/>
          <p:nvPr/>
        </p:nvSpPr>
        <p:spPr>
          <a:xfrm>
            <a:off x="5141505" y="2839809"/>
            <a:ext cx="2906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Next LT Pro" panose="020B0504020202020204" pitchFamily="34" charset="0"/>
              </a:rPr>
              <a:t>Program Requirements Released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9799EAB7-6FC6-A21F-0B4A-C599B3593B3D}"/>
              </a:ext>
            </a:extLst>
          </p:cNvPr>
          <p:cNvSpPr/>
          <p:nvPr/>
        </p:nvSpPr>
        <p:spPr>
          <a:xfrm rot="5400000">
            <a:off x="6333659" y="2787323"/>
            <a:ext cx="499082" cy="1904997"/>
          </a:xfrm>
          <a:prstGeom prst="leftBrace">
            <a:avLst>
              <a:gd name="adj1" fmla="val 51831"/>
              <a:gd name="adj2" fmla="val 51106"/>
            </a:avLst>
          </a:prstGeom>
          <a:ln w="5715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02CCA-CABB-0991-29AA-773A16D56363}"/>
              </a:ext>
            </a:extLst>
          </p:cNvPr>
          <p:cNvSpPr txBox="1"/>
          <p:nvPr/>
        </p:nvSpPr>
        <p:spPr>
          <a:xfrm>
            <a:off x="9182734" y="4134630"/>
            <a:ext cx="78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Oct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F8F07AA-1F91-EF8F-5EBA-D8B11A0A1E60}"/>
              </a:ext>
            </a:extLst>
          </p:cNvPr>
          <p:cNvSpPr/>
          <p:nvPr/>
        </p:nvSpPr>
        <p:spPr>
          <a:xfrm rot="5400000">
            <a:off x="9608431" y="1567348"/>
            <a:ext cx="499082" cy="4323545"/>
          </a:xfrm>
          <a:prstGeom prst="leftBrace">
            <a:avLst>
              <a:gd name="adj1" fmla="val 51831"/>
              <a:gd name="adj2" fmla="val 51106"/>
            </a:avLst>
          </a:prstGeom>
          <a:ln w="5715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58C38-66DD-220E-596A-989C1E5B6516}"/>
              </a:ext>
            </a:extLst>
          </p:cNvPr>
          <p:cNvSpPr txBox="1"/>
          <p:nvPr/>
        </p:nvSpPr>
        <p:spPr>
          <a:xfrm>
            <a:off x="7961296" y="2826641"/>
            <a:ext cx="3487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Next LT Pro" panose="020B0504020202020204" pitchFamily="34" charset="0"/>
              </a:rPr>
              <a:t>State Program Development (and rollout?)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D12145-273F-7E64-017B-60E5FD3E3BE4}"/>
              </a:ext>
            </a:extLst>
          </p:cNvPr>
          <p:cNvCxnSpPr>
            <a:cxnSpLocks/>
          </p:cNvCxnSpPr>
          <p:nvPr/>
        </p:nvCxnSpPr>
        <p:spPr>
          <a:xfrm>
            <a:off x="10058400" y="4093450"/>
            <a:ext cx="0" cy="410727"/>
          </a:xfrm>
          <a:prstGeom prst="line">
            <a:avLst/>
          </a:prstGeom>
          <a:ln>
            <a:solidFill>
              <a:srgbClr val="6C6C6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78BEFB-7683-2100-A6DA-E5933679C931}"/>
              </a:ext>
            </a:extLst>
          </p:cNvPr>
          <p:cNvSpPr txBox="1"/>
          <p:nvPr/>
        </p:nvSpPr>
        <p:spPr>
          <a:xfrm>
            <a:off x="10118855" y="4134630"/>
            <a:ext cx="78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Nov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B75FC2-2D7A-48ED-6044-B289CA689CF6}"/>
              </a:ext>
            </a:extLst>
          </p:cNvPr>
          <p:cNvCxnSpPr>
            <a:cxnSpLocks/>
          </p:cNvCxnSpPr>
          <p:nvPr/>
        </p:nvCxnSpPr>
        <p:spPr>
          <a:xfrm>
            <a:off x="10972800" y="4071923"/>
            <a:ext cx="0" cy="410727"/>
          </a:xfrm>
          <a:prstGeom prst="line">
            <a:avLst/>
          </a:prstGeom>
          <a:ln>
            <a:solidFill>
              <a:srgbClr val="6C6C6C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B4C723-1D28-5D4B-D05D-FED777A498B8}"/>
              </a:ext>
            </a:extLst>
          </p:cNvPr>
          <p:cNvSpPr txBox="1"/>
          <p:nvPr/>
        </p:nvSpPr>
        <p:spPr>
          <a:xfrm>
            <a:off x="11056124" y="4115044"/>
            <a:ext cx="78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Next LT Pro" panose="020B0504020202020204" pitchFamily="34" charset="0"/>
              </a:rPr>
              <a:t>Dec</a:t>
            </a:r>
          </a:p>
        </p:txBody>
      </p:sp>
    </p:spTree>
    <p:extLst>
      <p:ext uri="{BB962C8B-B14F-4D97-AF65-F5344CB8AC3E}">
        <p14:creationId xmlns:p14="http://schemas.microsoft.com/office/powerpoint/2010/main" val="3829482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ERE PPT_widescreen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C1FE4158-618C-1F44-BFD8-3A93CE1563E2}" vid="{D23018C5-22F4-B340-ACB6-ECEA4A3621B3}"/>
    </a:ext>
  </a:extLst>
</a:theme>
</file>

<file path=ppt/theme/theme2.xml><?xml version="1.0" encoding="utf-8"?>
<a:theme xmlns:a="http://schemas.openxmlformats.org/drawingml/2006/main" name="1_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469AC3D-5C34-4392-B335-E53A3517DF50}" vid="{3FC97CF3-3494-4B5E-BE19-F00E8719D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958B31957894A92BF408BEC75495A" ma:contentTypeVersion="12" ma:contentTypeDescription="Create a new document." ma:contentTypeScope="" ma:versionID="6bac4dfb6836a4f1a72f3c35aceb6011">
  <xsd:schema xmlns:xsd="http://www.w3.org/2001/XMLSchema" xmlns:xs="http://www.w3.org/2001/XMLSchema" xmlns:p="http://schemas.microsoft.com/office/2006/metadata/properties" xmlns:ns2="bc4d3709-fb5e-4ea2-a83d-54a854e6b375" xmlns:ns3="5d109f06-97e0-4f6f-b626-bbf47fcfae7d" targetNamespace="http://schemas.microsoft.com/office/2006/metadata/properties" ma:root="true" ma:fieldsID="c70278f3a310ab00fb82d52de00b189c" ns2:_="" ns3:_="">
    <xsd:import namespace="bc4d3709-fb5e-4ea2-a83d-54a854e6b375"/>
    <xsd:import namespace="5d109f06-97e0-4f6f-b626-bbf47fcfa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d3709-fb5e-4ea2-a83d-54a854e6b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09f06-97e0-4f6f-b626-bbf47fcfae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904d7b2-a17e-4611-9d16-7d07bdb114f8}" ma:internalName="TaxCatchAll" ma:showField="CatchAllData" ma:web="5d109f06-97e0-4f6f-b626-bbf47fcfae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109f06-97e0-4f6f-b626-bbf47fcfae7d">
      <UserInfo>
        <DisplayName>Forrester, Michael</DisplayName>
        <AccountId>13</AccountId>
        <AccountType/>
      </UserInfo>
      <UserInfo>
        <DisplayName>Glickman, Joan</DisplayName>
        <AccountId>17</AccountId>
        <AccountType/>
      </UserInfo>
      <UserInfo>
        <DisplayName>Li, Michael</DisplayName>
        <AccountId>19</AccountId>
        <AccountType/>
      </UserInfo>
    </SharedWithUsers>
    <lcf76f155ced4ddcb4097134ff3c332f xmlns="bc4d3709-fb5e-4ea2-a83d-54a854e6b375">
      <Terms xmlns="http://schemas.microsoft.com/office/infopath/2007/PartnerControls"/>
    </lcf76f155ced4ddcb4097134ff3c332f>
    <TaxCatchAll xmlns="5d109f06-97e0-4f6f-b626-bbf47fcfae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EF4318-101F-45BF-B723-16731A4C1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d3709-fb5e-4ea2-a83d-54a854e6b375"/>
    <ds:schemaRef ds:uri="5d109f06-97e0-4f6f-b626-bbf47fcfae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4A5D1A-86A7-452B-B03A-59B76395A35C}">
  <ds:schemaRefs>
    <ds:schemaRef ds:uri="bc4d3709-fb5e-4ea2-a83d-54a854e6b375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d109f06-97e0-4f6f-b626-bbf47fcfae7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987080-DF6E-4794-9AC3-E032C6C40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512</Words>
  <Application>Microsoft Office PowerPoint</Application>
  <PresentationFormat>Widescreen</PresentationFormat>
  <Paragraphs>171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ＭＳ Ｐゴシック</vt:lpstr>
      <vt:lpstr>Arial</vt:lpstr>
      <vt:lpstr>Avenir Next LT Pro</vt:lpstr>
      <vt:lpstr>Avenir Next LT Pro Demi</vt:lpstr>
      <vt:lpstr>Calibri</vt:lpstr>
      <vt:lpstr>Calibri Light</vt:lpstr>
      <vt:lpstr>Courier New</vt:lpstr>
      <vt:lpstr>Franklin Gothic Book</vt:lpstr>
      <vt:lpstr>Franklin Gothic Medium</vt:lpstr>
      <vt:lpstr>Times New Roman</vt:lpstr>
      <vt:lpstr>Wingdings</vt:lpstr>
      <vt:lpstr>ヒラギノ角ゴ Pro W3</vt:lpstr>
      <vt:lpstr>EERE PPT_widescreen</vt:lpstr>
      <vt:lpstr>1_EERE PPT</vt:lpstr>
      <vt:lpstr>think-cell Slide</vt:lpstr>
      <vt:lpstr>PowerPoint Presentation</vt:lpstr>
      <vt:lpstr>Today’s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</vt:lpstr>
      <vt:lpstr>A Deeper Dive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Salzman, Madeline</dc:creator>
  <cp:lastModifiedBy>Vaught, Dianna</cp:lastModifiedBy>
  <cp:revision>20</cp:revision>
  <dcterms:created xsi:type="dcterms:W3CDTF">2022-12-08T21:01:19Z</dcterms:created>
  <dcterms:modified xsi:type="dcterms:W3CDTF">2023-05-19T15:28:03Z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0x010100970958B31957894A92BF408BEC75495A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