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4"/>
  </p:sldMasterIdLst>
  <p:notesMasterIdLst>
    <p:notesMasterId r:id="rId10"/>
  </p:notesMasterIdLst>
  <p:sldIdLst>
    <p:sldId id="340" r:id="rId5"/>
    <p:sldId id="602" r:id="rId6"/>
    <p:sldId id="514" r:id="rId7"/>
    <p:sldId id="603" r:id="rId8"/>
    <p:sldId id="595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2" userDrawn="1">
          <p15:clr>
            <a:srgbClr val="A4A3A4"/>
          </p15:clr>
        </p15:guide>
        <p15:guide id="2" pos="47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42D429-C63C-3033-7244-06BB123ECC4A}" name="Mark Ewalt" initials="ME" userId="S::mark.ewalt@admenergy.com::7cafa03f-7bcc-4ff5-87d4-933c7aa48d11" providerId="AD"/>
  <p188:author id="{DB4D3FD6-2F09-D270-A125-FA357DFC6B3F}" name="Blake Heckendorn" initials="BH" userId="S::blake.heckendorn@admenergy.com::f5a72f95-2bdf-4f2d-895b-5a230a14b5b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Sean Landkamer" initials="SL" lastIdx="29" clrIdx="6">
    <p:extLst>
      <p:ext uri="{19B8F6BF-5375-455C-9EA6-DF929625EA0E}">
        <p15:presenceInfo xmlns:p15="http://schemas.microsoft.com/office/powerpoint/2012/main" userId="S::sean.landkamer@admenergy.com::20ae56df-2825-4afa-84fb-32ab4b850aaf" providerId="AD"/>
      </p:ext>
    </p:extLst>
  </p:cmAuthor>
  <p:cmAuthor id="1" name="Jeremy Offenstein" initials="JO" lastIdx="1" clrIdx="0"/>
  <p:cmAuthor id="8" name="Blake Heckendorn" initials="BH" lastIdx="5" clrIdx="7">
    <p:extLst>
      <p:ext uri="{19B8F6BF-5375-455C-9EA6-DF929625EA0E}">
        <p15:presenceInfo xmlns:p15="http://schemas.microsoft.com/office/powerpoint/2012/main" userId="S::blake.heckendorn@admenergy.com::f5a72f95-2bdf-4f2d-895b-5a230a14b5bf" providerId="AD"/>
      </p:ext>
    </p:extLst>
  </p:cmAuthor>
  <p:cmAuthor id="2" name="Mark Ewalt" initials="ME" lastIdx="37" clrIdx="1">
    <p:extLst>
      <p:ext uri="{19B8F6BF-5375-455C-9EA6-DF929625EA0E}">
        <p15:presenceInfo xmlns:p15="http://schemas.microsoft.com/office/powerpoint/2012/main" userId="S::mark.ewalt@admenergy.com::7cafa03f-7bcc-4ff5-87d4-933c7aa48d11" providerId="AD"/>
      </p:ext>
    </p:extLst>
  </p:cmAuthor>
  <p:cmAuthor id="9" name="Joshua Levig" initials="JL" lastIdx="3" clrIdx="8">
    <p:extLst>
      <p:ext uri="{19B8F6BF-5375-455C-9EA6-DF929625EA0E}">
        <p15:presenceInfo xmlns:p15="http://schemas.microsoft.com/office/powerpoint/2012/main" userId="S::joshua.levig@admenergy.com::af375a94-e452-4178-87d5-6d319c4c1347" providerId="AD"/>
      </p:ext>
    </p:extLst>
  </p:cmAuthor>
  <p:cmAuthor id="3" name="Virginia Perez" initials="VP" lastIdx="20" clrIdx="2">
    <p:extLst>
      <p:ext uri="{19B8F6BF-5375-455C-9EA6-DF929625EA0E}">
        <p15:presenceInfo xmlns:p15="http://schemas.microsoft.com/office/powerpoint/2012/main" userId="Virginia Perez" providerId="None"/>
      </p:ext>
    </p:extLst>
  </p:cmAuthor>
  <p:cmAuthor id="10" name="Brittany Berg" initials="BB" lastIdx="3" clrIdx="9">
    <p:extLst>
      <p:ext uri="{19B8F6BF-5375-455C-9EA6-DF929625EA0E}">
        <p15:presenceInfo xmlns:p15="http://schemas.microsoft.com/office/powerpoint/2012/main" userId="S::brittany.berg@admenergy.com::d805be59-7c14-40a4-9d1c-84179ea40e15" providerId="AD"/>
      </p:ext>
    </p:extLst>
  </p:cmAuthor>
  <p:cmAuthor id="4" name="Dylan Hills" initials="DH" lastIdx="11" clrIdx="3">
    <p:extLst>
      <p:ext uri="{19B8F6BF-5375-455C-9EA6-DF929625EA0E}">
        <p15:presenceInfo xmlns:p15="http://schemas.microsoft.com/office/powerpoint/2012/main" userId="S::dylan.hills@admenergy.com::9496b7d8-f1a5-44fe-b925-38405adbe408" providerId="AD"/>
      </p:ext>
    </p:extLst>
  </p:cmAuthor>
  <p:cmAuthor id="5" name="Mike Matheus" initials="MM" lastIdx="2" clrIdx="4">
    <p:extLst>
      <p:ext uri="{19B8F6BF-5375-455C-9EA6-DF929625EA0E}">
        <p15:presenceInfo xmlns:p15="http://schemas.microsoft.com/office/powerpoint/2012/main" userId="S::mike.matheus@admenergy.com::d74e888d-0f55-4731-aa1c-bdf37c497958" providerId="AD"/>
      </p:ext>
    </p:extLst>
  </p:cmAuthor>
  <p:cmAuthor id="6" name="Mike Soszynski" initials="MS" lastIdx="23" clrIdx="5">
    <p:extLst>
      <p:ext uri="{19B8F6BF-5375-455C-9EA6-DF929625EA0E}">
        <p15:presenceInfo xmlns:p15="http://schemas.microsoft.com/office/powerpoint/2012/main" userId="S::mike.soszynski@admenergy.com::c8a33980-e051-428e-841d-355f149977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FB6"/>
    <a:srgbClr val="5C7F92"/>
    <a:srgbClr val="FEFEFF"/>
    <a:srgbClr val="818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9770" autoAdjust="0"/>
    <p:restoredTop sz="84972" autoAdjust="0"/>
  </p:normalViewPr>
  <p:slideViewPr>
    <p:cSldViewPr snapToGrid="0">
      <p:cViewPr varScale="1">
        <p:scale>
          <a:sx n="99" d="100"/>
          <a:sy n="99" d="100"/>
        </p:scale>
        <p:origin x="96" y="312"/>
      </p:cViewPr>
      <p:guideLst>
        <p:guide orient="horz" pos="2952"/>
        <p:guide pos="47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4" d="100"/>
          <a:sy n="54" d="100"/>
        </p:scale>
        <p:origin x="189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ECD9787-E7AE-40A0-8DF0-C42CFA6DF873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4540B294-04BD-4447-8162-E924B8AECE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561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40B294-04BD-4447-8162-E924B8AECEB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2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40B294-04BD-4447-8162-E924B8AECEB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15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40B294-04BD-4447-8162-E924B8AECEB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19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228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40B294-04BD-4447-8162-E924B8AECEB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441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2289">
              <a:defRPr/>
            </a:pPr>
            <a:fld id="{4540B294-04BD-4447-8162-E924B8AECEB1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2289">
                <a:defRPr/>
              </a:pPr>
              <a:t>5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39754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92599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9553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5502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85070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015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79652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9591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17440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5501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46857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2048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40C7C-2343-48F3-A9CB-356AEA59B19D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4E0DE-6D9A-4528-8255-82B5EB20046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nergy.gov/articles/biden-harris-administration-announces-state-and-tribe-allocations-home-energy-rebat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3FCEB7-CD02-4399-BA74-12D9191D6F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884" y="487680"/>
            <a:ext cx="4107297" cy="288757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IRA – Attribution Issues and EM&amp;V Perspectives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237" y="4340352"/>
            <a:ext cx="3657600" cy="135574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ADM Associates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3982F-2048-4644-A80C-8B3BFFF9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2750DE-87A1-10FF-F86D-C61CBB394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167" y="5138807"/>
            <a:ext cx="1171739" cy="11145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7B1B1B8-92D0-2E4D-D76B-FA3F0BA91CC3}"/>
              </a:ext>
            </a:extLst>
          </p:cNvPr>
          <p:cNvSpPr txBox="1"/>
          <p:nvPr/>
        </p:nvSpPr>
        <p:spPr>
          <a:xfrm>
            <a:off x="5100034" y="532059"/>
            <a:ext cx="6556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hlinkClick r:id="rId4"/>
              </a:rPr>
              <a:t>State And Tribe Allocations For Home Energy Rebate Program | U.S. DOE</a:t>
            </a:r>
            <a:endParaRPr lang="en-US" sz="3200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37216404-8A7E-68DA-8431-5B75E90B1B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759418"/>
              </p:ext>
            </p:extLst>
          </p:nvPr>
        </p:nvGraphicFramePr>
        <p:xfrm>
          <a:off x="4851133" y="1870619"/>
          <a:ext cx="7145124" cy="4656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1305">
                  <a:extLst>
                    <a:ext uri="{9D8B030D-6E8A-4147-A177-3AD203B41FA5}">
                      <a16:colId xmlns:a16="http://schemas.microsoft.com/office/drawing/2014/main" val="4081682772"/>
                    </a:ext>
                  </a:extLst>
                </a:gridCol>
                <a:gridCol w="2242686">
                  <a:extLst>
                    <a:ext uri="{9D8B030D-6E8A-4147-A177-3AD203B41FA5}">
                      <a16:colId xmlns:a16="http://schemas.microsoft.com/office/drawing/2014/main" val="1466423987"/>
                    </a:ext>
                  </a:extLst>
                </a:gridCol>
                <a:gridCol w="1568918">
                  <a:extLst>
                    <a:ext uri="{9D8B030D-6E8A-4147-A177-3AD203B41FA5}">
                      <a16:colId xmlns:a16="http://schemas.microsoft.com/office/drawing/2014/main" val="856394922"/>
                    </a:ext>
                  </a:extLst>
                </a:gridCol>
                <a:gridCol w="1312215">
                  <a:extLst>
                    <a:ext uri="{9D8B030D-6E8A-4147-A177-3AD203B41FA5}">
                      <a16:colId xmlns:a16="http://schemas.microsoft.com/office/drawing/2014/main" val="785371019"/>
                    </a:ext>
                  </a:extLst>
                </a:gridCol>
              </a:tblGrid>
              <a:tr h="439074">
                <a:tc gridSpan="4">
                  <a:txBody>
                    <a:bodyPr/>
                    <a:lstStyle/>
                    <a:p>
                      <a:r>
                        <a:rPr lang="en-US" sz="2200" b="1" dirty="0"/>
                        <a:t>Table 1. Inflation Reduction Act Rebate Allocations to States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322087"/>
                  </a:ext>
                </a:extLst>
              </a:tr>
              <a:tr h="1241668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        IRA Programs</a:t>
                      </a:r>
                    </a:p>
                    <a:p>
                      <a:pPr algn="l"/>
                      <a:r>
                        <a:rPr lang="en-US" b="1" dirty="0"/>
                        <a:t>          </a:t>
                      </a:r>
                      <a:r>
                        <a:rPr lang="en-US" b="1" dirty="0">
                          <a:sym typeface="Wingdings" panose="05000000000000000000" pitchFamily="2" charset="2"/>
                        </a:rPr>
                        <a:t></a:t>
                      </a:r>
                      <a:r>
                        <a:rPr lang="en-US" b="1" dirty="0"/>
                        <a:t/>
                      </a:r>
                      <a:br>
                        <a:rPr lang="en-US" b="1" dirty="0"/>
                      </a:br>
                      <a:r>
                        <a:rPr lang="en-US" b="1" dirty="0"/>
                        <a:t/>
                      </a:r>
                      <a:br>
                        <a:rPr lang="en-US" b="1" dirty="0"/>
                      </a:br>
                      <a:r>
                        <a:rPr lang="en-US" b="1" dirty="0"/>
                        <a:t>  </a:t>
                      </a:r>
                      <a:r>
                        <a:rPr lang="en-US" sz="1400" b="1" dirty="0"/>
                        <a:t>↓ PARAMETERS 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“HOME Rebates” – Performance-Based, Whole-House Rebate Allocations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High Efficiency Electric Home Rebate Allocations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 Allocations Amount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861043"/>
                  </a:ext>
                </a:extLst>
              </a:tr>
              <a:tr h="439074">
                <a:tc>
                  <a:txBody>
                    <a:bodyPr/>
                    <a:lstStyle/>
                    <a:p>
                      <a:r>
                        <a:rPr lang="en-US" sz="1600" b="1" dirty="0"/>
                        <a:t>   State: Missouri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$75,807,060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$75,366,640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/>
                        <a:t>$151M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9428467"/>
                  </a:ext>
                </a:extLst>
              </a:tr>
              <a:tr h="567480">
                <a:tc>
                  <a:txBody>
                    <a:bodyPr/>
                    <a:lstStyle/>
                    <a:p>
                      <a:r>
                        <a:rPr lang="en-US" sz="1700" b="0" dirty="0">
                          <a:latin typeface="+mn-lt"/>
                        </a:rPr>
                        <a:t> Administrative cost</a:t>
                      </a:r>
                    </a:p>
                    <a:p>
                      <a:r>
                        <a:rPr lang="en-US" sz="1700" b="0" dirty="0">
                          <a:latin typeface="+mn-lt"/>
                        </a:rPr>
                        <a:t> allowance (20%)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0" dirty="0">
                          <a:latin typeface="+mn-lt"/>
                        </a:rPr>
                        <a:t>$15,161,412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0" dirty="0">
                          <a:latin typeface="+mn-lt"/>
                        </a:rPr>
                        <a:t>$15,073,328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0" dirty="0">
                          <a:latin typeface="+mn-lt"/>
                        </a:rPr>
                        <a:t>$30M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1447084"/>
                  </a:ext>
                </a:extLst>
              </a:tr>
              <a:tr h="439074">
                <a:tc>
                  <a:txBody>
                    <a:bodyPr/>
                    <a:lstStyle/>
                    <a:p>
                      <a:r>
                        <a:rPr lang="en-US" sz="1700" b="0" dirty="0">
                          <a:latin typeface="+mn-lt"/>
                        </a:rPr>
                        <a:t> Funds, net of admin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700" b="0" dirty="0">
                          <a:latin typeface="+mn-lt"/>
                        </a:rPr>
                        <a:t>$60,645,648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$60,293,312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latin typeface="+mn-lt"/>
                        </a:rPr>
                        <a:t>$121M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5928343"/>
                  </a:ext>
                </a:extLst>
              </a:tr>
              <a:tr h="439074">
                <a:tc>
                  <a:txBody>
                    <a:bodyPr/>
                    <a:lstStyle/>
                    <a:p>
                      <a:r>
                        <a:rPr lang="en-US" sz="1700" b="0" dirty="0">
                          <a:latin typeface="+mn-lt"/>
                        </a:rPr>
                        <a:t> Timeline (~8 years)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2023-2031</a:t>
                      </a:r>
                      <a:endParaRPr lang="en-US" sz="17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2023-2031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2305561"/>
                  </a:ext>
                </a:extLst>
              </a:tr>
              <a:tr h="567480">
                <a:tc>
                  <a:txBody>
                    <a:bodyPr/>
                    <a:lstStyle/>
                    <a:p>
                      <a:r>
                        <a:rPr lang="en-US" sz="17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Stackable with</a:t>
                      </a:r>
                    </a:p>
                    <a:p>
                      <a:r>
                        <a:rPr lang="en-US" sz="17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utility EE rebates?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0" dirty="0">
                          <a:latin typeface="+mn-lt"/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latin typeface="+mn-lt"/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3972499"/>
                  </a:ext>
                </a:extLst>
              </a:tr>
              <a:tr h="439074">
                <a:tc>
                  <a:txBody>
                    <a:bodyPr/>
                    <a:lstStyle/>
                    <a:p>
                      <a:r>
                        <a:rPr lang="en-US" sz="1700" b="0" dirty="0">
                          <a:latin typeface="+mn-lt"/>
                        </a:rPr>
                        <a:t> Means testing?</a:t>
                      </a:r>
                      <a:endParaRPr lang="en-US" sz="17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latin typeface="+mn-lt"/>
                        </a:rPr>
                        <a:t>Yes - implicit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dirty="0">
                          <a:latin typeface="+mn-lt"/>
                        </a:rPr>
                        <a:t>Yes - explicit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7917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2912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097" y="2074363"/>
            <a:ext cx="3122169" cy="2864258"/>
          </a:xfrm>
          <a:prstGeom prst="ellipse">
            <a:avLst/>
          </a:prstGeom>
          <a:solidFill>
            <a:srgbClr val="5C7F92"/>
          </a:solidFill>
          <a:ln w="174625" cmpd="thinThick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800" b="1" dirty="0">
                <a:solidFill>
                  <a:srgbClr val="FFFFFF"/>
                </a:solidFill>
                <a:cs typeface="Calibri Light"/>
              </a:rPr>
              <a:t>Home Rebate Program</a:t>
            </a:r>
            <a:br>
              <a:rPr lang="en-US" sz="2800" b="1" dirty="0">
                <a:solidFill>
                  <a:srgbClr val="FFFFFF"/>
                </a:solidFill>
                <a:cs typeface="Calibri Light"/>
              </a:rPr>
            </a:br>
            <a:r>
              <a:rPr lang="en-US" sz="2800" b="1" dirty="0">
                <a:solidFill>
                  <a:srgbClr val="FFFFFF"/>
                </a:solidFill>
                <a:cs typeface="Calibri Light"/>
              </a:rPr>
              <a:t>vs.</a:t>
            </a:r>
            <a:br>
              <a:rPr lang="en-US" sz="2800" b="1" dirty="0">
                <a:solidFill>
                  <a:srgbClr val="FFFFFF"/>
                </a:solidFill>
                <a:cs typeface="Calibri Light"/>
              </a:rPr>
            </a:br>
            <a:r>
              <a:rPr lang="en-US" sz="2800" b="1" dirty="0">
                <a:solidFill>
                  <a:srgbClr val="FFFFFF"/>
                </a:solidFill>
                <a:cs typeface="Calibri Light"/>
              </a:rPr>
              <a:t>“HOME Rebates”</a:t>
            </a:r>
            <a:endParaRPr lang="en-US" sz="2800" b="1" kern="1200" dirty="0">
              <a:solidFill>
                <a:srgbClr val="FFFFFF"/>
              </a:solidFill>
              <a:latin typeface="+mj-lt"/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8428C-5226-422E-961A-2C064B6C6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697" y="289420"/>
            <a:ext cx="8165377" cy="9110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sz="2800" dirty="0"/>
              <a:t>High Efficiency Electric Home Rebate Program versus “HOME Rebates” (Performance-Based, Whole-House)</a:t>
            </a:r>
            <a:endParaRPr lang="en-US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76CBA3-3B60-4149-A27D-014A4F60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5" name="Table 20">
            <a:extLst>
              <a:ext uri="{FF2B5EF4-FFF2-40B4-BE49-F238E27FC236}">
                <a16:creationId xmlns:a16="http://schemas.microsoft.com/office/drawing/2014/main" id="{AD80AC9D-2FDE-2B95-7A52-35A5BAF3C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087880"/>
              </p:ext>
            </p:extLst>
          </p:nvPr>
        </p:nvGraphicFramePr>
        <p:xfrm>
          <a:off x="3744226" y="3437480"/>
          <a:ext cx="8017844" cy="2822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6947">
                  <a:extLst>
                    <a:ext uri="{9D8B030D-6E8A-4147-A177-3AD203B41FA5}">
                      <a16:colId xmlns:a16="http://schemas.microsoft.com/office/drawing/2014/main" val="4081682772"/>
                    </a:ext>
                  </a:extLst>
                </a:gridCol>
                <a:gridCol w="2146434">
                  <a:extLst>
                    <a:ext uri="{9D8B030D-6E8A-4147-A177-3AD203B41FA5}">
                      <a16:colId xmlns:a16="http://schemas.microsoft.com/office/drawing/2014/main" val="1466423987"/>
                    </a:ext>
                  </a:extLst>
                </a:gridCol>
                <a:gridCol w="2040556">
                  <a:extLst>
                    <a:ext uri="{9D8B030D-6E8A-4147-A177-3AD203B41FA5}">
                      <a16:colId xmlns:a16="http://schemas.microsoft.com/office/drawing/2014/main" val="856394922"/>
                    </a:ext>
                  </a:extLst>
                </a:gridCol>
                <a:gridCol w="1183907">
                  <a:extLst>
                    <a:ext uri="{9D8B030D-6E8A-4147-A177-3AD203B41FA5}">
                      <a16:colId xmlns:a16="http://schemas.microsoft.com/office/drawing/2014/main" val="785371019"/>
                    </a:ext>
                  </a:extLst>
                </a:gridCol>
              </a:tblGrid>
              <a:tr h="422366"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“HOME Rebates” – Performance-Based, Whole-House Rebates</a:t>
                      </a:r>
                      <a:endParaRPr lang="en-US" sz="22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6322087"/>
                  </a:ext>
                </a:extLst>
              </a:tr>
              <a:tr h="933061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Criteria Matrix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Individual household that r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educes energy use by 20% or more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/>
                        <a:t>Individual household that r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educes energy use by 35% or more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+mn-lt"/>
                        </a:rPr>
                        <a:t>Multifamily Buildings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861043"/>
                  </a:ext>
                </a:extLst>
              </a:tr>
              <a:tr h="814563">
                <a:tc>
                  <a:txBody>
                    <a:bodyPr/>
                    <a:lstStyle/>
                    <a:p>
                      <a:r>
                        <a:rPr lang="en-US" sz="1600" b="0" dirty="0"/>
                        <a:t>Maximum rebate, EE retrofit of individual households or multifamily buildings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$2,000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$4,000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Up to $400,000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9428467"/>
                  </a:ext>
                </a:extLst>
              </a:tr>
              <a:tr h="573211">
                <a:tc>
                  <a:txBody>
                    <a:bodyPr/>
                    <a:lstStyle/>
                    <a:p>
                      <a:r>
                        <a:rPr lang="en-US" sz="1600" b="0" dirty="0"/>
                        <a:t>Maximum rebates “double” for retrofits of LMI homes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$4,000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$8,000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Up to double?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2305561"/>
                  </a:ext>
                </a:extLst>
              </a:tr>
            </a:tbl>
          </a:graphicData>
        </a:graphic>
      </p:graphicFrame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94FA5C2-4970-D807-E551-0B22E8B85EA6}"/>
              </a:ext>
            </a:extLst>
          </p:cNvPr>
          <p:cNvSpPr txBox="1">
            <a:spLocks/>
          </p:cNvSpPr>
          <p:nvPr/>
        </p:nvSpPr>
        <p:spPr>
          <a:xfrm>
            <a:off x="3816474" y="1289788"/>
            <a:ext cx="8165377" cy="209830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Font typeface="Arial" panose="020B0604020202020204" pitchFamily="34" charset="0"/>
              <a:buNone/>
            </a:pPr>
            <a:r>
              <a:rPr lang="en-US" b="1" dirty="0"/>
              <a:t>High </a:t>
            </a:r>
            <a:r>
              <a:rPr lang="en-US" sz="2900" b="1" dirty="0"/>
              <a:t>Efficiency Electric Home Rebate Program (includes point of sale rebates)</a:t>
            </a:r>
          </a:p>
          <a:p>
            <a:pPr>
              <a:lnSpc>
                <a:spcPct val="120000"/>
              </a:lnSpc>
            </a:pPr>
            <a:r>
              <a:rPr lang="en-US" sz="2000" i="0" dirty="0">
                <a:solidFill>
                  <a:srgbClr val="292929"/>
                </a:solidFill>
                <a:effectLst/>
                <a:latin typeface="Karla" pitchFamily="2" charset="0"/>
              </a:rPr>
              <a:t>Project cost limits (cap) per household</a:t>
            </a:r>
            <a:r>
              <a:rPr lang="en-US" sz="2000" b="0" i="0" dirty="0">
                <a:solidFill>
                  <a:srgbClr val="292929"/>
                </a:solidFill>
                <a:effectLst/>
                <a:latin typeface="Karla" pitchFamily="2" charset="0"/>
              </a:rPr>
              <a:t> and eligible measures</a:t>
            </a:r>
            <a:r>
              <a:rPr lang="en-US" sz="2000" b="0" dirty="0">
                <a:solidFill>
                  <a:srgbClr val="292929"/>
                </a:solidFill>
                <a:latin typeface="Karla" pitchFamily="2" charset="0"/>
              </a:rPr>
              <a:t>:</a:t>
            </a:r>
            <a:endParaRPr lang="en-US" sz="2000" i="0" dirty="0">
              <a:solidFill>
                <a:srgbClr val="292929"/>
              </a:solidFill>
              <a:effectLst/>
              <a:latin typeface="Karla" pitchFamily="2" charset="0"/>
            </a:endParaRPr>
          </a:p>
          <a:p>
            <a:pPr lvl="1">
              <a:lnSpc>
                <a:spcPct val="120000"/>
              </a:lnSpc>
            </a:pPr>
            <a:r>
              <a:rPr lang="en-US" sz="1600" dirty="0">
                <a:solidFill>
                  <a:srgbClr val="292929"/>
                </a:solidFill>
                <a:latin typeface="Karla" pitchFamily="2" charset="0"/>
              </a:rPr>
              <a:t>$14,000 cap/household: $8,000 heat pump; $1,750 heat pump water heater; $4,000 panel/service upgrade.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solidFill>
                  <a:srgbClr val="292929"/>
                </a:solidFill>
                <a:latin typeface="Karla" pitchFamily="2" charset="0"/>
              </a:rPr>
              <a:t>Other eligible measures: electric stoves and clothes dryers; insulation/air sealing measures.</a:t>
            </a:r>
          </a:p>
          <a:p>
            <a:pPr algn="l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292929"/>
                </a:solidFill>
                <a:effectLst/>
                <a:latin typeface="Karla" pitchFamily="2" charset="0"/>
              </a:rPr>
              <a:t>Rebates:</a:t>
            </a:r>
          </a:p>
          <a:p>
            <a:pPr lvl="1">
              <a:lnSpc>
                <a:spcPct val="120000"/>
              </a:lnSpc>
            </a:pPr>
            <a:r>
              <a:rPr lang="en-US" sz="1600" b="0" i="0" dirty="0">
                <a:solidFill>
                  <a:srgbClr val="292929"/>
                </a:solidFill>
                <a:effectLst/>
                <a:latin typeface="Karla" pitchFamily="2" charset="0"/>
              </a:rPr>
              <a:t>100% of project cost for household incomes up to 80% of area median income.</a:t>
            </a:r>
          </a:p>
          <a:p>
            <a:pPr lvl="1">
              <a:lnSpc>
                <a:spcPct val="120000"/>
              </a:lnSpc>
            </a:pPr>
            <a:r>
              <a:rPr lang="en-US" sz="1600" b="0" i="0" dirty="0">
                <a:solidFill>
                  <a:srgbClr val="292929"/>
                </a:solidFill>
                <a:effectLst/>
                <a:latin typeface="Karla" pitchFamily="2" charset="0"/>
              </a:rPr>
              <a:t>50% of project cost for household incomes between 80% and 150% of area median income.</a:t>
            </a:r>
          </a:p>
          <a:p>
            <a:pPr lvl="1">
              <a:lnSpc>
                <a:spcPct val="120000"/>
              </a:lnSpc>
            </a:pPr>
            <a:r>
              <a:rPr lang="en-US" sz="1600" dirty="0">
                <a:solidFill>
                  <a:srgbClr val="292929"/>
                </a:solidFill>
                <a:latin typeface="Karla" pitchFamily="2" charset="0"/>
              </a:rPr>
              <a:t>Similar tiers for multifamily buildings.</a:t>
            </a:r>
          </a:p>
        </p:txBody>
      </p:sp>
    </p:spTree>
    <p:extLst>
      <p:ext uri="{BB962C8B-B14F-4D97-AF65-F5344CB8AC3E}">
        <p14:creationId xmlns:p14="http://schemas.microsoft.com/office/powerpoint/2010/main" val="3979450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097" y="2074363"/>
            <a:ext cx="3138947" cy="2864258"/>
          </a:xfrm>
          <a:prstGeom prst="ellipse">
            <a:avLst/>
          </a:prstGeom>
          <a:solidFill>
            <a:srgbClr val="5C7F92"/>
          </a:solidFill>
          <a:ln w="174625" cmpd="thinThick"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b="1" dirty="0">
                <a:solidFill>
                  <a:srgbClr val="FFFFFF"/>
                </a:solidFill>
                <a:cs typeface="Calibri Light"/>
              </a:rPr>
              <a:t>Certainties, uncertainties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8428C-5226-422E-961A-2C064B6C6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0" y="914400"/>
            <a:ext cx="8046720" cy="5188017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US" sz="4000" b="0" i="0" dirty="0">
                <a:solidFill>
                  <a:srgbClr val="000000"/>
                </a:solidFill>
                <a:effectLst/>
                <a:latin typeface="+mj-lt"/>
              </a:rPr>
              <a:t>Certainties/Uncertainties, IRA Programs</a:t>
            </a:r>
          </a:p>
          <a:p>
            <a:pPr marL="457200" indent="-457200" fontAlgn="base">
              <a:spcBef>
                <a:spcPts val="180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+mj-lt"/>
              </a:rPr>
              <a:t>IRA Authority is clear: </a:t>
            </a:r>
            <a:r>
              <a:rPr lang="en-US" sz="3200" u="sng" dirty="0">
                <a:solidFill>
                  <a:srgbClr val="000000"/>
                </a:solidFill>
                <a:latin typeface="+mj-lt"/>
              </a:rPr>
              <a:t>MO Division of Energy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Will IRA programs be administered directly to households?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Or, administered in conjunction with utility EE programs?</a:t>
            </a:r>
          </a:p>
          <a:p>
            <a:pPr marL="457200" indent="-457200" fontAlgn="base">
              <a:spcBef>
                <a:spcPts val="180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+mj-lt"/>
              </a:rPr>
              <a:t>Attribution Authority is clear: </a:t>
            </a:r>
            <a:r>
              <a:rPr lang="en-US" sz="3200" u="sng" dirty="0">
                <a:solidFill>
                  <a:srgbClr val="000000"/>
                </a:solidFill>
                <a:latin typeface="+mj-lt"/>
              </a:rPr>
              <a:t>Commission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If IRA rebates are separate/distinct from utility EE: moot point (i.e., nothing to attribute from utility perspective).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800" dirty="0">
                <a:solidFill>
                  <a:srgbClr val="000000"/>
                </a:solidFill>
                <a:latin typeface="+mj-lt"/>
              </a:rPr>
              <a:t>If IRA rebates are coordinated/linked with utility EE:</a:t>
            </a:r>
          </a:p>
          <a:p>
            <a:pPr lvl="2" fontAlgn="base">
              <a:lnSpc>
                <a:spcPct val="120000"/>
              </a:lnSpc>
              <a:spcBef>
                <a:spcPts val="600"/>
              </a:spcBef>
            </a:pPr>
            <a:r>
              <a:rPr lang="en-US" sz="2400" dirty="0">
                <a:solidFill>
                  <a:srgbClr val="000000"/>
                </a:solidFill>
                <a:latin typeface="+mj-lt"/>
              </a:rPr>
              <a:t>Attribution is logical… How much: full, partial? </a:t>
            </a:r>
            <a:r>
              <a:rPr lang="en-US" sz="2400" i="1" dirty="0">
                <a:solidFill>
                  <a:srgbClr val="000000"/>
                </a:solidFill>
                <a:latin typeface="+mj-lt"/>
              </a:rPr>
              <a:t>See “LBNL-4322E.”</a:t>
            </a:r>
          </a:p>
          <a:p>
            <a:pPr lvl="2" fontAlgn="base">
              <a:lnSpc>
                <a:spcPct val="120000"/>
              </a:lnSpc>
              <a:spcBef>
                <a:spcPts val="600"/>
              </a:spcBef>
            </a:pPr>
            <a:r>
              <a:rPr lang="en-US" sz="2400" dirty="0">
                <a:solidFill>
                  <a:srgbClr val="000000"/>
                </a:solidFill>
                <a:latin typeface="+mj-lt"/>
              </a:rPr>
              <a:t>A logical outcome would be an outcome that’s consistent with state policy goals, i.e., best interests of Missourians.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76CBA3-3B60-4149-A27D-014A4F60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1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4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097" y="2074363"/>
            <a:ext cx="3138947" cy="2864258"/>
          </a:xfrm>
          <a:prstGeom prst="ellipse">
            <a:avLst/>
          </a:prstGeom>
          <a:solidFill>
            <a:srgbClr val="5C7F92"/>
          </a:solidFill>
          <a:ln w="174625" cmpd="thinThick"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cs typeface="Calibri Light"/>
              </a:rPr>
              <a:t>EM&amp;V perspective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8428C-5226-422E-961A-2C064B6C6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0480" y="914400"/>
            <a:ext cx="8046720" cy="518801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n-US" sz="4000" dirty="0">
                <a:solidFill>
                  <a:srgbClr val="000000"/>
                </a:solidFill>
                <a:latin typeface="+mj-lt"/>
              </a:rPr>
              <a:t>EM&amp;V perspective</a:t>
            </a:r>
            <a:endParaRPr lang="en-US" sz="40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457200" indent="-457200" fontAlgn="base">
              <a:spcBef>
                <a:spcPts val="180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+mj-lt"/>
              </a:rPr>
              <a:t>Objective, independent third-party evaluation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900" dirty="0">
                <a:solidFill>
                  <a:srgbClr val="000000"/>
                </a:solidFill>
                <a:latin typeface="+mj-lt"/>
              </a:rPr>
              <a:t>Follow rules of jurisdiction – rules/attribution based on Commission authority/orders.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900" dirty="0">
                <a:solidFill>
                  <a:srgbClr val="000000"/>
                </a:solidFill>
                <a:latin typeface="+mj-lt"/>
              </a:rPr>
              <a:t>Provide advice for program improvement.</a:t>
            </a:r>
          </a:p>
          <a:p>
            <a:pPr marL="457200" indent="-457200" fontAlgn="base">
              <a:spcBef>
                <a:spcPts val="1800"/>
              </a:spcBef>
              <a:buFont typeface="+mj-lt"/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+mj-lt"/>
              </a:rPr>
              <a:t>If IRA rebates coordinate (link) with utility EE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900" dirty="0">
                <a:solidFill>
                  <a:srgbClr val="000000"/>
                </a:solidFill>
                <a:latin typeface="+mj-lt"/>
              </a:rPr>
              <a:t>Minimize admin costs – 20% or $30M can achieve a lot of savings if spent for EE measures.</a:t>
            </a:r>
          </a:p>
          <a:p>
            <a:pPr lvl="1" fontAlgn="base">
              <a:lnSpc>
                <a:spcPct val="120000"/>
              </a:lnSpc>
              <a:spcBef>
                <a:spcPts val="600"/>
              </a:spcBef>
            </a:pPr>
            <a:r>
              <a:rPr lang="en-US" sz="2900" i="1" dirty="0">
                <a:solidFill>
                  <a:srgbClr val="000000"/>
                </a:solidFill>
                <a:latin typeface="+mj-lt"/>
              </a:rPr>
              <a:t>If utility EE programs help IRA funds reach 20% more homes – including 20% more LMI homes – </a:t>
            </a:r>
            <a:r>
              <a:rPr lang="en-US" sz="2900" i="1" u="sng" dirty="0">
                <a:solidFill>
                  <a:srgbClr val="000000"/>
                </a:solidFill>
                <a:latin typeface="+mj-lt"/>
              </a:rPr>
              <a:t>why not</a:t>
            </a:r>
            <a:r>
              <a:rPr lang="en-US" sz="2900" i="1" dirty="0">
                <a:solidFill>
                  <a:srgbClr val="000000"/>
                </a:solidFill>
                <a:latin typeface="+mj-lt"/>
              </a:rPr>
              <a:t> allow EE programs to count the savings?</a:t>
            </a:r>
            <a:endParaRPr lang="en-US" sz="2400" i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76CBA3-3B60-4149-A27D-014A4F603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4E0DE-6D9A-4528-8255-82B5EB20046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174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73FCEB7-CD02-4399-BA74-12D9191D6F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884" y="914400"/>
            <a:ext cx="4107297" cy="2887579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Any Questions?</a:t>
            </a: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3982F-2048-4644-A80C-8B3BFFF99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54E0DE-6D9A-4528-8255-82B5EB20046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2750DE-87A1-10FF-F86D-C61CBB394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7167" y="5138807"/>
            <a:ext cx="1171739" cy="1114581"/>
          </a:xfrm>
          <a:prstGeom prst="rect">
            <a:avLst/>
          </a:prstGeom>
        </p:spPr>
      </p:pic>
      <p:pic>
        <p:nvPicPr>
          <p:cNvPr id="1030" name="Picture 6" descr="Black Rock Solar Field Trip to The Children's Cabinet with… | Flickr">
            <a:extLst>
              <a:ext uri="{FF2B5EF4-FFF2-40B4-BE49-F238E27FC236}">
                <a16:creationId xmlns:a16="http://schemas.microsoft.com/office/drawing/2014/main" id="{13A398B7-F41E-31CC-803E-7265B5376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6079" y="874999"/>
            <a:ext cx="6801853" cy="5101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751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5266CA38CD94CB1B44D13C46B5DC5" ma:contentTypeVersion="14" ma:contentTypeDescription="Create a new document." ma:contentTypeScope="" ma:versionID="89aee8c4b6a7c399bfb90f49ce899341">
  <xsd:schema xmlns:xsd="http://www.w3.org/2001/XMLSchema" xmlns:xs="http://www.w3.org/2001/XMLSchema" xmlns:p="http://schemas.microsoft.com/office/2006/metadata/properties" xmlns:ns3="4e4414e2-1262-4498-a6a7-8280eb029fe2" xmlns:ns4="c7b4b58b-def5-4f70-9e30-b9a9e2d4d0d9" targetNamespace="http://schemas.microsoft.com/office/2006/metadata/properties" ma:root="true" ma:fieldsID="01d2bf745a2b7219f0046d01ec5f6fa5" ns3:_="" ns4:_="">
    <xsd:import namespace="4e4414e2-1262-4498-a6a7-8280eb029fe2"/>
    <xsd:import namespace="c7b4b58b-def5-4f70-9e30-b9a9e2d4d0d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4414e2-1262-4498-a6a7-8280eb029f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4b58b-def5-4f70-9e30-b9a9e2d4d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7b4b58b-def5-4f70-9e30-b9a9e2d4d0d9">
      <UserInfo>
        <DisplayName>Mark Ewalt</DisplayName>
        <AccountId>15</AccountId>
        <AccountType/>
      </UserInfo>
      <UserInfo>
        <DisplayName>Sean Landkamer</DisplayName>
        <AccountId>16</AccountId>
        <AccountType/>
      </UserInfo>
    </SharedWithUsers>
    <_activity xmlns="4e4414e2-1262-4498-a6a7-8280eb029fe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D2B2C6-A46B-4035-A9D8-E1CAE6CDA5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4414e2-1262-4498-a6a7-8280eb029fe2"/>
    <ds:schemaRef ds:uri="c7b4b58b-def5-4f70-9e30-b9a9e2d4d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C35BB1-B939-4FF7-B75C-1C23D86C7885}">
  <ds:schemaRefs>
    <ds:schemaRef ds:uri="http://purl.org/dc/terms/"/>
    <ds:schemaRef ds:uri="4e4414e2-1262-4498-a6a7-8280eb029fe2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c7b4b58b-def5-4f70-9e30-b9a9e2d4d0d9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435011-65DE-4352-AEF7-95991C323C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16828</TotalTime>
  <Words>536</Words>
  <Application>Microsoft Office PowerPoint</Application>
  <PresentationFormat>Widescreen</PresentationFormat>
  <Paragraphs>84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Karla</vt:lpstr>
      <vt:lpstr>Wingdings</vt:lpstr>
      <vt:lpstr>Office Theme</vt:lpstr>
      <vt:lpstr>IRA – Attribution Issues and EM&amp;V Perspectives</vt:lpstr>
      <vt:lpstr>Home Rebate Program vs. “HOME Rebates”</vt:lpstr>
      <vt:lpstr>Certainties, uncertainties</vt:lpstr>
      <vt:lpstr>EM&amp;V perspective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ADM's IRA slides 20230505</dc:title>
  <dc:creator>Robert Oliver</dc:creator>
  <cp:lastModifiedBy>Vaught, Dianna</cp:lastModifiedBy>
  <cp:revision>169</cp:revision>
  <cp:lastPrinted>2023-05-05T15:25:54Z</cp:lastPrinted>
  <dcterms:created xsi:type="dcterms:W3CDTF">2019-06-18T14:07:11Z</dcterms:created>
  <dcterms:modified xsi:type="dcterms:W3CDTF">2023-05-19T12:56:31Z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0x010100D495266CA38CD94CB1B44D13C46B5DC5</vt:lpwstr>
  </property>
</Properties>
</file>