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14"/>
  </p:notesMasterIdLst>
  <p:handoutMasterIdLst>
    <p:handoutMasterId r:id="rId15"/>
  </p:handoutMasterIdLst>
  <p:sldIdLst>
    <p:sldId id="283" r:id="rId3"/>
    <p:sldId id="286" r:id="rId4"/>
    <p:sldId id="259" r:id="rId5"/>
    <p:sldId id="260" r:id="rId6"/>
    <p:sldId id="268" r:id="rId7"/>
    <p:sldId id="257" r:id="rId8"/>
    <p:sldId id="274" r:id="rId9"/>
    <p:sldId id="287" r:id="rId10"/>
    <p:sldId id="277" r:id="rId11"/>
    <p:sldId id="273" r:id="rId12"/>
    <p:sldId id="281"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5C"/>
    <a:srgbClr val="234D25"/>
    <a:srgbClr val="3C843F"/>
    <a:srgbClr val="1D3922"/>
    <a:srgbClr val="449648"/>
    <a:srgbClr val="F19E23"/>
    <a:srgbClr val="D8860E"/>
    <a:srgbClr val="0E3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p:scale>
          <a:sx n="76" d="100"/>
          <a:sy n="76" d="100"/>
        </p:scale>
        <p:origin x="-90" y="-744"/>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14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8C723-1F05-4DEA-9B34-6061750745D0}"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FA4C47CD-D41C-41FE-B5A2-2DED7073CE05}" type="pres">
      <dgm:prSet presAssocID="{E928C723-1F05-4DEA-9B34-6061750745D0}" presName="Name0" presStyleCnt="0">
        <dgm:presLayoutVars>
          <dgm:dir/>
          <dgm:resizeHandles val="exact"/>
        </dgm:presLayoutVars>
      </dgm:prSet>
      <dgm:spPr/>
      <dgm:t>
        <a:bodyPr/>
        <a:lstStyle/>
        <a:p>
          <a:endParaRPr lang="en-US"/>
        </a:p>
      </dgm:t>
    </dgm:pt>
  </dgm:ptLst>
  <dgm:cxnLst>
    <dgm:cxn modelId="{B4CF94FD-BB7C-49FA-AAE9-BD5C3FEEE2DB}" type="presOf" srcId="{E928C723-1F05-4DEA-9B34-6061750745D0}" destId="{FA4C47CD-D41C-41FE-B5A2-2DED7073CE05}"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9E87F-B4C9-47CA-8092-72EA6642A5F6}"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n-US"/>
        </a:p>
      </dgm:t>
    </dgm:pt>
    <dgm:pt modelId="{DAE2474F-1CA4-485C-A769-5A32543D3BFB}">
      <dgm:prSet phldrT="[Text]" custT="1"/>
      <dgm:spPr/>
      <dgm:t>
        <a:bodyPr/>
        <a:lstStyle/>
        <a:p>
          <a:r>
            <a:rPr lang="en-US" sz="2400" b="0" dirty="0" smtClean="0">
              <a:solidFill>
                <a:srgbClr val="10285C"/>
              </a:solidFill>
              <a:latin typeface="Century Gothic" panose="020B0502020202020204" pitchFamily="34" charset="0"/>
            </a:rPr>
            <a:t>State</a:t>
          </a:r>
          <a:r>
            <a:rPr lang="en-US" sz="3500" b="0" dirty="0" smtClean="0">
              <a:solidFill>
                <a:srgbClr val="10285C"/>
              </a:solidFill>
              <a:latin typeface="Century Gothic" panose="020B0502020202020204" pitchFamily="34" charset="0"/>
            </a:rPr>
            <a:t> </a:t>
          </a:r>
          <a:r>
            <a:rPr lang="en-US" sz="2400" b="0" dirty="0" smtClean="0">
              <a:solidFill>
                <a:srgbClr val="10285C"/>
              </a:solidFill>
              <a:latin typeface="Century Gothic" panose="020B0502020202020204" pitchFamily="34" charset="0"/>
            </a:rPr>
            <a:t>Association</a:t>
          </a:r>
          <a:r>
            <a:rPr lang="en-US" sz="3500" b="0" dirty="0" smtClean="0"/>
            <a:t>	</a:t>
          </a:r>
          <a:endParaRPr lang="en-US" sz="3500" b="0" dirty="0"/>
        </a:p>
      </dgm:t>
    </dgm:pt>
    <dgm:pt modelId="{D11B2BD2-834A-4B98-AEB2-244F9CC466B1}" type="parTrans" cxnId="{C7F733CE-1265-4772-945B-6BC41BBFE299}">
      <dgm:prSet/>
      <dgm:spPr/>
      <dgm:t>
        <a:bodyPr/>
        <a:lstStyle/>
        <a:p>
          <a:endParaRPr lang="en-US"/>
        </a:p>
      </dgm:t>
    </dgm:pt>
    <dgm:pt modelId="{EA9ACFB6-220B-48AC-A157-60350F905F36}" type="sibTrans" cxnId="{C7F733CE-1265-4772-945B-6BC41BBFE299}">
      <dgm:prSet/>
      <dgm:spPr/>
      <dgm:t>
        <a:bodyPr/>
        <a:lstStyle/>
        <a:p>
          <a:endParaRPr lang="en-US"/>
        </a:p>
      </dgm:t>
    </dgm:pt>
    <dgm:pt modelId="{8EBD5B14-4156-480A-AFF0-15FD0BADFAB0}">
      <dgm:prSet phldrT="[Text]" custT="1"/>
      <dgm:spPr/>
      <dgm:t>
        <a:bodyPr/>
        <a:lstStyle/>
        <a:p>
          <a:r>
            <a:rPr lang="en-US" sz="2400" b="0" dirty="0" smtClean="0">
              <a:solidFill>
                <a:srgbClr val="002060"/>
              </a:solidFill>
              <a:latin typeface="Century Gothic" panose="020B0502020202020204" pitchFamily="34" charset="0"/>
            </a:rPr>
            <a:t>Local Community Action Agency</a:t>
          </a:r>
          <a:endParaRPr lang="en-US" sz="2400" b="0" dirty="0">
            <a:solidFill>
              <a:srgbClr val="002060"/>
            </a:solidFill>
            <a:latin typeface="Century Gothic" panose="020B0502020202020204" pitchFamily="34" charset="0"/>
          </a:endParaRPr>
        </a:p>
      </dgm:t>
    </dgm:pt>
    <dgm:pt modelId="{4A9A5022-A005-426C-ABF8-EFA10E5B8E10}" type="parTrans" cxnId="{45A11B02-4C99-4B23-8ACE-1F50F3F4D213}">
      <dgm:prSet/>
      <dgm:spPr/>
      <dgm:t>
        <a:bodyPr/>
        <a:lstStyle/>
        <a:p>
          <a:endParaRPr lang="en-US"/>
        </a:p>
      </dgm:t>
    </dgm:pt>
    <dgm:pt modelId="{436D118E-9994-4C1F-ADE8-BF201DD55579}" type="sibTrans" cxnId="{45A11B02-4C99-4B23-8ACE-1F50F3F4D213}">
      <dgm:prSet/>
      <dgm:spPr/>
      <dgm:t>
        <a:bodyPr/>
        <a:lstStyle/>
        <a:p>
          <a:endParaRPr lang="en-US"/>
        </a:p>
      </dgm:t>
    </dgm:pt>
    <dgm:pt modelId="{A28F0405-80E8-41DE-8AB4-EF33B438DDCB}" type="pres">
      <dgm:prSet presAssocID="{EC69E87F-B4C9-47CA-8092-72EA6642A5F6}" presName="compositeShape" presStyleCnt="0">
        <dgm:presLayoutVars>
          <dgm:chMax val="2"/>
          <dgm:dir/>
          <dgm:resizeHandles val="exact"/>
        </dgm:presLayoutVars>
      </dgm:prSet>
      <dgm:spPr/>
      <dgm:t>
        <a:bodyPr/>
        <a:lstStyle/>
        <a:p>
          <a:endParaRPr lang="en-US"/>
        </a:p>
      </dgm:t>
    </dgm:pt>
    <dgm:pt modelId="{36D6FE73-7951-4602-AD71-C2289F1CFE36}" type="pres">
      <dgm:prSet presAssocID="{EC69E87F-B4C9-47CA-8092-72EA6642A5F6}" presName="ribbon" presStyleLbl="node1" presStyleIdx="0" presStyleCnt="1" custScaleX="182708" custLinFactNeighborX="-1792" custLinFactNeighborY="1067"/>
      <dgm:spPr>
        <a:solidFill>
          <a:srgbClr val="D8860E"/>
        </a:solidFill>
      </dgm:spPr>
      <dgm:t>
        <a:bodyPr/>
        <a:lstStyle/>
        <a:p>
          <a:endParaRPr lang="en-US"/>
        </a:p>
      </dgm:t>
    </dgm:pt>
    <dgm:pt modelId="{10D3D89C-1A97-40B0-8691-C5518F5BDAB4}" type="pres">
      <dgm:prSet presAssocID="{EC69E87F-B4C9-47CA-8092-72EA6642A5F6}" presName="leftArrowText" presStyleLbl="node1" presStyleIdx="0" presStyleCnt="1" custScaleX="299601" custScaleY="68095" custLinFactNeighborX="-47353" custLinFactNeighborY="-8011">
        <dgm:presLayoutVars>
          <dgm:chMax val="0"/>
          <dgm:bulletEnabled val="1"/>
        </dgm:presLayoutVars>
      </dgm:prSet>
      <dgm:spPr/>
      <dgm:t>
        <a:bodyPr/>
        <a:lstStyle/>
        <a:p>
          <a:endParaRPr lang="en-US"/>
        </a:p>
      </dgm:t>
    </dgm:pt>
    <dgm:pt modelId="{C9ECDC2D-ED45-4E4E-9110-AEAA5CECC4B4}" type="pres">
      <dgm:prSet presAssocID="{EC69E87F-B4C9-47CA-8092-72EA6642A5F6}" presName="rightArrowText" presStyleLbl="node1" presStyleIdx="0" presStyleCnt="1" custScaleX="215648" custLinFactNeighborX="35745" custLinFactNeighborY="-961">
        <dgm:presLayoutVars>
          <dgm:chMax val="0"/>
          <dgm:bulletEnabled val="1"/>
        </dgm:presLayoutVars>
      </dgm:prSet>
      <dgm:spPr/>
      <dgm:t>
        <a:bodyPr/>
        <a:lstStyle/>
        <a:p>
          <a:endParaRPr lang="en-US"/>
        </a:p>
      </dgm:t>
    </dgm:pt>
  </dgm:ptLst>
  <dgm:cxnLst>
    <dgm:cxn modelId="{060FDACD-8491-4481-B0C1-558098D83838}" type="presOf" srcId="{DAE2474F-1CA4-485C-A769-5A32543D3BFB}" destId="{10D3D89C-1A97-40B0-8691-C5518F5BDAB4}" srcOrd="0" destOrd="0" presId="urn:microsoft.com/office/officeart/2005/8/layout/arrow6"/>
    <dgm:cxn modelId="{C7F733CE-1265-4772-945B-6BC41BBFE299}" srcId="{EC69E87F-B4C9-47CA-8092-72EA6642A5F6}" destId="{DAE2474F-1CA4-485C-A769-5A32543D3BFB}" srcOrd="0" destOrd="0" parTransId="{D11B2BD2-834A-4B98-AEB2-244F9CC466B1}" sibTransId="{EA9ACFB6-220B-48AC-A157-60350F905F36}"/>
    <dgm:cxn modelId="{42F1EA51-F5DE-4A45-8215-DB66BC94F3A8}" type="presOf" srcId="{EC69E87F-B4C9-47CA-8092-72EA6642A5F6}" destId="{A28F0405-80E8-41DE-8AB4-EF33B438DDCB}" srcOrd="0" destOrd="0" presId="urn:microsoft.com/office/officeart/2005/8/layout/arrow6"/>
    <dgm:cxn modelId="{45A11B02-4C99-4B23-8ACE-1F50F3F4D213}" srcId="{EC69E87F-B4C9-47CA-8092-72EA6642A5F6}" destId="{8EBD5B14-4156-480A-AFF0-15FD0BADFAB0}" srcOrd="1" destOrd="0" parTransId="{4A9A5022-A005-426C-ABF8-EFA10E5B8E10}" sibTransId="{436D118E-9994-4C1F-ADE8-BF201DD55579}"/>
    <dgm:cxn modelId="{B02101D0-EADF-4E74-8B2B-B79C1ED964EB}" type="presOf" srcId="{8EBD5B14-4156-480A-AFF0-15FD0BADFAB0}" destId="{C9ECDC2D-ED45-4E4E-9110-AEAA5CECC4B4}" srcOrd="0" destOrd="0" presId="urn:microsoft.com/office/officeart/2005/8/layout/arrow6"/>
    <dgm:cxn modelId="{FADAF4D7-8D3D-4FAF-B187-34C799EC5819}" type="presParOf" srcId="{A28F0405-80E8-41DE-8AB4-EF33B438DDCB}" destId="{36D6FE73-7951-4602-AD71-C2289F1CFE36}" srcOrd="0" destOrd="0" presId="urn:microsoft.com/office/officeart/2005/8/layout/arrow6"/>
    <dgm:cxn modelId="{B20BF18C-D381-4046-8A2E-9470D77554A0}" type="presParOf" srcId="{A28F0405-80E8-41DE-8AB4-EF33B438DDCB}" destId="{10D3D89C-1A97-40B0-8691-C5518F5BDAB4}" srcOrd="1" destOrd="0" presId="urn:microsoft.com/office/officeart/2005/8/layout/arrow6"/>
    <dgm:cxn modelId="{2E31B0AB-F8C6-4C88-9D0F-63BA2D93B2EC}" type="presParOf" srcId="{A28F0405-80E8-41DE-8AB4-EF33B438DDCB}" destId="{C9ECDC2D-ED45-4E4E-9110-AEAA5CECC4B4}"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F27EE6-BD79-4DEE-BFC2-667554192DFB}" type="doc">
      <dgm:prSet loTypeId="urn:microsoft.com/office/officeart/2005/8/layout/cycle2" loCatId="cycle" qsTypeId="urn:microsoft.com/office/officeart/2005/8/quickstyle/3d2" qsCatId="3D" csTypeId="urn:microsoft.com/office/officeart/2005/8/colors/colorful5" csCatId="colorful" phldr="1"/>
      <dgm:spPr/>
      <dgm:t>
        <a:bodyPr/>
        <a:lstStyle/>
        <a:p>
          <a:endParaRPr lang="en-US"/>
        </a:p>
      </dgm:t>
    </dgm:pt>
    <dgm:pt modelId="{895791BE-807F-46C6-966C-94F3F2E8396C}">
      <dgm:prSet phldrT="[Text]"/>
      <dgm:spPr/>
      <dgm:t>
        <a:bodyPr/>
        <a:lstStyle/>
        <a:p>
          <a:r>
            <a:rPr lang="en-US" dirty="0" smtClean="0">
              <a:latin typeface="Century Gothic" panose="020B0502020202020204" pitchFamily="34" charset="0"/>
            </a:rPr>
            <a:t>Food</a:t>
          </a:r>
          <a:endParaRPr lang="en-US" dirty="0">
            <a:latin typeface="Century Gothic" panose="020B0502020202020204" pitchFamily="34" charset="0"/>
          </a:endParaRPr>
        </a:p>
      </dgm:t>
    </dgm:pt>
    <dgm:pt modelId="{D1D2B8A8-699D-4E60-81B6-AE56C536925E}" type="parTrans" cxnId="{8B20B97C-087D-4F6F-9319-E92421214AB4}">
      <dgm:prSet/>
      <dgm:spPr/>
      <dgm:t>
        <a:bodyPr/>
        <a:lstStyle/>
        <a:p>
          <a:endParaRPr lang="en-US"/>
        </a:p>
      </dgm:t>
    </dgm:pt>
    <dgm:pt modelId="{1C668FA4-BBB4-4674-A9C5-3CEBDD570EDB}" type="sibTrans" cxnId="{8B20B97C-087D-4F6F-9319-E92421214AB4}">
      <dgm:prSet/>
      <dgm:spPr/>
      <dgm:t>
        <a:bodyPr/>
        <a:lstStyle/>
        <a:p>
          <a:endParaRPr lang="en-US"/>
        </a:p>
      </dgm:t>
    </dgm:pt>
    <dgm:pt modelId="{956BFF1A-63BA-4EEA-B6CE-48FAA45C8764}">
      <dgm:prSet phldrT="[Text]"/>
      <dgm:spPr/>
      <dgm:t>
        <a:bodyPr/>
        <a:lstStyle/>
        <a:p>
          <a:r>
            <a:rPr lang="en-US" dirty="0" smtClean="0">
              <a:latin typeface="Century Gothic" panose="020B0502020202020204" pitchFamily="34" charset="0"/>
            </a:rPr>
            <a:t>Family &amp; Economic Security</a:t>
          </a:r>
          <a:endParaRPr lang="en-US" dirty="0">
            <a:latin typeface="Century Gothic" panose="020B0502020202020204" pitchFamily="34" charset="0"/>
          </a:endParaRPr>
        </a:p>
      </dgm:t>
    </dgm:pt>
    <dgm:pt modelId="{B5E47CFB-0C55-4885-87BA-D88AB1214B24}" type="parTrans" cxnId="{1834F9FB-CF84-4CA5-AED0-4D8DCC54FA79}">
      <dgm:prSet/>
      <dgm:spPr/>
      <dgm:t>
        <a:bodyPr/>
        <a:lstStyle/>
        <a:p>
          <a:endParaRPr lang="en-US"/>
        </a:p>
      </dgm:t>
    </dgm:pt>
    <dgm:pt modelId="{918FD55B-3396-43BC-B615-6FC18F036B44}" type="sibTrans" cxnId="{1834F9FB-CF84-4CA5-AED0-4D8DCC54FA79}">
      <dgm:prSet/>
      <dgm:spPr/>
      <dgm:t>
        <a:bodyPr/>
        <a:lstStyle/>
        <a:p>
          <a:endParaRPr lang="en-US"/>
        </a:p>
      </dgm:t>
    </dgm:pt>
    <dgm:pt modelId="{05E8F211-AFB9-48C1-B18D-291221B68732}">
      <dgm:prSet phldrT="[Text]"/>
      <dgm:spPr/>
      <dgm:t>
        <a:bodyPr/>
        <a:lstStyle/>
        <a:p>
          <a:r>
            <a:rPr lang="en-US" dirty="0" smtClean="0">
              <a:latin typeface="Century Gothic" panose="020B0502020202020204" pitchFamily="34" charset="0"/>
            </a:rPr>
            <a:t>Housing &amp; Energy</a:t>
          </a:r>
          <a:endParaRPr lang="en-US" dirty="0">
            <a:latin typeface="Century Gothic" panose="020B0502020202020204" pitchFamily="34" charset="0"/>
          </a:endParaRPr>
        </a:p>
      </dgm:t>
    </dgm:pt>
    <dgm:pt modelId="{0E47E2A1-D99D-4537-A917-41C93A341997}" type="parTrans" cxnId="{A35C9A4C-257C-41E0-BBE1-56CDCC384A86}">
      <dgm:prSet/>
      <dgm:spPr/>
      <dgm:t>
        <a:bodyPr/>
        <a:lstStyle/>
        <a:p>
          <a:endParaRPr lang="en-US"/>
        </a:p>
      </dgm:t>
    </dgm:pt>
    <dgm:pt modelId="{54B3A842-D84D-45BE-B7C2-378741E67F4B}" type="sibTrans" cxnId="{A35C9A4C-257C-41E0-BBE1-56CDCC384A86}">
      <dgm:prSet/>
      <dgm:spPr/>
      <dgm:t>
        <a:bodyPr/>
        <a:lstStyle/>
        <a:p>
          <a:endParaRPr lang="en-US"/>
        </a:p>
      </dgm:t>
    </dgm:pt>
    <dgm:pt modelId="{AE615F62-748E-4063-A537-4D43508A6519}">
      <dgm:prSet phldrT="[Text]"/>
      <dgm:spPr/>
      <dgm:t>
        <a:bodyPr/>
        <a:lstStyle/>
        <a:p>
          <a:r>
            <a:rPr lang="en-US" dirty="0" smtClean="0">
              <a:latin typeface="Century Gothic" panose="020B0502020202020204" pitchFamily="34" charset="0"/>
            </a:rPr>
            <a:t>Health</a:t>
          </a:r>
          <a:endParaRPr lang="en-US" dirty="0">
            <a:latin typeface="Century Gothic" panose="020B0502020202020204" pitchFamily="34" charset="0"/>
          </a:endParaRPr>
        </a:p>
      </dgm:t>
    </dgm:pt>
    <dgm:pt modelId="{7C614AA9-677F-4348-9895-422B2235C4BD}" type="parTrans" cxnId="{1EB029CB-898F-4ED7-BEEE-1556FFB24E2D}">
      <dgm:prSet/>
      <dgm:spPr/>
      <dgm:t>
        <a:bodyPr/>
        <a:lstStyle/>
        <a:p>
          <a:endParaRPr lang="en-US"/>
        </a:p>
      </dgm:t>
    </dgm:pt>
    <dgm:pt modelId="{DB8997B9-9FA0-4A91-A9DB-B58398E92A6F}" type="sibTrans" cxnId="{1EB029CB-898F-4ED7-BEEE-1556FFB24E2D}">
      <dgm:prSet/>
      <dgm:spPr/>
      <dgm:t>
        <a:bodyPr/>
        <a:lstStyle/>
        <a:p>
          <a:endParaRPr lang="en-US"/>
        </a:p>
      </dgm:t>
    </dgm:pt>
    <dgm:pt modelId="{DF50F9BD-E150-4D8D-A6A2-FC76B685450D}">
      <dgm:prSet phldrT="[Text]"/>
      <dgm:spPr/>
      <dgm:t>
        <a:bodyPr/>
        <a:lstStyle/>
        <a:p>
          <a:r>
            <a:rPr lang="en-US" dirty="0" smtClean="0">
              <a:latin typeface="Century Gothic" panose="020B0502020202020204" pitchFamily="34" charset="0"/>
            </a:rPr>
            <a:t>Education</a:t>
          </a:r>
          <a:endParaRPr lang="en-US" dirty="0">
            <a:latin typeface="Century Gothic" panose="020B0502020202020204" pitchFamily="34" charset="0"/>
          </a:endParaRPr>
        </a:p>
      </dgm:t>
    </dgm:pt>
    <dgm:pt modelId="{8E27FA05-ACF8-4B0B-BC25-324E81CAB427}" type="parTrans" cxnId="{7132D3AA-32FC-4383-98C8-2DC902C47C85}">
      <dgm:prSet/>
      <dgm:spPr/>
      <dgm:t>
        <a:bodyPr/>
        <a:lstStyle/>
        <a:p>
          <a:endParaRPr lang="en-US"/>
        </a:p>
      </dgm:t>
    </dgm:pt>
    <dgm:pt modelId="{2EC59E4C-9BEE-43B1-9350-DE8748593FFE}" type="sibTrans" cxnId="{7132D3AA-32FC-4383-98C8-2DC902C47C85}">
      <dgm:prSet/>
      <dgm:spPr/>
      <dgm:t>
        <a:bodyPr/>
        <a:lstStyle/>
        <a:p>
          <a:endParaRPr lang="en-US"/>
        </a:p>
      </dgm:t>
    </dgm:pt>
    <dgm:pt modelId="{B82E6285-DF98-4134-836F-B2D65632BE95}" type="pres">
      <dgm:prSet presAssocID="{EFF27EE6-BD79-4DEE-BFC2-667554192DFB}" presName="cycle" presStyleCnt="0">
        <dgm:presLayoutVars>
          <dgm:dir/>
          <dgm:resizeHandles val="exact"/>
        </dgm:presLayoutVars>
      </dgm:prSet>
      <dgm:spPr/>
      <dgm:t>
        <a:bodyPr/>
        <a:lstStyle/>
        <a:p>
          <a:endParaRPr lang="en-US"/>
        </a:p>
      </dgm:t>
    </dgm:pt>
    <dgm:pt modelId="{08C49F4F-1732-4156-A7CF-368D79631BAD}" type="pres">
      <dgm:prSet presAssocID="{895791BE-807F-46C6-966C-94F3F2E8396C}" presName="node" presStyleLbl="node1" presStyleIdx="0" presStyleCnt="5">
        <dgm:presLayoutVars>
          <dgm:bulletEnabled val="1"/>
        </dgm:presLayoutVars>
      </dgm:prSet>
      <dgm:spPr/>
      <dgm:t>
        <a:bodyPr/>
        <a:lstStyle/>
        <a:p>
          <a:endParaRPr lang="en-US"/>
        </a:p>
      </dgm:t>
    </dgm:pt>
    <dgm:pt modelId="{43067E1D-CE5F-4586-A469-5B6DDC9B05FE}" type="pres">
      <dgm:prSet presAssocID="{1C668FA4-BBB4-4674-A9C5-3CEBDD570EDB}" presName="sibTrans" presStyleLbl="sibTrans2D1" presStyleIdx="0" presStyleCnt="5"/>
      <dgm:spPr/>
      <dgm:t>
        <a:bodyPr/>
        <a:lstStyle/>
        <a:p>
          <a:endParaRPr lang="en-US"/>
        </a:p>
      </dgm:t>
    </dgm:pt>
    <dgm:pt modelId="{E9CBCA7E-FC32-4541-99B9-64D12FDFC693}" type="pres">
      <dgm:prSet presAssocID="{1C668FA4-BBB4-4674-A9C5-3CEBDD570EDB}" presName="connectorText" presStyleLbl="sibTrans2D1" presStyleIdx="0" presStyleCnt="5"/>
      <dgm:spPr/>
      <dgm:t>
        <a:bodyPr/>
        <a:lstStyle/>
        <a:p>
          <a:endParaRPr lang="en-US"/>
        </a:p>
      </dgm:t>
    </dgm:pt>
    <dgm:pt modelId="{E72A8086-F741-4878-A04E-8CC707874FBB}" type="pres">
      <dgm:prSet presAssocID="{956BFF1A-63BA-4EEA-B6CE-48FAA45C8764}" presName="node" presStyleLbl="node1" presStyleIdx="1" presStyleCnt="5">
        <dgm:presLayoutVars>
          <dgm:bulletEnabled val="1"/>
        </dgm:presLayoutVars>
      </dgm:prSet>
      <dgm:spPr/>
      <dgm:t>
        <a:bodyPr/>
        <a:lstStyle/>
        <a:p>
          <a:endParaRPr lang="en-US"/>
        </a:p>
      </dgm:t>
    </dgm:pt>
    <dgm:pt modelId="{E61647A0-195D-46BB-A3F7-B36028601D70}" type="pres">
      <dgm:prSet presAssocID="{918FD55B-3396-43BC-B615-6FC18F036B44}" presName="sibTrans" presStyleLbl="sibTrans2D1" presStyleIdx="1" presStyleCnt="5"/>
      <dgm:spPr/>
      <dgm:t>
        <a:bodyPr/>
        <a:lstStyle/>
        <a:p>
          <a:endParaRPr lang="en-US"/>
        </a:p>
      </dgm:t>
    </dgm:pt>
    <dgm:pt modelId="{BE1D547C-5EED-4F88-825A-7EDF8823992E}" type="pres">
      <dgm:prSet presAssocID="{918FD55B-3396-43BC-B615-6FC18F036B44}" presName="connectorText" presStyleLbl="sibTrans2D1" presStyleIdx="1" presStyleCnt="5"/>
      <dgm:spPr/>
      <dgm:t>
        <a:bodyPr/>
        <a:lstStyle/>
        <a:p>
          <a:endParaRPr lang="en-US"/>
        </a:p>
      </dgm:t>
    </dgm:pt>
    <dgm:pt modelId="{57401CBF-F500-41F7-8093-62078C1CACF2}" type="pres">
      <dgm:prSet presAssocID="{05E8F211-AFB9-48C1-B18D-291221B68732}" presName="node" presStyleLbl="node1" presStyleIdx="2" presStyleCnt="5">
        <dgm:presLayoutVars>
          <dgm:bulletEnabled val="1"/>
        </dgm:presLayoutVars>
      </dgm:prSet>
      <dgm:spPr/>
      <dgm:t>
        <a:bodyPr/>
        <a:lstStyle/>
        <a:p>
          <a:endParaRPr lang="en-US"/>
        </a:p>
      </dgm:t>
    </dgm:pt>
    <dgm:pt modelId="{E6276947-7235-426D-9783-C0150A4AE012}" type="pres">
      <dgm:prSet presAssocID="{54B3A842-D84D-45BE-B7C2-378741E67F4B}" presName="sibTrans" presStyleLbl="sibTrans2D1" presStyleIdx="2" presStyleCnt="5"/>
      <dgm:spPr/>
      <dgm:t>
        <a:bodyPr/>
        <a:lstStyle/>
        <a:p>
          <a:endParaRPr lang="en-US"/>
        </a:p>
      </dgm:t>
    </dgm:pt>
    <dgm:pt modelId="{3D061813-5A65-45B2-88FF-D25F07597F35}" type="pres">
      <dgm:prSet presAssocID="{54B3A842-D84D-45BE-B7C2-378741E67F4B}" presName="connectorText" presStyleLbl="sibTrans2D1" presStyleIdx="2" presStyleCnt="5"/>
      <dgm:spPr/>
      <dgm:t>
        <a:bodyPr/>
        <a:lstStyle/>
        <a:p>
          <a:endParaRPr lang="en-US"/>
        </a:p>
      </dgm:t>
    </dgm:pt>
    <dgm:pt modelId="{FDFD59A8-E0E3-4431-B107-C49058DD067F}" type="pres">
      <dgm:prSet presAssocID="{AE615F62-748E-4063-A537-4D43508A6519}" presName="node" presStyleLbl="node1" presStyleIdx="3" presStyleCnt="5">
        <dgm:presLayoutVars>
          <dgm:bulletEnabled val="1"/>
        </dgm:presLayoutVars>
      </dgm:prSet>
      <dgm:spPr/>
      <dgm:t>
        <a:bodyPr/>
        <a:lstStyle/>
        <a:p>
          <a:endParaRPr lang="en-US"/>
        </a:p>
      </dgm:t>
    </dgm:pt>
    <dgm:pt modelId="{91F90BDA-2D5A-487D-89AE-50BFE484FE3A}" type="pres">
      <dgm:prSet presAssocID="{DB8997B9-9FA0-4A91-A9DB-B58398E92A6F}" presName="sibTrans" presStyleLbl="sibTrans2D1" presStyleIdx="3" presStyleCnt="5"/>
      <dgm:spPr/>
      <dgm:t>
        <a:bodyPr/>
        <a:lstStyle/>
        <a:p>
          <a:endParaRPr lang="en-US"/>
        </a:p>
      </dgm:t>
    </dgm:pt>
    <dgm:pt modelId="{46CB7595-E89B-40E4-A0D7-71D4F9864306}" type="pres">
      <dgm:prSet presAssocID="{DB8997B9-9FA0-4A91-A9DB-B58398E92A6F}" presName="connectorText" presStyleLbl="sibTrans2D1" presStyleIdx="3" presStyleCnt="5"/>
      <dgm:spPr/>
      <dgm:t>
        <a:bodyPr/>
        <a:lstStyle/>
        <a:p>
          <a:endParaRPr lang="en-US"/>
        </a:p>
      </dgm:t>
    </dgm:pt>
    <dgm:pt modelId="{C728F703-F3CC-4368-B68F-97737D4250FF}" type="pres">
      <dgm:prSet presAssocID="{DF50F9BD-E150-4D8D-A6A2-FC76B685450D}" presName="node" presStyleLbl="node1" presStyleIdx="4" presStyleCnt="5" custRadScaleRad="116875" custRadScaleInc="-17386">
        <dgm:presLayoutVars>
          <dgm:bulletEnabled val="1"/>
        </dgm:presLayoutVars>
      </dgm:prSet>
      <dgm:spPr/>
      <dgm:t>
        <a:bodyPr/>
        <a:lstStyle/>
        <a:p>
          <a:endParaRPr lang="en-US"/>
        </a:p>
      </dgm:t>
    </dgm:pt>
    <dgm:pt modelId="{317F71F9-6938-4D44-BC84-447B7D3C21E4}" type="pres">
      <dgm:prSet presAssocID="{2EC59E4C-9BEE-43B1-9350-DE8748593FFE}" presName="sibTrans" presStyleLbl="sibTrans2D1" presStyleIdx="4" presStyleCnt="5"/>
      <dgm:spPr/>
      <dgm:t>
        <a:bodyPr/>
        <a:lstStyle/>
        <a:p>
          <a:endParaRPr lang="en-US"/>
        </a:p>
      </dgm:t>
    </dgm:pt>
    <dgm:pt modelId="{C3E3DF49-B528-4322-A27F-678D9D28FA1D}" type="pres">
      <dgm:prSet presAssocID="{2EC59E4C-9BEE-43B1-9350-DE8748593FFE}" presName="connectorText" presStyleLbl="sibTrans2D1" presStyleIdx="4" presStyleCnt="5"/>
      <dgm:spPr/>
      <dgm:t>
        <a:bodyPr/>
        <a:lstStyle/>
        <a:p>
          <a:endParaRPr lang="en-US"/>
        </a:p>
      </dgm:t>
    </dgm:pt>
  </dgm:ptLst>
  <dgm:cxnLst>
    <dgm:cxn modelId="{A41440F3-1D1F-4015-803A-37A5E8301740}" type="presOf" srcId="{918FD55B-3396-43BC-B615-6FC18F036B44}" destId="{BE1D547C-5EED-4F88-825A-7EDF8823992E}" srcOrd="1" destOrd="0" presId="urn:microsoft.com/office/officeart/2005/8/layout/cycle2"/>
    <dgm:cxn modelId="{D1B4601D-C37F-44F9-9E60-D354E81B12B8}" type="presOf" srcId="{956BFF1A-63BA-4EEA-B6CE-48FAA45C8764}" destId="{E72A8086-F741-4878-A04E-8CC707874FBB}" srcOrd="0" destOrd="0" presId="urn:microsoft.com/office/officeart/2005/8/layout/cycle2"/>
    <dgm:cxn modelId="{2C6B4B25-B05A-4CAF-98C5-234E8F765117}" type="presOf" srcId="{918FD55B-3396-43BC-B615-6FC18F036B44}" destId="{E61647A0-195D-46BB-A3F7-B36028601D70}" srcOrd="0" destOrd="0" presId="urn:microsoft.com/office/officeart/2005/8/layout/cycle2"/>
    <dgm:cxn modelId="{1382CDB2-84C0-4674-AE46-CB68AB678C75}" type="presOf" srcId="{DF50F9BD-E150-4D8D-A6A2-FC76B685450D}" destId="{C728F703-F3CC-4368-B68F-97737D4250FF}" srcOrd="0" destOrd="0" presId="urn:microsoft.com/office/officeart/2005/8/layout/cycle2"/>
    <dgm:cxn modelId="{168FC508-7ABB-4517-BE5A-4B310710BD0E}" type="presOf" srcId="{DB8997B9-9FA0-4A91-A9DB-B58398E92A6F}" destId="{46CB7595-E89B-40E4-A0D7-71D4F9864306}" srcOrd="1" destOrd="0" presId="urn:microsoft.com/office/officeart/2005/8/layout/cycle2"/>
    <dgm:cxn modelId="{D78C0B76-F1F2-43D7-9EB2-44C292E8559F}" type="presOf" srcId="{1C668FA4-BBB4-4674-A9C5-3CEBDD570EDB}" destId="{E9CBCA7E-FC32-4541-99B9-64D12FDFC693}" srcOrd="1" destOrd="0" presId="urn:microsoft.com/office/officeart/2005/8/layout/cycle2"/>
    <dgm:cxn modelId="{AC9BBDCB-8364-4096-8F26-2677720E0BCE}" type="presOf" srcId="{2EC59E4C-9BEE-43B1-9350-DE8748593FFE}" destId="{317F71F9-6938-4D44-BC84-447B7D3C21E4}" srcOrd="0" destOrd="0" presId="urn:microsoft.com/office/officeart/2005/8/layout/cycle2"/>
    <dgm:cxn modelId="{424F5AEC-AB3C-442D-B144-8C9C5A13A5B8}" type="presOf" srcId="{05E8F211-AFB9-48C1-B18D-291221B68732}" destId="{57401CBF-F500-41F7-8093-62078C1CACF2}" srcOrd="0" destOrd="0" presId="urn:microsoft.com/office/officeart/2005/8/layout/cycle2"/>
    <dgm:cxn modelId="{8B20B97C-087D-4F6F-9319-E92421214AB4}" srcId="{EFF27EE6-BD79-4DEE-BFC2-667554192DFB}" destId="{895791BE-807F-46C6-966C-94F3F2E8396C}" srcOrd="0" destOrd="0" parTransId="{D1D2B8A8-699D-4E60-81B6-AE56C536925E}" sibTransId="{1C668FA4-BBB4-4674-A9C5-3CEBDD570EDB}"/>
    <dgm:cxn modelId="{2D3F445A-0249-45E7-910B-077500AD6004}" type="presOf" srcId="{1C668FA4-BBB4-4674-A9C5-3CEBDD570EDB}" destId="{43067E1D-CE5F-4586-A469-5B6DDC9B05FE}" srcOrd="0" destOrd="0" presId="urn:microsoft.com/office/officeart/2005/8/layout/cycle2"/>
    <dgm:cxn modelId="{5D851F4E-FA77-4891-887E-22149973C356}" type="presOf" srcId="{54B3A842-D84D-45BE-B7C2-378741E67F4B}" destId="{3D061813-5A65-45B2-88FF-D25F07597F35}" srcOrd="1" destOrd="0" presId="urn:microsoft.com/office/officeart/2005/8/layout/cycle2"/>
    <dgm:cxn modelId="{969D2E29-2C15-4C6E-A76F-EEF7F7710E70}" type="presOf" srcId="{DB8997B9-9FA0-4A91-A9DB-B58398E92A6F}" destId="{91F90BDA-2D5A-487D-89AE-50BFE484FE3A}" srcOrd="0" destOrd="0" presId="urn:microsoft.com/office/officeart/2005/8/layout/cycle2"/>
    <dgm:cxn modelId="{29883C3A-C2B6-4762-9A75-9E9F372A22A1}" type="presOf" srcId="{54B3A842-D84D-45BE-B7C2-378741E67F4B}" destId="{E6276947-7235-426D-9783-C0150A4AE012}" srcOrd="0" destOrd="0" presId="urn:microsoft.com/office/officeart/2005/8/layout/cycle2"/>
    <dgm:cxn modelId="{1EB029CB-898F-4ED7-BEEE-1556FFB24E2D}" srcId="{EFF27EE6-BD79-4DEE-BFC2-667554192DFB}" destId="{AE615F62-748E-4063-A537-4D43508A6519}" srcOrd="3" destOrd="0" parTransId="{7C614AA9-677F-4348-9895-422B2235C4BD}" sibTransId="{DB8997B9-9FA0-4A91-A9DB-B58398E92A6F}"/>
    <dgm:cxn modelId="{ED2B7B3D-00EA-423E-8D57-DDBFB6B02E03}" type="presOf" srcId="{2EC59E4C-9BEE-43B1-9350-DE8748593FFE}" destId="{C3E3DF49-B528-4322-A27F-678D9D28FA1D}" srcOrd="1" destOrd="0" presId="urn:microsoft.com/office/officeart/2005/8/layout/cycle2"/>
    <dgm:cxn modelId="{1834F9FB-CF84-4CA5-AED0-4D8DCC54FA79}" srcId="{EFF27EE6-BD79-4DEE-BFC2-667554192DFB}" destId="{956BFF1A-63BA-4EEA-B6CE-48FAA45C8764}" srcOrd="1" destOrd="0" parTransId="{B5E47CFB-0C55-4885-87BA-D88AB1214B24}" sibTransId="{918FD55B-3396-43BC-B615-6FC18F036B44}"/>
    <dgm:cxn modelId="{2387263D-EDD3-4050-9BB4-EF078A56A754}" type="presOf" srcId="{EFF27EE6-BD79-4DEE-BFC2-667554192DFB}" destId="{B82E6285-DF98-4134-836F-B2D65632BE95}" srcOrd="0" destOrd="0" presId="urn:microsoft.com/office/officeart/2005/8/layout/cycle2"/>
    <dgm:cxn modelId="{80163783-583F-4B3F-B46F-3A13DFF51EEE}" type="presOf" srcId="{895791BE-807F-46C6-966C-94F3F2E8396C}" destId="{08C49F4F-1732-4156-A7CF-368D79631BAD}" srcOrd="0" destOrd="0" presId="urn:microsoft.com/office/officeart/2005/8/layout/cycle2"/>
    <dgm:cxn modelId="{7132D3AA-32FC-4383-98C8-2DC902C47C85}" srcId="{EFF27EE6-BD79-4DEE-BFC2-667554192DFB}" destId="{DF50F9BD-E150-4D8D-A6A2-FC76B685450D}" srcOrd="4" destOrd="0" parTransId="{8E27FA05-ACF8-4B0B-BC25-324E81CAB427}" sibTransId="{2EC59E4C-9BEE-43B1-9350-DE8748593FFE}"/>
    <dgm:cxn modelId="{A35C9A4C-257C-41E0-BBE1-56CDCC384A86}" srcId="{EFF27EE6-BD79-4DEE-BFC2-667554192DFB}" destId="{05E8F211-AFB9-48C1-B18D-291221B68732}" srcOrd="2" destOrd="0" parTransId="{0E47E2A1-D99D-4537-A917-41C93A341997}" sibTransId="{54B3A842-D84D-45BE-B7C2-378741E67F4B}"/>
    <dgm:cxn modelId="{0F2FCAC8-CF8C-4D0B-BA6F-78F0EBC5CC30}" type="presOf" srcId="{AE615F62-748E-4063-A537-4D43508A6519}" destId="{FDFD59A8-E0E3-4431-B107-C49058DD067F}" srcOrd="0" destOrd="0" presId="urn:microsoft.com/office/officeart/2005/8/layout/cycle2"/>
    <dgm:cxn modelId="{10CD5316-02A5-4EA3-9E78-613BBE2FF470}" type="presParOf" srcId="{B82E6285-DF98-4134-836F-B2D65632BE95}" destId="{08C49F4F-1732-4156-A7CF-368D79631BAD}" srcOrd="0" destOrd="0" presId="urn:microsoft.com/office/officeart/2005/8/layout/cycle2"/>
    <dgm:cxn modelId="{57724B32-F157-47CA-B4F5-DBAF494A2331}" type="presParOf" srcId="{B82E6285-DF98-4134-836F-B2D65632BE95}" destId="{43067E1D-CE5F-4586-A469-5B6DDC9B05FE}" srcOrd="1" destOrd="0" presId="urn:microsoft.com/office/officeart/2005/8/layout/cycle2"/>
    <dgm:cxn modelId="{7761FDD3-7BE4-49B3-B2CB-6262D827DF57}" type="presParOf" srcId="{43067E1D-CE5F-4586-A469-5B6DDC9B05FE}" destId="{E9CBCA7E-FC32-4541-99B9-64D12FDFC693}" srcOrd="0" destOrd="0" presId="urn:microsoft.com/office/officeart/2005/8/layout/cycle2"/>
    <dgm:cxn modelId="{7DF5F2C6-A346-4B6A-B149-46CB8DF35F12}" type="presParOf" srcId="{B82E6285-DF98-4134-836F-B2D65632BE95}" destId="{E72A8086-F741-4878-A04E-8CC707874FBB}" srcOrd="2" destOrd="0" presId="urn:microsoft.com/office/officeart/2005/8/layout/cycle2"/>
    <dgm:cxn modelId="{8670ED57-807D-408C-AF23-3C045F9A3C1A}" type="presParOf" srcId="{B82E6285-DF98-4134-836F-B2D65632BE95}" destId="{E61647A0-195D-46BB-A3F7-B36028601D70}" srcOrd="3" destOrd="0" presId="urn:microsoft.com/office/officeart/2005/8/layout/cycle2"/>
    <dgm:cxn modelId="{E1786189-0ACD-429D-A84F-E9BE86BF6094}" type="presParOf" srcId="{E61647A0-195D-46BB-A3F7-B36028601D70}" destId="{BE1D547C-5EED-4F88-825A-7EDF8823992E}" srcOrd="0" destOrd="0" presId="urn:microsoft.com/office/officeart/2005/8/layout/cycle2"/>
    <dgm:cxn modelId="{50D59576-476B-4B65-84BB-178F52CB7590}" type="presParOf" srcId="{B82E6285-DF98-4134-836F-B2D65632BE95}" destId="{57401CBF-F500-41F7-8093-62078C1CACF2}" srcOrd="4" destOrd="0" presId="urn:microsoft.com/office/officeart/2005/8/layout/cycle2"/>
    <dgm:cxn modelId="{C6849C4B-F046-4EAE-AA9F-018D4340AC6A}" type="presParOf" srcId="{B82E6285-DF98-4134-836F-B2D65632BE95}" destId="{E6276947-7235-426D-9783-C0150A4AE012}" srcOrd="5" destOrd="0" presId="urn:microsoft.com/office/officeart/2005/8/layout/cycle2"/>
    <dgm:cxn modelId="{D0FCC1C1-CCDD-4E36-BED7-91A5C4738B98}" type="presParOf" srcId="{E6276947-7235-426D-9783-C0150A4AE012}" destId="{3D061813-5A65-45B2-88FF-D25F07597F35}" srcOrd="0" destOrd="0" presId="urn:microsoft.com/office/officeart/2005/8/layout/cycle2"/>
    <dgm:cxn modelId="{A8BCC213-94B0-4FEA-96BE-78598F37EDCE}" type="presParOf" srcId="{B82E6285-DF98-4134-836F-B2D65632BE95}" destId="{FDFD59A8-E0E3-4431-B107-C49058DD067F}" srcOrd="6" destOrd="0" presId="urn:microsoft.com/office/officeart/2005/8/layout/cycle2"/>
    <dgm:cxn modelId="{716BA384-E29D-435A-8BC6-110C2455290D}" type="presParOf" srcId="{B82E6285-DF98-4134-836F-B2D65632BE95}" destId="{91F90BDA-2D5A-487D-89AE-50BFE484FE3A}" srcOrd="7" destOrd="0" presId="urn:microsoft.com/office/officeart/2005/8/layout/cycle2"/>
    <dgm:cxn modelId="{388D0410-CA76-4E15-B30C-ADFB7F47C64C}" type="presParOf" srcId="{91F90BDA-2D5A-487D-89AE-50BFE484FE3A}" destId="{46CB7595-E89B-40E4-A0D7-71D4F9864306}" srcOrd="0" destOrd="0" presId="urn:microsoft.com/office/officeart/2005/8/layout/cycle2"/>
    <dgm:cxn modelId="{05936349-0807-4138-B0CA-DD6940CA0E04}" type="presParOf" srcId="{B82E6285-DF98-4134-836F-B2D65632BE95}" destId="{C728F703-F3CC-4368-B68F-97737D4250FF}" srcOrd="8" destOrd="0" presId="urn:microsoft.com/office/officeart/2005/8/layout/cycle2"/>
    <dgm:cxn modelId="{CB8FA2C6-3A6A-425A-9152-A7531CF74D0C}" type="presParOf" srcId="{B82E6285-DF98-4134-836F-B2D65632BE95}" destId="{317F71F9-6938-4D44-BC84-447B7D3C21E4}" srcOrd="9" destOrd="0" presId="urn:microsoft.com/office/officeart/2005/8/layout/cycle2"/>
    <dgm:cxn modelId="{EEB24BEA-6EE0-4D3A-950D-FCEEB848E6D9}" type="presParOf" srcId="{317F71F9-6938-4D44-BC84-447B7D3C21E4}" destId="{C3E3DF49-B528-4322-A27F-678D9D28FA1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16DA750-3FCA-410F-BEF5-3C2522C3091E}" type="doc">
      <dgm:prSet loTypeId="urn:microsoft.com/office/officeart/2005/8/layout/cycle8" loCatId="cycle" qsTypeId="urn:microsoft.com/office/officeart/2005/8/quickstyle/simple5" qsCatId="simple" csTypeId="urn:microsoft.com/office/officeart/2005/8/colors/colorful5" csCatId="colorful" phldr="1"/>
      <dgm:spPr/>
    </dgm:pt>
    <dgm:pt modelId="{C0A8308C-C54B-4378-B106-89C44F51227B}">
      <dgm:prSet phldrT="[Text]"/>
      <dgm:spPr/>
      <dgm:t>
        <a:bodyPr/>
        <a:lstStyle/>
        <a:p>
          <a:endParaRPr lang="en-US" dirty="0" smtClean="0"/>
        </a:p>
        <a:p>
          <a:r>
            <a:rPr lang="en-US" dirty="0" smtClean="0">
              <a:effectLst>
                <a:outerShdw blurRad="38100" dist="38100" dir="2700000" algn="tl">
                  <a:srgbClr val="000000">
                    <a:alpha val="43137"/>
                  </a:srgbClr>
                </a:outerShdw>
              </a:effectLst>
            </a:rPr>
            <a:t>Families</a:t>
          </a:r>
          <a:endParaRPr lang="en-US" dirty="0">
            <a:effectLst>
              <a:outerShdw blurRad="38100" dist="38100" dir="2700000" algn="tl">
                <a:srgbClr val="000000">
                  <a:alpha val="43137"/>
                </a:srgbClr>
              </a:outerShdw>
            </a:effectLst>
          </a:endParaRPr>
        </a:p>
      </dgm:t>
    </dgm:pt>
    <dgm:pt modelId="{AF1B5CBA-2C41-45C6-A541-E629F2248E5C}" type="parTrans" cxnId="{3432D25E-26A3-4983-865D-2162F64B836C}">
      <dgm:prSet/>
      <dgm:spPr/>
      <dgm:t>
        <a:bodyPr/>
        <a:lstStyle/>
        <a:p>
          <a:endParaRPr lang="en-US"/>
        </a:p>
      </dgm:t>
    </dgm:pt>
    <dgm:pt modelId="{4EC94D02-5739-4A77-A357-131AFD33B6C0}" type="sibTrans" cxnId="{3432D25E-26A3-4983-865D-2162F64B836C}">
      <dgm:prSet/>
      <dgm:spPr/>
      <dgm:t>
        <a:bodyPr/>
        <a:lstStyle/>
        <a:p>
          <a:endParaRPr lang="en-US"/>
        </a:p>
      </dgm:t>
    </dgm:pt>
    <dgm:pt modelId="{D0A2F0F1-134D-408C-A276-13C771F0C68B}">
      <dgm:prSet phldrT="[Text]"/>
      <dgm:spPr/>
      <dgm:t>
        <a:bodyPr/>
        <a:lstStyle/>
        <a:p>
          <a:r>
            <a:rPr lang="en-US" dirty="0" smtClean="0">
              <a:effectLst>
                <a:outerShdw blurRad="38100" dist="38100" dir="2700000" algn="tl">
                  <a:srgbClr val="000000">
                    <a:alpha val="43137"/>
                  </a:srgbClr>
                </a:outerShdw>
              </a:effectLst>
            </a:rPr>
            <a:t>ENTIRE</a:t>
          </a:r>
        </a:p>
        <a:p>
          <a:r>
            <a:rPr lang="en-US" dirty="0" smtClean="0">
              <a:effectLst>
                <a:outerShdw blurRad="38100" dist="38100" dir="2700000" algn="tl">
                  <a:srgbClr val="000000">
                    <a:alpha val="43137"/>
                  </a:srgbClr>
                </a:outerShdw>
              </a:effectLst>
            </a:rPr>
            <a:t>COMMUNITIES</a:t>
          </a:r>
          <a:endParaRPr lang="en-US" dirty="0">
            <a:effectLst>
              <a:outerShdw blurRad="38100" dist="38100" dir="2700000" algn="tl">
                <a:srgbClr val="000000">
                  <a:alpha val="43137"/>
                </a:srgbClr>
              </a:outerShdw>
            </a:effectLst>
          </a:endParaRPr>
        </a:p>
      </dgm:t>
    </dgm:pt>
    <dgm:pt modelId="{E9B699DA-85E1-4E03-92E5-DD02B0B3D00C}" type="parTrans" cxnId="{935155AA-44C0-450A-AA41-322F0538D769}">
      <dgm:prSet/>
      <dgm:spPr/>
      <dgm:t>
        <a:bodyPr/>
        <a:lstStyle/>
        <a:p>
          <a:endParaRPr lang="en-US"/>
        </a:p>
      </dgm:t>
    </dgm:pt>
    <dgm:pt modelId="{374E7326-3B43-4262-848B-5948A21813C5}" type="sibTrans" cxnId="{935155AA-44C0-450A-AA41-322F0538D769}">
      <dgm:prSet/>
      <dgm:spPr/>
      <dgm:t>
        <a:bodyPr/>
        <a:lstStyle/>
        <a:p>
          <a:endParaRPr lang="en-US"/>
        </a:p>
      </dgm:t>
    </dgm:pt>
    <dgm:pt modelId="{63412F6B-A784-4581-B712-6474F5A5C468}">
      <dgm:prSet phldrT="[Text]"/>
      <dgm:spPr/>
      <dgm:t>
        <a:bodyPr/>
        <a:lstStyle/>
        <a:p>
          <a:r>
            <a:rPr lang="en-US" dirty="0" smtClean="0">
              <a:effectLst>
                <a:outerShdw blurRad="38100" dist="38100" dir="2700000" algn="tl">
                  <a:srgbClr val="000000">
                    <a:alpha val="43137"/>
                  </a:srgbClr>
                </a:outerShdw>
              </a:effectLst>
            </a:rPr>
            <a:t>Individuals</a:t>
          </a:r>
          <a:endParaRPr lang="en-US" dirty="0">
            <a:effectLst>
              <a:outerShdw blurRad="38100" dist="38100" dir="2700000" algn="tl">
                <a:srgbClr val="000000">
                  <a:alpha val="43137"/>
                </a:srgbClr>
              </a:outerShdw>
            </a:effectLst>
          </a:endParaRPr>
        </a:p>
      </dgm:t>
    </dgm:pt>
    <dgm:pt modelId="{8956F28A-C77C-45F2-9C12-05BD32B33A88}" type="parTrans" cxnId="{3ECD4829-44F1-4D2F-86E3-B3A2F064E3E9}">
      <dgm:prSet/>
      <dgm:spPr/>
      <dgm:t>
        <a:bodyPr/>
        <a:lstStyle/>
        <a:p>
          <a:endParaRPr lang="en-US"/>
        </a:p>
      </dgm:t>
    </dgm:pt>
    <dgm:pt modelId="{A9C8B8FD-054A-4796-AB62-559366F7A919}" type="sibTrans" cxnId="{3ECD4829-44F1-4D2F-86E3-B3A2F064E3E9}">
      <dgm:prSet/>
      <dgm:spPr/>
      <dgm:t>
        <a:bodyPr/>
        <a:lstStyle/>
        <a:p>
          <a:endParaRPr lang="en-US"/>
        </a:p>
      </dgm:t>
    </dgm:pt>
    <dgm:pt modelId="{CDFF3EF1-A80B-4160-82BB-04DAA0D452FC}" type="pres">
      <dgm:prSet presAssocID="{F16DA750-3FCA-410F-BEF5-3C2522C3091E}" presName="compositeShape" presStyleCnt="0">
        <dgm:presLayoutVars>
          <dgm:chMax val="7"/>
          <dgm:dir/>
          <dgm:resizeHandles val="exact"/>
        </dgm:presLayoutVars>
      </dgm:prSet>
      <dgm:spPr/>
    </dgm:pt>
    <dgm:pt modelId="{583B0959-633F-4D1C-B363-97C85ECBAEB3}" type="pres">
      <dgm:prSet presAssocID="{F16DA750-3FCA-410F-BEF5-3C2522C3091E}" presName="wedge1" presStyleLbl="node1" presStyleIdx="0" presStyleCnt="3"/>
      <dgm:spPr/>
      <dgm:t>
        <a:bodyPr/>
        <a:lstStyle/>
        <a:p>
          <a:endParaRPr lang="en-US"/>
        </a:p>
      </dgm:t>
    </dgm:pt>
    <dgm:pt modelId="{D44057C4-9062-45F0-B272-2ACEA0F2E42A}" type="pres">
      <dgm:prSet presAssocID="{F16DA750-3FCA-410F-BEF5-3C2522C3091E}" presName="dummy1a" presStyleCnt="0"/>
      <dgm:spPr/>
    </dgm:pt>
    <dgm:pt modelId="{E13CC149-FAA9-4A07-8ABA-2B6951916E91}" type="pres">
      <dgm:prSet presAssocID="{F16DA750-3FCA-410F-BEF5-3C2522C3091E}" presName="dummy1b" presStyleCnt="0"/>
      <dgm:spPr/>
    </dgm:pt>
    <dgm:pt modelId="{EA2889D1-25BA-4F36-9033-7A4153D07C35}" type="pres">
      <dgm:prSet presAssocID="{F16DA750-3FCA-410F-BEF5-3C2522C3091E}" presName="wedge1Tx" presStyleLbl="node1" presStyleIdx="0" presStyleCnt="3">
        <dgm:presLayoutVars>
          <dgm:chMax val="0"/>
          <dgm:chPref val="0"/>
          <dgm:bulletEnabled val="1"/>
        </dgm:presLayoutVars>
      </dgm:prSet>
      <dgm:spPr/>
      <dgm:t>
        <a:bodyPr/>
        <a:lstStyle/>
        <a:p>
          <a:endParaRPr lang="en-US"/>
        </a:p>
      </dgm:t>
    </dgm:pt>
    <dgm:pt modelId="{B349CDA0-B279-48D3-864C-FA300D8B87EE}" type="pres">
      <dgm:prSet presAssocID="{F16DA750-3FCA-410F-BEF5-3C2522C3091E}" presName="wedge2" presStyleLbl="node1" presStyleIdx="1" presStyleCnt="3"/>
      <dgm:spPr/>
      <dgm:t>
        <a:bodyPr/>
        <a:lstStyle/>
        <a:p>
          <a:endParaRPr lang="en-US"/>
        </a:p>
      </dgm:t>
    </dgm:pt>
    <dgm:pt modelId="{6B79F90E-A542-4703-8BFF-4607776614AE}" type="pres">
      <dgm:prSet presAssocID="{F16DA750-3FCA-410F-BEF5-3C2522C3091E}" presName="dummy2a" presStyleCnt="0"/>
      <dgm:spPr/>
    </dgm:pt>
    <dgm:pt modelId="{BB4D8200-7507-4320-927E-50C43BD5B638}" type="pres">
      <dgm:prSet presAssocID="{F16DA750-3FCA-410F-BEF5-3C2522C3091E}" presName="dummy2b" presStyleCnt="0"/>
      <dgm:spPr/>
    </dgm:pt>
    <dgm:pt modelId="{833CF3D7-2454-48E3-B2DF-38A206AA318E}" type="pres">
      <dgm:prSet presAssocID="{F16DA750-3FCA-410F-BEF5-3C2522C3091E}" presName="wedge2Tx" presStyleLbl="node1" presStyleIdx="1" presStyleCnt="3">
        <dgm:presLayoutVars>
          <dgm:chMax val="0"/>
          <dgm:chPref val="0"/>
          <dgm:bulletEnabled val="1"/>
        </dgm:presLayoutVars>
      </dgm:prSet>
      <dgm:spPr/>
      <dgm:t>
        <a:bodyPr/>
        <a:lstStyle/>
        <a:p>
          <a:endParaRPr lang="en-US"/>
        </a:p>
      </dgm:t>
    </dgm:pt>
    <dgm:pt modelId="{52F27DD5-5AED-49E6-87B7-C855E64A63F5}" type="pres">
      <dgm:prSet presAssocID="{F16DA750-3FCA-410F-BEF5-3C2522C3091E}" presName="wedge3" presStyleLbl="node1" presStyleIdx="2" presStyleCnt="3"/>
      <dgm:spPr/>
      <dgm:t>
        <a:bodyPr/>
        <a:lstStyle/>
        <a:p>
          <a:endParaRPr lang="en-US"/>
        </a:p>
      </dgm:t>
    </dgm:pt>
    <dgm:pt modelId="{B08FEB1E-D966-4BB7-8CCA-B9D445A53962}" type="pres">
      <dgm:prSet presAssocID="{F16DA750-3FCA-410F-BEF5-3C2522C3091E}" presName="dummy3a" presStyleCnt="0"/>
      <dgm:spPr/>
    </dgm:pt>
    <dgm:pt modelId="{6EFB0A13-47F8-4C86-A679-AEA9209AE275}" type="pres">
      <dgm:prSet presAssocID="{F16DA750-3FCA-410F-BEF5-3C2522C3091E}" presName="dummy3b" presStyleCnt="0"/>
      <dgm:spPr/>
    </dgm:pt>
    <dgm:pt modelId="{305BD474-C243-4D39-AD31-18804988C367}" type="pres">
      <dgm:prSet presAssocID="{F16DA750-3FCA-410F-BEF5-3C2522C3091E}" presName="wedge3Tx" presStyleLbl="node1" presStyleIdx="2" presStyleCnt="3">
        <dgm:presLayoutVars>
          <dgm:chMax val="0"/>
          <dgm:chPref val="0"/>
          <dgm:bulletEnabled val="1"/>
        </dgm:presLayoutVars>
      </dgm:prSet>
      <dgm:spPr/>
      <dgm:t>
        <a:bodyPr/>
        <a:lstStyle/>
        <a:p>
          <a:endParaRPr lang="en-US"/>
        </a:p>
      </dgm:t>
    </dgm:pt>
    <dgm:pt modelId="{977A094C-862F-4577-9443-4FA6ABC46A45}" type="pres">
      <dgm:prSet presAssocID="{4EC94D02-5739-4A77-A357-131AFD33B6C0}" presName="arrowWedge1" presStyleLbl="fgSibTrans2D1" presStyleIdx="0" presStyleCnt="3"/>
      <dgm:spPr/>
    </dgm:pt>
    <dgm:pt modelId="{0A7E9149-ECCF-448B-8577-913BA0BDD6F8}" type="pres">
      <dgm:prSet presAssocID="{374E7326-3B43-4262-848B-5948A21813C5}" presName="arrowWedge2" presStyleLbl="fgSibTrans2D1" presStyleIdx="1" presStyleCnt="3"/>
      <dgm:spPr/>
    </dgm:pt>
    <dgm:pt modelId="{36F5B4D2-6B16-4CF4-8298-581A243386E7}" type="pres">
      <dgm:prSet presAssocID="{A9C8B8FD-054A-4796-AB62-559366F7A919}" presName="arrowWedge3" presStyleLbl="fgSibTrans2D1" presStyleIdx="2" presStyleCnt="3"/>
      <dgm:spPr/>
    </dgm:pt>
  </dgm:ptLst>
  <dgm:cxnLst>
    <dgm:cxn modelId="{0A7F5DBC-AA8A-4554-9FBD-A5098D81CB8B}" type="presOf" srcId="{C0A8308C-C54B-4378-B106-89C44F51227B}" destId="{EA2889D1-25BA-4F36-9033-7A4153D07C35}" srcOrd="1" destOrd="0" presId="urn:microsoft.com/office/officeart/2005/8/layout/cycle8"/>
    <dgm:cxn modelId="{11E327D5-8289-4F20-A05D-6A7ED9D4133A}" type="presOf" srcId="{63412F6B-A784-4581-B712-6474F5A5C468}" destId="{52F27DD5-5AED-49E6-87B7-C855E64A63F5}" srcOrd="0" destOrd="0" presId="urn:microsoft.com/office/officeart/2005/8/layout/cycle8"/>
    <dgm:cxn modelId="{3ECD4829-44F1-4D2F-86E3-B3A2F064E3E9}" srcId="{F16DA750-3FCA-410F-BEF5-3C2522C3091E}" destId="{63412F6B-A784-4581-B712-6474F5A5C468}" srcOrd="2" destOrd="0" parTransId="{8956F28A-C77C-45F2-9C12-05BD32B33A88}" sibTransId="{A9C8B8FD-054A-4796-AB62-559366F7A919}"/>
    <dgm:cxn modelId="{935155AA-44C0-450A-AA41-322F0538D769}" srcId="{F16DA750-3FCA-410F-BEF5-3C2522C3091E}" destId="{D0A2F0F1-134D-408C-A276-13C771F0C68B}" srcOrd="1" destOrd="0" parTransId="{E9B699DA-85E1-4E03-92E5-DD02B0B3D00C}" sibTransId="{374E7326-3B43-4262-848B-5948A21813C5}"/>
    <dgm:cxn modelId="{3432D25E-26A3-4983-865D-2162F64B836C}" srcId="{F16DA750-3FCA-410F-BEF5-3C2522C3091E}" destId="{C0A8308C-C54B-4378-B106-89C44F51227B}" srcOrd="0" destOrd="0" parTransId="{AF1B5CBA-2C41-45C6-A541-E629F2248E5C}" sibTransId="{4EC94D02-5739-4A77-A357-131AFD33B6C0}"/>
    <dgm:cxn modelId="{3BB3C801-07C5-41A5-993A-56B6F69B4BD3}" type="presOf" srcId="{63412F6B-A784-4581-B712-6474F5A5C468}" destId="{305BD474-C243-4D39-AD31-18804988C367}" srcOrd="1" destOrd="0" presId="urn:microsoft.com/office/officeart/2005/8/layout/cycle8"/>
    <dgm:cxn modelId="{2C5D6853-8CD9-4E6D-AAB0-2567E0105BEE}" type="presOf" srcId="{F16DA750-3FCA-410F-BEF5-3C2522C3091E}" destId="{CDFF3EF1-A80B-4160-82BB-04DAA0D452FC}" srcOrd="0" destOrd="0" presId="urn:microsoft.com/office/officeart/2005/8/layout/cycle8"/>
    <dgm:cxn modelId="{B35D5A67-79FE-4754-8B86-C33E724D8420}" type="presOf" srcId="{D0A2F0F1-134D-408C-A276-13C771F0C68B}" destId="{B349CDA0-B279-48D3-864C-FA300D8B87EE}" srcOrd="0" destOrd="0" presId="urn:microsoft.com/office/officeart/2005/8/layout/cycle8"/>
    <dgm:cxn modelId="{B31F9AE0-D8D2-4D91-9669-9931BD69CE67}" type="presOf" srcId="{D0A2F0F1-134D-408C-A276-13C771F0C68B}" destId="{833CF3D7-2454-48E3-B2DF-38A206AA318E}" srcOrd="1" destOrd="0" presId="urn:microsoft.com/office/officeart/2005/8/layout/cycle8"/>
    <dgm:cxn modelId="{EDA9917A-B5BA-42F4-A1B6-A65543830B7C}" type="presOf" srcId="{C0A8308C-C54B-4378-B106-89C44F51227B}" destId="{583B0959-633F-4D1C-B363-97C85ECBAEB3}" srcOrd="0" destOrd="0" presId="urn:microsoft.com/office/officeart/2005/8/layout/cycle8"/>
    <dgm:cxn modelId="{93BDFBB5-E83D-498C-80EA-59E761AAD654}" type="presParOf" srcId="{CDFF3EF1-A80B-4160-82BB-04DAA0D452FC}" destId="{583B0959-633F-4D1C-B363-97C85ECBAEB3}" srcOrd="0" destOrd="0" presId="urn:microsoft.com/office/officeart/2005/8/layout/cycle8"/>
    <dgm:cxn modelId="{5CF84B48-62F5-4807-8D59-D030B4FFB69B}" type="presParOf" srcId="{CDFF3EF1-A80B-4160-82BB-04DAA0D452FC}" destId="{D44057C4-9062-45F0-B272-2ACEA0F2E42A}" srcOrd="1" destOrd="0" presId="urn:microsoft.com/office/officeart/2005/8/layout/cycle8"/>
    <dgm:cxn modelId="{6945D5D6-36B2-433C-AAC1-D3006FA24B3F}" type="presParOf" srcId="{CDFF3EF1-A80B-4160-82BB-04DAA0D452FC}" destId="{E13CC149-FAA9-4A07-8ABA-2B6951916E91}" srcOrd="2" destOrd="0" presId="urn:microsoft.com/office/officeart/2005/8/layout/cycle8"/>
    <dgm:cxn modelId="{73685527-9D30-4ECC-A717-4E2AB6D8C13A}" type="presParOf" srcId="{CDFF3EF1-A80B-4160-82BB-04DAA0D452FC}" destId="{EA2889D1-25BA-4F36-9033-7A4153D07C35}" srcOrd="3" destOrd="0" presId="urn:microsoft.com/office/officeart/2005/8/layout/cycle8"/>
    <dgm:cxn modelId="{833561B9-DB86-4BE3-AE91-7E9D84DE2618}" type="presParOf" srcId="{CDFF3EF1-A80B-4160-82BB-04DAA0D452FC}" destId="{B349CDA0-B279-48D3-864C-FA300D8B87EE}" srcOrd="4" destOrd="0" presId="urn:microsoft.com/office/officeart/2005/8/layout/cycle8"/>
    <dgm:cxn modelId="{E46F7787-D6BA-40EA-9979-09B97F2C7220}" type="presParOf" srcId="{CDFF3EF1-A80B-4160-82BB-04DAA0D452FC}" destId="{6B79F90E-A542-4703-8BFF-4607776614AE}" srcOrd="5" destOrd="0" presId="urn:microsoft.com/office/officeart/2005/8/layout/cycle8"/>
    <dgm:cxn modelId="{76459956-A09E-46C0-B430-5468986D6995}" type="presParOf" srcId="{CDFF3EF1-A80B-4160-82BB-04DAA0D452FC}" destId="{BB4D8200-7507-4320-927E-50C43BD5B638}" srcOrd="6" destOrd="0" presId="urn:microsoft.com/office/officeart/2005/8/layout/cycle8"/>
    <dgm:cxn modelId="{2531F8A6-CC0F-4911-9412-5EC164547433}" type="presParOf" srcId="{CDFF3EF1-A80B-4160-82BB-04DAA0D452FC}" destId="{833CF3D7-2454-48E3-B2DF-38A206AA318E}" srcOrd="7" destOrd="0" presId="urn:microsoft.com/office/officeart/2005/8/layout/cycle8"/>
    <dgm:cxn modelId="{530F6513-8862-48B8-92B3-E10FF87C4D88}" type="presParOf" srcId="{CDFF3EF1-A80B-4160-82BB-04DAA0D452FC}" destId="{52F27DD5-5AED-49E6-87B7-C855E64A63F5}" srcOrd="8" destOrd="0" presId="urn:microsoft.com/office/officeart/2005/8/layout/cycle8"/>
    <dgm:cxn modelId="{FAF9056B-9AE5-467C-8F30-CE2EF449C809}" type="presParOf" srcId="{CDFF3EF1-A80B-4160-82BB-04DAA0D452FC}" destId="{B08FEB1E-D966-4BB7-8CCA-B9D445A53962}" srcOrd="9" destOrd="0" presId="urn:microsoft.com/office/officeart/2005/8/layout/cycle8"/>
    <dgm:cxn modelId="{56A8CE3D-9F60-4B42-A98C-469E67CFBF9C}" type="presParOf" srcId="{CDFF3EF1-A80B-4160-82BB-04DAA0D452FC}" destId="{6EFB0A13-47F8-4C86-A679-AEA9209AE275}" srcOrd="10" destOrd="0" presId="urn:microsoft.com/office/officeart/2005/8/layout/cycle8"/>
    <dgm:cxn modelId="{E9D1E4B4-6F5F-49CD-99F4-D7BBF088EB52}" type="presParOf" srcId="{CDFF3EF1-A80B-4160-82BB-04DAA0D452FC}" destId="{305BD474-C243-4D39-AD31-18804988C367}" srcOrd="11" destOrd="0" presId="urn:microsoft.com/office/officeart/2005/8/layout/cycle8"/>
    <dgm:cxn modelId="{CB78836D-5CCD-4398-8B90-1274DF8FC809}" type="presParOf" srcId="{CDFF3EF1-A80B-4160-82BB-04DAA0D452FC}" destId="{977A094C-862F-4577-9443-4FA6ABC46A45}" srcOrd="12" destOrd="0" presId="urn:microsoft.com/office/officeart/2005/8/layout/cycle8"/>
    <dgm:cxn modelId="{F7574EDC-DF6B-4FAF-B470-1EF7248D54AF}" type="presParOf" srcId="{CDFF3EF1-A80B-4160-82BB-04DAA0D452FC}" destId="{0A7E9149-ECCF-448B-8577-913BA0BDD6F8}" srcOrd="13" destOrd="0" presId="urn:microsoft.com/office/officeart/2005/8/layout/cycle8"/>
    <dgm:cxn modelId="{8BACFF0C-C24E-4736-9DFD-B9599E5A3D51}" type="presParOf" srcId="{CDFF3EF1-A80B-4160-82BB-04DAA0D452FC}" destId="{36F5B4D2-6B16-4CF4-8298-581A243386E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6FE73-7951-4602-AD71-C2289F1CFE36}">
      <dsp:nvSpPr>
        <dsp:cNvPr id="0" name=""/>
        <dsp:cNvSpPr/>
      </dsp:nvSpPr>
      <dsp:spPr>
        <a:xfrm>
          <a:off x="0" y="0"/>
          <a:ext cx="9049527" cy="1981200"/>
        </a:xfrm>
        <a:prstGeom prst="leftRightRibbon">
          <a:avLst/>
        </a:prstGeom>
        <a:solidFill>
          <a:srgbClr val="D886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3D89C-1A97-40B0-8691-C5518F5BDAB4}">
      <dsp:nvSpPr>
        <dsp:cNvPr id="0" name=""/>
        <dsp:cNvSpPr/>
      </dsp:nvSpPr>
      <dsp:spPr>
        <a:xfrm>
          <a:off x="284650" y="423805"/>
          <a:ext cx="4896948" cy="6610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10285C"/>
              </a:solidFill>
              <a:latin typeface="Century Gothic" panose="020B0502020202020204" pitchFamily="34" charset="0"/>
            </a:rPr>
            <a:t>State</a:t>
          </a:r>
          <a:r>
            <a:rPr lang="en-US" sz="3500" b="0" kern="1200" dirty="0" smtClean="0">
              <a:solidFill>
                <a:srgbClr val="10285C"/>
              </a:solidFill>
              <a:latin typeface="Century Gothic" panose="020B0502020202020204" pitchFamily="34" charset="0"/>
            </a:rPr>
            <a:t> </a:t>
          </a:r>
          <a:r>
            <a:rPr lang="en-US" sz="2400" b="0" kern="1200" dirty="0" smtClean="0">
              <a:solidFill>
                <a:srgbClr val="10285C"/>
              </a:solidFill>
              <a:latin typeface="Century Gothic" panose="020B0502020202020204" pitchFamily="34" charset="0"/>
            </a:rPr>
            <a:t>Association</a:t>
          </a:r>
          <a:r>
            <a:rPr lang="en-US" sz="3500" b="0" kern="1200" dirty="0" smtClean="0"/>
            <a:t>	</a:t>
          </a:r>
          <a:endParaRPr lang="en-US" sz="3500" b="0" kern="1200" dirty="0"/>
        </a:p>
      </dsp:txBody>
      <dsp:txXfrm>
        <a:off x="284650" y="423805"/>
        <a:ext cx="4896948" cy="661058"/>
      </dsp:txXfrm>
    </dsp:sp>
    <dsp:sp modelId="{C9ECDC2D-ED45-4E4E-9110-AEAA5CECC4B4}">
      <dsp:nvSpPr>
        <dsp:cNvPr id="0" name=""/>
        <dsp:cNvSpPr/>
      </dsp:nvSpPr>
      <dsp:spPr>
        <a:xfrm>
          <a:off x="4145506" y="654372"/>
          <a:ext cx="4165607" cy="9707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2060"/>
              </a:solidFill>
              <a:latin typeface="Century Gothic" panose="020B0502020202020204" pitchFamily="34" charset="0"/>
            </a:rPr>
            <a:t>Local Community Action Agency</a:t>
          </a:r>
          <a:endParaRPr lang="en-US" sz="2400" b="0" kern="1200" dirty="0">
            <a:solidFill>
              <a:srgbClr val="002060"/>
            </a:solidFill>
            <a:latin typeface="Century Gothic" panose="020B0502020202020204" pitchFamily="34" charset="0"/>
          </a:endParaRPr>
        </a:p>
      </dsp:txBody>
      <dsp:txXfrm>
        <a:off x="4145506" y="654372"/>
        <a:ext cx="4165607" cy="970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49F4F-1732-4156-A7CF-368D79631BAD}">
      <dsp:nvSpPr>
        <dsp:cNvPr id="0" name=""/>
        <dsp:cNvSpPr/>
      </dsp:nvSpPr>
      <dsp:spPr>
        <a:xfrm>
          <a:off x="3692011" y="2535"/>
          <a:ext cx="2017580" cy="201758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Food</a:t>
          </a:r>
          <a:endParaRPr lang="en-US" sz="2100" kern="1200" dirty="0">
            <a:latin typeface="Century Gothic" panose="020B0502020202020204" pitchFamily="34" charset="0"/>
          </a:endParaRPr>
        </a:p>
      </dsp:txBody>
      <dsp:txXfrm>
        <a:off x="3987479" y="298003"/>
        <a:ext cx="1426644" cy="1426644"/>
      </dsp:txXfrm>
    </dsp:sp>
    <dsp:sp modelId="{43067E1D-CE5F-4586-A469-5B6DDC9B05FE}">
      <dsp:nvSpPr>
        <dsp:cNvPr id="0" name=""/>
        <dsp:cNvSpPr/>
      </dsp:nvSpPr>
      <dsp:spPr>
        <a:xfrm rot="2160000">
          <a:off x="5645818" y="1552276"/>
          <a:ext cx="536302" cy="680933"/>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661182" y="1641178"/>
        <a:ext cx="375411" cy="408559"/>
      </dsp:txXfrm>
    </dsp:sp>
    <dsp:sp modelId="{E72A8086-F741-4878-A04E-8CC707874FBB}">
      <dsp:nvSpPr>
        <dsp:cNvPr id="0" name=""/>
        <dsp:cNvSpPr/>
      </dsp:nvSpPr>
      <dsp:spPr>
        <a:xfrm>
          <a:off x="6142906" y="1783214"/>
          <a:ext cx="2017580" cy="2017580"/>
        </a:xfrm>
        <a:prstGeom prst="ellipse">
          <a:avLst/>
        </a:prstGeom>
        <a:gradFill rotWithShape="0">
          <a:gsLst>
            <a:gs pos="0">
              <a:schemeClr val="accent5">
                <a:hueOff val="-3058403"/>
                <a:satOff val="21019"/>
                <a:lumOff val="-2059"/>
                <a:alphaOff val="0"/>
                <a:shade val="51000"/>
                <a:satMod val="130000"/>
              </a:schemeClr>
            </a:gs>
            <a:gs pos="80000">
              <a:schemeClr val="accent5">
                <a:hueOff val="-3058403"/>
                <a:satOff val="21019"/>
                <a:lumOff val="-2059"/>
                <a:alphaOff val="0"/>
                <a:shade val="93000"/>
                <a:satMod val="130000"/>
              </a:schemeClr>
            </a:gs>
            <a:gs pos="100000">
              <a:schemeClr val="accent5">
                <a:hueOff val="-3058403"/>
                <a:satOff val="21019"/>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Family &amp; Economic Security</a:t>
          </a:r>
          <a:endParaRPr lang="en-US" sz="2100" kern="1200" dirty="0">
            <a:latin typeface="Century Gothic" panose="020B0502020202020204" pitchFamily="34" charset="0"/>
          </a:endParaRPr>
        </a:p>
      </dsp:txBody>
      <dsp:txXfrm>
        <a:off x="6438374" y="2078682"/>
        <a:ext cx="1426644" cy="1426644"/>
      </dsp:txXfrm>
    </dsp:sp>
    <dsp:sp modelId="{E61647A0-195D-46BB-A3F7-B36028601D70}">
      <dsp:nvSpPr>
        <dsp:cNvPr id="0" name=""/>
        <dsp:cNvSpPr/>
      </dsp:nvSpPr>
      <dsp:spPr>
        <a:xfrm rot="6480000">
          <a:off x="6420156" y="3877702"/>
          <a:ext cx="536302" cy="680933"/>
        </a:xfrm>
        <a:prstGeom prst="rightArrow">
          <a:avLst>
            <a:gd name="adj1" fmla="val 60000"/>
            <a:gd name="adj2" fmla="val 50000"/>
          </a:avLst>
        </a:prstGeom>
        <a:solidFill>
          <a:schemeClr val="accent5">
            <a:hueOff val="-3058403"/>
            <a:satOff val="21019"/>
            <a:lumOff val="-205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6525461" y="3937381"/>
        <a:ext cx="375411" cy="408559"/>
      </dsp:txXfrm>
    </dsp:sp>
    <dsp:sp modelId="{57401CBF-F500-41F7-8093-62078C1CACF2}">
      <dsp:nvSpPr>
        <dsp:cNvPr id="0" name=""/>
        <dsp:cNvSpPr/>
      </dsp:nvSpPr>
      <dsp:spPr>
        <a:xfrm>
          <a:off x="5206747" y="4664414"/>
          <a:ext cx="2017580" cy="2017580"/>
        </a:xfrm>
        <a:prstGeom prst="ellipse">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Housing &amp; Energy</a:t>
          </a:r>
          <a:endParaRPr lang="en-US" sz="2100" kern="1200" dirty="0">
            <a:latin typeface="Century Gothic" panose="020B0502020202020204" pitchFamily="34" charset="0"/>
          </a:endParaRPr>
        </a:p>
      </dsp:txBody>
      <dsp:txXfrm>
        <a:off x="5502215" y="4959882"/>
        <a:ext cx="1426644" cy="1426644"/>
      </dsp:txXfrm>
    </dsp:sp>
    <dsp:sp modelId="{E6276947-7235-426D-9783-C0150A4AE012}">
      <dsp:nvSpPr>
        <dsp:cNvPr id="0" name=""/>
        <dsp:cNvSpPr/>
      </dsp:nvSpPr>
      <dsp:spPr>
        <a:xfrm rot="10800000">
          <a:off x="4447829" y="5332737"/>
          <a:ext cx="536302" cy="680933"/>
        </a:xfrm>
        <a:prstGeom prst="rightArrow">
          <a:avLst>
            <a:gd name="adj1" fmla="val 60000"/>
            <a:gd name="adj2" fmla="val 50000"/>
          </a:avLst>
        </a:prstGeom>
        <a:solidFill>
          <a:schemeClr val="accent5">
            <a:hueOff val="-6116806"/>
            <a:satOff val="42038"/>
            <a:lumOff val="-411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608720" y="5468924"/>
        <a:ext cx="375411" cy="408559"/>
      </dsp:txXfrm>
    </dsp:sp>
    <dsp:sp modelId="{FDFD59A8-E0E3-4431-B107-C49058DD067F}">
      <dsp:nvSpPr>
        <dsp:cNvPr id="0" name=""/>
        <dsp:cNvSpPr/>
      </dsp:nvSpPr>
      <dsp:spPr>
        <a:xfrm>
          <a:off x="2177275" y="4664414"/>
          <a:ext cx="2017580" cy="2017580"/>
        </a:xfrm>
        <a:prstGeom prst="ellipse">
          <a:avLst/>
        </a:prstGeom>
        <a:gradFill rotWithShape="0">
          <a:gsLst>
            <a:gs pos="0">
              <a:schemeClr val="accent5">
                <a:hueOff val="-9175209"/>
                <a:satOff val="63057"/>
                <a:lumOff val="-6177"/>
                <a:alphaOff val="0"/>
                <a:shade val="51000"/>
                <a:satMod val="130000"/>
              </a:schemeClr>
            </a:gs>
            <a:gs pos="80000">
              <a:schemeClr val="accent5">
                <a:hueOff val="-9175209"/>
                <a:satOff val="63057"/>
                <a:lumOff val="-6177"/>
                <a:alphaOff val="0"/>
                <a:shade val="93000"/>
                <a:satMod val="130000"/>
              </a:schemeClr>
            </a:gs>
            <a:gs pos="100000">
              <a:schemeClr val="accent5">
                <a:hueOff val="-9175209"/>
                <a:satOff val="63057"/>
                <a:lumOff val="-6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Health</a:t>
          </a:r>
          <a:endParaRPr lang="en-US" sz="2100" kern="1200" dirty="0">
            <a:latin typeface="Century Gothic" panose="020B0502020202020204" pitchFamily="34" charset="0"/>
          </a:endParaRPr>
        </a:p>
      </dsp:txBody>
      <dsp:txXfrm>
        <a:off x="2472743" y="4959882"/>
        <a:ext cx="1426644" cy="1426644"/>
      </dsp:txXfrm>
    </dsp:sp>
    <dsp:sp modelId="{91F90BDA-2D5A-487D-89AE-50BFE484FE3A}">
      <dsp:nvSpPr>
        <dsp:cNvPr id="0" name=""/>
        <dsp:cNvSpPr/>
      </dsp:nvSpPr>
      <dsp:spPr>
        <a:xfrm rot="14520271">
          <a:off x="2201317" y="3997610"/>
          <a:ext cx="549966" cy="680933"/>
        </a:xfrm>
        <a:prstGeom prst="rightArrow">
          <a:avLst>
            <a:gd name="adj1" fmla="val 60000"/>
            <a:gd name="adj2" fmla="val 50000"/>
          </a:avLst>
        </a:prstGeom>
        <a:solidFill>
          <a:schemeClr val="accent5">
            <a:hueOff val="-9175209"/>
            <a:satOff val="63057"/>
            <a:lumOff val="-61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322535" y="4206639"/>
        <a:ext cx="384976" cy="408559"/>
      </dsp:txXfrm>
    </dsp:sp>
    <dsp:sp modelId="{C728F703-F3CC-4368-B68F-97737D4250FF}">
      <dsp:nvSpPr>
        <dsp:cNvPr id="0" name=""/>
        <dsp:cNvSpPr/>
      </dsp:nvSpPr>
      <dsp:spPr>
        <a:xfrm>
          <a:off x="743132" y="1966671"/>
          <a:ext cx="2017580" cy="2017580"/>
        </a:xfrm>
        <a:prstGeom prst="ellipse">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Century Gothic" panose="020B0502020202020204" pitchFamily="34" charset="0"/>
            </a:rPr>
            <a:t>Education</a:t>
          </a:r>
          <a:endParaRPr lang="en-US" sz="2100" kern="1200" dirty="0">
            <a:latin typeface="Century Gothic" panose="020B0502020202020204" pitchFamily="34" charset="0"/>
          </a:endParaRPr>
        </a:p>
      </dsp:txBody>
      <dsp:txXfrm>
        <a:off x="1038600" y="2262139"/>
        <a:ext cx="1426644" cy="1426644"/>
      </dsp:txXfrm>
    </dsp:sp>
    <dsp:sp modelId="{317F71F9-6938-4D44-BC84-447B7D3C21E4}">
      <dsp:nvSpPr>
        <dsp:cNvPr id="0" name=""/>
        <dsp:cNvSpPr/>
      </dsp:nvSpPr>
      <dsp:spPr>
        <a:xfrm rot="19580035">
          <a:off x="2803048" y="1665612"/>
          <a:ext cx="808537" cy="680933"/>
        </a:xfrm>
        <a:prstGeom prst="rightArrow">
          <a:avLst>
            <a:gd name="adj1" fmla="val 60000"/>
            <a:gd name="adj2" fmla="val 50000"/>
          </a:avLst>
        </a:prstGeom>
        <a:solidFill>
          <a:schemeClr val="accent5">
            <a:hueOff val="-12233612"/>
            <a:satOff val="84076"/>
            <a:lumOff val="-823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20179" y="1858420"/>
        <a:ext cx="604257" cy="408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B0959-633F-4D1C-B363-97C85ECBAEB3}">
      <dsp:nvSpPr>
        <dsp:cNvPr id="0" name=""/>
        <dsp:cNvSpPr/>
      </dsp:nvSpPr>
      <dsp:spPr>
        <a:xfrm>
          <a:off x="1881902" y="352213"/>
          <a:ext cx="4551680" cy="4551680"/>
        </a:xfrm>
        <a:prstGeom prst="pie">
          <a:avLst>
            <a:gd name="adj1" fmla="val 16200000"/>
            <a:gd name="adj2" fmla="val 18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Families</a:t>
          </a:r>
          <a:endParaRPr lang="en-US" sz="2400" kern="1200" dirty="0">
            <a:effectLst>
              <a:outerShdw blurRad="38100" dist="38100" dir="2700000" algn="tl">
                <a:srgbClr val="000000">
                  <a:alpha val="43137"/>
                </a:srgbClr>
              </a:outerShdw>
            </a:effectLst>
          </a:endParaRPr>
        </a:p>
      </dsp:txBody>
      <dsp:txXfrm>
        <a:off x="4280746" y="1316736"/>
        <a:ext cx="1625600" cy="1354666"/>
      </dsp:txXfrm>
    </dsp:sp>
    <dsp:sp modelId="{B349CDA0-B279-48D3-864C-FA300D8B87EE}">
      <dsp:nvSpPr>
        <dsp:cNvPr id="0" name=""/>
        <dsp:cNvSpPr/>
      </dsp:nvSpPr>
      <dsp:spPr>
        <a:xfrm>
          <a:off x="1788159" y="514773"/>
          <a:ext cx="4551680" cy="4551680"/>
        </a:xfrm>
        <a:prstGeom prst="pie">
          <a:avLst>
            <a:gd name="adj1" fmla="val 1800000"/>
            <a:gd name="adj2" fmla="val 9000000"/>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ENTIRE</a:t>
          </a:r>
        </a:p>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COMMUNITIES</a:t>
          </a:r>
          <a:endParaRPr lang="en-US" sz="2400" kern="1200" dirty="0">
            <a:effectLst>
              <a:outerShdw blurRad="38100" dist="38100" dir="2700000" algn="tl">
                <a:srgbClr val="000000">
                  <a:alpha val="43137"/>
                </a:srgbClr>
              </a:outerShdw>
            </a:effectLst>
          </a:endParaRPr>
        </a:p>
      </dsp:txBody>
      <dsp:txXfrm>
        <a:off x="2871893" y="3467946"/>
        <a:ext cx="2438400" cy="1192106"/>
      </dsp:txXfrm>
    </dsp:sp>
    <dsp:sp modelId="{52F27DD5-5AED-49E6-87B7-C855E64A63F5}">
      <dsp:nvSpPr>
        <dsp:cNvPr id="0" name=""/>
        <dsp:cNvSpPr/>
      </dsp:nvSpPr>
      <dsp:spPr>
        <a:xfrm>
          <a:off x="1694416" y="352213"/>
          <a:ext cx="4551680" cy="4551680"/>
        </a:xfrm>
        <a:prstGeom prst="pie">
          <a:avLst>
            <a:gd name="adj1" fmla="val 9000000"/>
            <a:gd name="adj2" fmla="val 16200000"/>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Individuals</a:t>
          </a:r>
          <a:endParaRPr lang="en-US" sz="2400" kern="1200" dirty="0">
            <a:effectLst>
              <a:outerShdw blurRad="38100" dist="38100" dir="2700000" algn="tl">
                <a:srgbClr val="000000">
                  <a:alpha val="43137"/>
                </a:srgbClr>
              </a:outerShdw>
            </a:effectLst>
          </a:endParaRPr>
        </a:p>
      </dsp:txBody>
      <dsp:txXfrm>
        <a:off x="2221653" y="1316736"/>
        <a:ext cx="1625600" cy="1354666"/>
      </dsp:txXfrm>
    </dsp:sp>
    <dsp:sp modelId="{977A094C-862F-4577-9443-4FA6ABC46A45}">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7E9149-ECCF-448B-8577-913BA0BDD6F8}">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gradFill rotWithShape="0">
          <a:gsLst>
            <a:gs pos="0">
              <a:schemeClr val="accent5">
                <a:hueOff val="-6116806"/>
                <a:satOff val="42038"/>
                <a:lumOff val="-4118"/>
                <a:alphaOff val="0"/>
                <a:shade val="51000"/>
                <a:satMod val="130000"/>
              </a:schemeClr>
            </a:gs>
            <a:gs pos="80000">
              <a:schemeClr val="accent5">
                <a:hueOff val="-6116806"/>
                <a:satOff val="42038"/>
                <a:lumOff val="-4118"/>
                <a:alphaOff val="0"/>
                <a:shade val="93000"/>
                <a:satMod val="130000"/>
              </a:schemeClr>
            </a:gs>
            <a:gs pos="100000">
              <a:schemeClr val="accent5">
                <a:hueOff val="-6116806"/>
                <a:satOff val="42038"/>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F5B4D2-6B16-4CF4-8298-581A243386E7}">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F5ACF7C-7294-4E84-A925-7276A86EB2C9}" type="datetimeFigureOut">
              <a:rPr lang="en-US"/>
              <a:t>12/1/2015</a:t>
            </a:fld>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8944CD9-4CE2-4E83-8137-D0C5AC1970FD}" type="slidenum">
              <a:rPr/>
              <a:t>‹#›</a:t>
            </a:fld>
            <a:endParaRPr/>
          </a:p>
        </p:txBody>
      </p:sp>
    </p:spTree>
    <p:extLst>
      <p:ext uri="{BB962C8B-B14F-4D97-AF65-F5344CB8AC3E}">
        <p14:creationId xmlns:p14="http://schemas.microsoft.com/office/powerpoint/2010/main" val="282521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14ECB3C-A007-49FF-BDDA-56443C398E16}" type="datetimeFigureOut">
              <a:rPr lang="en-US"/>
              <a:t>12/1/2015</a:t>
            </a:fld>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300413"/>
            <a:ext cx="7315200" cy="2314575"/>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9A3235D-6603-4F32-8645-42F908939C8F}" type="slidenum">
              <a:rPr/>
              <a:t>‹#›</a:t>
            </a:fld>
            <a:endParaRPr/>
          </a:p>
        </p:txBody>
      </p:sp>
    </p:spTree>
    <p:extLst>
      <p:ext uri="{BB962C8B-B14F-4D97-AF65-F5344CB8AC3E}">
        <p14:creationId xmlns:p14="http://schemas.microsoft.com/office/powerpoint/2010/main" val="414794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ost_of_liv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aw.wustl.edu/Journal/20/p17Rankbookpag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2.hawaii.edu/~noy/300texts/poverty-comparative.pdf%E2%80%8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logo</a:t>
            </a:r>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1</a:t>
            </a:fld>
            <a:endParaRPr lang="en-US"/>
          </a:p>
        </p:txBody>
      </p:sp>
    </p:spTree>
    <p:extLst>
      <p:ext uri="{BB962C8B-B14F-4D97-AF65-F5344CB8AC3E}">
        <p14:creationId xmlns:p14="http://schemas.microsoft.com/office/powerpoint/2010/main" val="42987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Agencies</a:t>
            </a:r>
          </a:p>
          <a:p>
            <a:r>
              <a:rPr lang="en-US" dirty="0" smtClean="0"/>
              <a:t>Every County in Missouri and the City of St. Louis</a:t>
            </a:r>
          </a:p>
          <a:p>
            <a:r>
              <a:rPr lang="en-US" dirty="0" smtClean="0"/>
              <a:t>3,000</a:t>
            </a:r>
            <a:r>
              <a:rPr lang="en-US" baseline="0" dirty="0" smtClean="0"/>
              <a:t> Staff</a:t>
            </a:r>
            <a:endParaRPr lang="en-US" dirty="0"/>
          </a:p>
        </p:txBody>
      </p:sp>
      <p:sp>
        <p:nvSpPr>
          <p:cNvPr id="4" name="Slide Number Placeholder 3"/>
          <p:cNvSpPr>
            <a:spLocks noGrp="1"/>
          </p:cNvSpPr>
          <p:nvPr>
            <p:ph type="sldNum" sz="quarter" idx="10"/>
          </p:nvPr>
        </p:nvSpPr>
        <p:spPr/>
        <p:txBody>
          <a:bodyPr/>
          <a:lstStyle/>
          <a:p>
            <a:fld id="{3873C434-9750-4088-A9B4-572848D85CB4}" type="slidenum">
              <a:rPr lang="en-US" smtClean="0"/>
              <a:t>3</a:t>
            </a:fld>
            <a:endParaRPr lang="en-US"/>
          </a:p>
        </p:txBody>
      </p:sp>
    </p:spTree>
    <p:extLst>
      <p:ext uri="{BB962C8B-B14F-4D97-AF65-F5344CB8AC3E}">
        <p14:creationId xmlns:p14="http://schemas.microsoft.com/office/powerpoint/2010/main" val="176667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association office</a:t>
            </a:r>
            <a:r>
              <a:rPr lang="en-US" baseline="0" dirty="0" smtClean="0"/>
              <a:t> handles the things you see on this slide.  Advocacy, Education, Training and Technical Assistance.</a:t>
            </a:r>
          </a:p>
          <a:p>
            <a:endParaRPr lang="en-US" baseline="0" dirty="0" smtClean="0"/>
          </a:p>
          <a:p>
            <a:r>
              <a:rPr lang="en-US" baseline="0" dirty="0" smtClean="0"/>
              <a:t>In contrast, the 19 local Community Action Agencies in Missouri and those that exist in the other states provide a variety of services to individuals, children and families who are living in poverty.  The best part of how Community Action works?  It’s local.  Services provided by agencies will vary by agency since they are determined based upon local needs assessments.</a:t>
            </a:r>
          </a:p>
          <a:p>
            <a:endParaRPr lang="en-US" baseline="0" dirty="0" smtClean="0"/>
          </a:p>
          <a:p>
            <a:r>
              <a:rPr lang="en-US" baseline="0" dirty="0" smtClean="0"/>
              <a:t>For example, in the Community of Spanish Lake in north St. Louis there was a “food desert”.  Families had to travel miles away to get to a grocery store and the only local food options were convenience stores and fast food outlets.  The Community Action Agency of St. Louis County developed a Community Supported Agriculture project which started as a community garden and now makes it possible for individuals in this community to access high quality fresh produce.  This is just one example of hundreds of local projects that communities have developed to mitigate the effects of poverty.</a:t>
            </a:r>
            <a:endParaRPr lang="en-US" dirty="0"/>
          </a:p>
        </p:txBody>
      </p:sp>
      <p:sp>
        <p:nvSpPr>
          <p:cNvPr id="4" name="Slide Number Placeholder 3"/>
          <p:cNvSpPr>
            <a:spLocks noGrp="1"/>
          </p:cNvSpPr>
          <p:nvPr>
            <p:ph type="sldNum" sz="quarter" idx="10"/>
          </p:nvPr>
        </p:nvSpPr>
        <p:spPr/>
        <p:txBody>
          <a:bodyPr/>
          <a:lstStyle/>
          <a:p>
            <a:fld id="{3873C434-9750-4088-A9B4-572848D85CB4}" type="slidenum">
              <a:rPr lang="en-US" smtClean="0"/>
              <a:t>4</a:t>
            </a:fld>
            <a:endParaRPr lang="en-US"/>
          </a:p>
        </p:txBody>
      </p:sp>
    </p:spTree>
    <p:extLst>
      <p:ext uri="{BB962C8B-B14F-4D97-AF65-F5344CB8AC3E}">
        <p14:creationId xmlns:p14="http://schemas.microsoft.com/office/powerpoint/2010/main" val="112176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dirty="0" smtClean="0"/>
              <a:t>So, how</a:t>
            </a:r>
            <a:r>
              <a:rPr lang="en-US" baseline="0" dirty="0" smtClean="0"/>
              <a:t> is poverty defined in the United States today?  Poverty is defined by income.  Anyone living below the federal poverty rate of around $11,000 for an individual and $23,550 for a family of four, is defined as living in poverty.  However, there are some problems with this measure.  First of all, it was developed in 1963 by Mollie </a:t>
            </a:r>
            <a:r>
              <a:rPr lang="en-US" baseline="0" dirty="0" err="1" smtClean="0"/>
              <a:t>Orshansky</a:t>
            </a:r>
            <a:r>
              <a:rPr lang="en-US" baseline="0" dirty="0" smtClean="0"/>
              <a:t>. </a:t>
            </a:r>
            <a:r>
              <a:rPr lang="en-US" dirty="0" smtClean="0"/>
              <a:t>The basis of her idea was to use the cost of a nutritionally adequate diet as the basis for a cost-of-living estimate and to calculate a </a:t>
            </a:r>
            <a:r>
              <a:rPr lang="en-US" dirty="0" smtClean="0">
                <a:hlinkClick r:id="rId3" tooltip="Cost of living"/>
              </a:rPr>
              <a:t>cost of living</a:t>
            </a:r>
            <a:r>
              <a:rPr lang="en-US" dirty="0" smtClean="0"/>
              <a:t> for families of different sizes and composition.  </a:t>
            </a:r>
            <a:r>
              <a:rPr lang="en-US" baseline="0" dirty="0" smtClean="0"/>
              <a:t> In the 1960s, food made up approximately 1/3 of a family’s budget.  Today, we spend approximately 6%.  In contrast, other household expenses such as health care, child care and energy costs have risen considerably.</a:t>
            </a:r>
          </a:p>
          <a:p>
            <a:endParaRPr lang="en-US" baseline="0" dirty="0" smtClean="0"/>
          </a:p>
          <a:p>
            <a:r>
              <a:rPr lang="en-US" dirty="0" smtClean="0"/>
              <a:t>Arkansas  	19.8</a:t>
            </a:r>
          </a:p>
          <a:p>
            <a:r>
              <a:rPr lang="en-US" dirty="0" smtClean="0"/>
              <a:t>Illinois	14.7</a:t>
            </a:r>
          </a:p>
          <a:p>
            <a:r>
              <a:rPr lang="en-US" dirty="0" smtClean="0"/>
              <a:t>Iowa	12.7</a:t>
            </a:r>
          </a:p>
          <a:p>
            <a:r>
              <a:rPr lang="en-US" dirty="0" smtClean="0"/>
              <a:t>Kansas	14</a:t>
            </a:r>
          </a:p>
          <a:p>
            <a:r>
              <a:rPr lang="en-US" dirty="0" smtClean="0"/>
              <a:t>Louisiana	19.9</a:t>
            </a:r>
          </a:p>
          <a:p>
            <a:r>
              <a:rPr lang="en-US" dirty="0" smtClean="0"/>
              <a:t>Missouri	16.2</a:t>
            </a:r>
          </a:p>
          <a:p>
            <a:r>
              <a:rPr lang="en-US" dirty="0" smtClean="0"/>
              <a:t>Nebraska	13</a:t>
            </a:r>
          </a:p>
          <a:p>
            <a:r>
              <a:rPr lang="en-US" dirty="0" smtClean="0"/>
              <a:t>Oklahoma	17.2</a:t>
            </a:r>
          </a:p>
          <a:p>
            <a:r>
              <a:rPr lang="en-US" dirty="0" smtClean="0"/>
              <a:t>Texas	17.9</a:t>
            </a:r>
          </a:p>
          <a:p>
            <a:endParaRPr lang="en-US" dirty="0"/>
          </a:p>
        </p:txBody>
      </p:sp>
      <p:sp>
        <p:nvSpPr>
          <p:cNvPr id="4" name="Slide Number Placeholder 3"/>
          <p:cNvSpPr>
            <a:spLocks noGrp="1"/>
          </p:cNvSpPr>
          <p:nvPr>
            <p:ph type="sldNum" sz="quarter" idx="10"/>
          </p:nvPr>
        </p:nvSpPr>
        <p:spPr/>
        <p:txBody>
          <a:bodyPr/>
          <a:lstStyle/>
          <a:p>
            <a:fld id="{3873C434-9750-4088-A9B4-572848D85CB4}" type="slidenum">
              <a:rPr lang="en-US" smtClean="0"/>
              <a:t>5</a:t>
            </a:fld>
            <a:endParaRPr lang="en-US"/>
          </a:p>
        </p:txBody>
      </p:sp>
    </p:spTree>
    <p:extLst>
      <p:ext uri="{BB962C8B-B14F-4D97-AF65-F5344CB8AC3E}">
        <p14:creationId xmlns:p14="http://schemas.microsoft.com/office/powerpoint/2010/main" val="74461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thinking of poverty, we focus on five elements of poverty:</a:t>
            </a:r>
          </a:p>
          <a:p>
            <a:r>
              <a:rPr lang="en-US" dirty="0" smtClean="0"/>
              <a:t>Food, Family &amp; Economic Security, Housing &amp; Energy, Health, and Education.  As you saw in the film, poverty is not just one issue, there are multiple barriers that keep people in poverty.  </a:t>
            </a:r>
            <a:endParaRPr lang="en-US" dirty="0"/>
          </a:p>
        </p:txBody>
      </p:sp>
      <p:sp>
        <p:nvSpPr>
          <p:cNvPr id="4" name="Slide Number Placeholder 3"/>
          <p:cNvSpPr>
            <a:spLocks noGrp="1"/>
          </p:cNvSpPr>
          <p:nvPr>
            <p:ph type="sldNum" sz="quarter" idx="10"/>
          </p:nvPr>
        </p:nvSpPr>
        <p:spPr/>
        <p:txBody>
          <a:bodyPr/>
          <a:lstStyle/>
          <a:p>
            <a:fld id="{69A3235D-6603-4F32-8645-42F908939C8F}" type="slidenum">
              <a:rPr lang="en-US" smtClean="0"/>
              <a:t>6</a:t>
            </a:fld>
            <a:endParaRPr lang="en-US"/>
          </a:p>
        </p:txBody>
      </p:sp>
    </p:spTree>
    <p:extLst>
      <p:ext uri="{BB962C8B-B14F-4D97-AF65-F5344CB8AC3E}">
        <p14:creationId xmlns:p14="http://schemas.microsoft.com/office/powerpoint/2010/main" val="405587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100" b="1" i="0" u="none" strike="noStrike" kern="1200" baseline="30000" dirty="0" smtClean="0">
                <a:solidFill>
                  <a:schemeClr val="tx1"/>
                </a:solidFill>
                <a:latin typeface="+mn-lt"/>
                <a:ea typeface="+mn-ea"/>
                <a:cs typeface="+mn-cs"/>
              </a:rPr>
              <a:t>Energy </a:t>
            </a:r>
          </a:p>
          <a:p>
            <a:pPr rtl="0"/>
            <a:r>
              <a:rPr lang="en-US" sz="1100" b="0" i="0" u="none" strike="noStrike" kern="1200" baseline="30000" dirty="0" smtClean="0">
                <a:solidFill>
                  <a:schemeClr val="tx1"/>
                </a:solidFill>
                <a:latin typeface="+mn-lt"/>
                <a:ea typeface="+mn-ea"/>
                <a:cs typeface="+mn-cs"/>
              </a:rPr>
              <a:t>On average, low-income households spend 14% of their annual income just on energy costs, whereas middle and higher income families usually pay only 3-6%.  This means low-income families often cut back on other necessities, such as prescription medication and food, in order to pay their energy bills.  The higher consumption often results from housing stock that lacks insulation or other efficiency measures, and older appliances in the home.</a:t>
            </a:r>
            <a:endParaRPr lang="en-US" sz="1100" b="1" i="0" u="none" strike="noStrike" kern="1200" baseline="30000" dirty="0" smtClean="0">
              <a:solidFill>
                <a:schemeClr val="tx1"/>
              </a:solidFill>
              <a:latin typeface="+mn-lt"/>
              <a:ea typeface="+mn-ea"/>
              <a:cs typeface="+mn-cs"/>
            </a:endParaRPr>
          </a:p>
          <a:p>
            <a:pPr rtl="0"/>
            <a:endParaRPr lang="en-US" sz="1100" b="1" i="0" u="none" strike="noStrike" kern="1200" baseline="30000" dirty="0" smtClean="0">
              <a:solidFill>
                <a:schemeClr val="tx1"/>
              </a:solidFill>
              <a:latin typeface="+mn-lt"/>
              <a:ea typeface="+mn-ea"/>
              <a:cs typeface="+mn-cs"/>
            </a:endParaRPr>
          </a:p>
          <a:p>
            <a:pPr rtl="0"/>
            <a:r>
              <a:rPr lang="en-US" sz="1100" b="1" i="0" u="none" strike="noStrike" kern="1200" baseline="30000" dirty="0" smtClean="0">
                <a:solidFill>
                  <a:schemeClr val="tx1"/>
                </a:solidFill>
                <a:latin typeface="+mn-lt"/>
                <a:ea typeface="+mn-ea"/>
                <a:cs typeface="+mn-cs"/>
              </a:rPr>
              <a:t>Housing</a:t>
            </a:r>
            <a:endParaRPr lang="en-US" sz="1100" b="0" i="0" u="none" strike="noStrike"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Housing is considered affordable if it equals 30% of a family’s income.  Between housing and energy (assuming the housing is “affordable”) low income families face a housing and energy cost of 44% of their annual income just for those two expenses.  Across the 9 states highlighted in this presentation, over 3.4 million are paying more than 30% on housing.</a:t>
            </a:r>
          </a:p>
          <a:p>
            <a:pPr rtl="0"/>
            <a:endParaRPr lang="en-US" sz="1100" b="0" i="0" u="none" strike="noStrike" kern="1200" baseline="0" dirty="0" smtClean="0">
              <a:solidFill>
                <a:schemeClr val="tx1"/>
              </a:solidFill>
              <a:latin typeface="+mn-lt"/>
              <a:ea typeface="+mn-ea"/>
              <a:cs typeface="+mn-cs"/>
            </a:endParaRPr>
          </a:p>
          <a:p>
            <a:pPr rtl="0"/>
            <a:r>
              <a:rPr lang="en-US" sz="1100" b="0" i="0" u="none" strike="noStrike" kern="1200" baseline="30000" dirty="0" smtClean="0">
                <a:solidFill>
                  <a:schemeClr val="tx1"/>
                </a:solidFill>
                <a:latin typeface="+mn-lt"/>
                <a:ea typeface="+mn-ea"/>
                <a:cs typeface="+mn-cs"/>
              </a:rPr>
              <a:t>Substandard housing is yet another barrier that low income families face and one that drastically affects a family’s quality of life.  (Substandard housing refers to any housing that does not meet the local minimum health and safety requirements.) One out of every three people living in severely substandard housing is a child.  </a:t>
            </a:r>
          </a:p>
          <a:p>
            <a:pPr rtl="0"/>
            <a:endParaRPr lang="en-US" sz="1100" b="0" i="0" u="none" strike="noStrike" kern="1200" baseline="30000" dirty="0" smtClean="0">
              <a:solidFill>
                <a:schemeClr val="tx1"/>
              </a:solidFill>
              <a:latin typeface="+mn-lt"/>
              <a:ea typeface="+mn-ea"/>
              <a:cs typeface="+mn-cs"/>
            </a:endParaRPr>
          </a:p>
          <a:p>
            <a:pPr rtl="0"/>
            <a:r>
              <a:rPr lang="en-US" sz="1100" b="0" i="0" u="none" strike="noStrike" kern="1200" baseline="30000" dirty="0" smtClean="0">
                <a:solidFill>
                  <a:schemeClr val="tx1"/>
                </a:solidFill>
                <a:latin typeface="+mn-lt"/>
                <a:ea typeface="+mn-ea"/>
                <a:cs typeface="+mn-cs"/>
              </a:rPr>
              <a:t>Recently, the National Low Income Housing Coalition released a report called “Healthy Homes”, which found that substandard housing contributes significantly to the health issues faced by many low income children.  Studies show that children who have secure, affordable housing are far more likely to stay in school and succeed socially, and their parents are far more likely to keep their jobs and maintain a family income</a:t>
            </a:r>
          </a:p>
          <a:p>
            <a:pPr rtl="0"/>
            <a:endParaRPr lang="en-US" sz="1100" b="0" i="0" u="none" strike="noStrike" kern="1200" baseline="30000" dirty="0" smtClean="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873C434-9750-4088-A9B4-572848D85CB4}" type="slidenum">
              <a:rPr lang="en-US" smtClean="0"/>
              <a:t>7</a:t>
            </a:fld>
            <a:endParaRPr lang="en-US"/>
          </a:p>
        </p:txBody>
      </p:sp>
    </p:spTree>
    <p:extLst>
      <p:ext uri="{BB962C8B-B14F-4D97-AF65-F5344CB8AC3E}">
        <p14:creationId xmlns:p14="http://schemas.microsoft.com/office/powerpoint/2010/main" val="228880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In the United States, we have an</a:t>
            </a:r>
            <a:r>
              <a:rPr lang="en-US" baseline="0" dirty="0" smtClean="0"/>
              <a:t> unconscious bias toward what we could call the deserving and the undeserving poor.  Kathleen </a:t>
            </a:r>
            <a:r>
              <a:rPr lang="en-US" baseline="0" dirty="0" err="1" smtClean="0"/>
              <a:t>Geier</a:t>
            </a:r>
            <a:r>
              <a:rPr lang="en-US" baseline="0" dirty="0" smtClean="0"/>
              <a:t> wrote in the blog “Political Animal” - </a:t>
            </a:r>
            <a:r>
              <a:rPr lang="en-US" dirty="0" smtClean="0"/>
              <a:t>You don’t become poor because you’re a terrible person or a defective human being. People are poor because of the way our economy and our society is arranged. As Mark Rank has </a:t>
            </a:r>
            <a:r>
              <a:rPr lang="en-US" dirty="0" smtClean="0">
                <a:hlinkClick r:id="rId3"/>
              </a:rPr>
              <a:t>written</a:t>
            </a:r>
            <a:r>
              <a:rPr lang="en-US" dirty="0" smtClean="0"/>
              <a:t>, “American poverty is largely the result of structural, rather than individual, failings. There simply are not enough viable opportunities for all Americans.” For example, compared to other rich nations, the U.S. has what is by far </a:t>
            </a:r>
            <a:r>
              <a:rPr lang="en-US" dirty="0" smtClean="0">
                <a:hlinkClick r:id="rId4"/>
              </a:rPr>
              <a:t>the highest proportion of its workers</a:t>
            </a:r>
            <a:r>
              <a:rPr lang="en-US" dirty="0" smtClean="0"/>
              <a:t> in low-wage jobs. Yet as hard as they work, those workers have found it impossible to work themselves out of poverty.  An</a:t>
            </a:r>
            <a:r>
              <a:rPr lang="en-US" baseline="0" dirty="0" smtClean="0"/>
              <a:t> excellent book that demonstrates how hard living is when working at low wage jobs is “Nickeled and Dimed, On NOT getting by in America” by Barbara </a:t>
            </a:r>
            <a:r>
              <a:rPr lang="en-US" dirty="0" err="1" smtClean="0"/>
              <a:t>Ehrenreich</a:t>
            </a:r>
            <a:r>
              <a:rPr lang="en-US" dirty="0" smtClean="0"/>
              <a:t>.</a:t>
            </a:r>
          </a:p>
          <a:p>
            <a:endParaRPr lang="en-US" dirty="0" smtClean="0"/>
          </a:p>
          <a:p>
            <a:r>
              <a:rPr lang="en-US" dirty="0" smtClean="0"/>
              <a:t>Percentage</a:t>
            </a:r>
            <a:r>
              <a:rPr lang="en-US" baseline="0" dirty="0" smtClean="0"/>
              <a:t> of Jobs that are “Low- Wage” and percentage of low income families that work.  </a:t>
            </a:r>
          </a:p>
          <a:p>
            <a:endParaRPr lang="en-US" baseline="0" dirty="0" smtClean="0"/>
          </a:p>
          <a:p>
            <a:r>
              <a:rPr lang="en-US" dirty="0" smtClean="0"/>
              <a:t>Arkansas	31.9	41.8</a:t>
            </a:r>
          </a:p>
          <a:p>
            <a:r>
              <a:rPr lang="en-US" dirty="0" smtClean="0"/>
              <a:t>Illinois	19	30.4</a:t>
            </a:r>
          </a:p>
          <a:p>
            <a:r>
              <a:rPr lang="en-US" dirty="0" smtClean="0"/>
              <a:t>Iowa	23.6	28.8</a:t>
            </a:r>
          </a:p>
          <a:p>
            <a:r>
              <a:rPr lang="en-US" dirty="0" smtClean="0"/>
              <a:t>Kansas	23	32</a:t>
            </a:r>
          </a:p>
          <a:p>
            <a:r>
              <a:rPr lang="en-US" dirty="0" smtClean="0"/>
              <a:t>Louisiana	31.4	36.3</a:t>
            </a:r>
          </a:p>
          <a:p>
            <a:r>
              <a:rPr lang="en-US" dirty="0" smtClean="0"/>
              <a:t>Missouri	25.1	32.7</a:t>
            </a:r>
          </a:p>
          <a:p>
            <a:r>
              <a:rPr lang="en-US" dirty="0" smtClean="0"/>
              <a:t>Nebraska	25.1	31.1</a:t>
            </a:r>
          </a:p>
          <a:p>
            <a:r>
              <a:rPr lang="en-US" dirty="0" smtClean="0"/>
              <a:t>Oklahoma	31.9	37.4</a:t>
            </a:r>
          </a:p>
          <a:p>
            <a:r>
              <a:rPr lang="en-US" dirty="0" smtClean="0"/>
              <a:t>Texas	27.8	38.3</a:t>
            </a:r>
          </a:p>
          <a:p>
            <a:endParaRPr lang="en-US" dirty="0"/>
          </a:p>
        </p:txBody>
      </p:sp>
      <p:sp>
        <p:nvSpPr>
          <p:cNvPr id="4" name="Slide Number Placeholder 3"/>
          <p:cNvSpPr>
            <a:spLocks noGrp="1"/>
          </p:cNvSpPr>
          <p:nvPr>
            <p:ph type="sldNum" sz="quarter" idx="10"/>
          </p:nvPr>
        </p:nvSpPr>
        <p:spPr/>
        <p:txBody>
          <a:bodyPr/>
          <a:lstStyle/>
          <a:p>
            <a:fld id="{3873C434-9750-4088-A9B4-572848D85CB4}" type="slidenum">
              <a:rPr lang="en-US" smtClean="0"/>
              <a:t>9</a:t>
            </a:fld>
            <a:endParaRPr lang="en-US"/>
          </a:p>
        </p:txBody>
      </p:sp>
    </p:spTree>
    <p:extLst>
      <p:ext uri="{BB962C8B-B14F-4D97-AF65-F5344CB8AC3E}">
        <p14:creationId xmlns:p14="http://schemas.microsoft.com/office/powerpoint/2010/main" val="173701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a 2011 report from the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 Senate Committee on Health, Education, Labor &amp; Pensions:</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Is Poverty A Death Sentence? The Human Cost of Socioeconomic Disparities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rates of poor or fair health are seven times higher among children of low-income families than their higher earning counterparts.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report also states the lowest-earning and least-educated individuals often suffer from the worst health; meanwhile, those in the highest income group live, on average, six and a half years longer than people living in poverty. When a family moves out of poverty and closer to self-sufficiency, their health improves. With adequate health insurance, people live longer lives, are diagnosed and treated sooner, and have healthier children.</a:t>
            </a:r>
            <a:endParaRPr lang="en-US" dirty="0"/>
          </a:p>
        </p:txBody>
      </p:sp>
      <p:sp>
        <p:nvSpPr>
          <p:cNvPr id="4" name="Slide Number Placeholder 3"/>
          <p:cNvSpPr>
            <a:spLocks noGrp="1"/>
          </p:cNvSpPr>
          <p:nvPr>
            <p:ph type="sldNum" sz="quarter" idx="10"/>
          </p:nvPr>
        </p:nvSpPr>
        <p:spPr/>
        <p:txBody>
          <a:bodyPr/>
          <a:lstStyle/>
          <a:p>
            <a:fld id="{3873C434-9750-4088-A9B4-572848D85CB4}" type="slidenum">
              <a:rPr lang="en-US" smtClean="0"/>
              <a:t>10</a:t>
            </a:fld>
            <a:endParaRPr lang="en-US"/>
          </a:p>
        </p:txBody>
      </p:sp>
    </p:spTree>
    <p:extLst>
      <p:ext uri="{BB962C8B-B14F-4D97-AF65-F5344CB8AC3E}">
        <p14:creationId xmlns:p14="http://schemas.microsoft.com/office/powerpoint/2010/main" val="222649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solidFill>
                  <a:srgbClr val="002060"/>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rgbClr val="002060"/>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8224893-DBDA-4BFA-9CE1-4BFE7CD0F8CF}" type="datetime1">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5698" y="4227523"/>
            <a:ext cx="4520604" cy="1811139"/>
          </a:xfrm>
          <a:prstGeom prst="rect">
            <a:avLst/>
          </a:prstGeom>
        </p:spPr>
      </p:pic>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Century Gothic" panose="020B050202020202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solidFill>
                  <a:srgbClr val="002060"/>
                </a:solidFill>
                <a:latin typeface="Century Gothic" panose="020B0502020202020204" pitchFamily="34" charset="0"/>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7B2D3E9E-A95C-48F2-B4BF-A71542E0BE9A}" type="datetime1">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solidFill>
                  <a:srgbClr val="002060"/>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12/1/2015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838200" y="1828800"/>
            <a:ext cx="5181600" cy="4351337"/>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172200" y="1828800"/>
            <a:ext cx="5181600" cy="4351337"/>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F12952B5-7A2F-4CC8-B7CE-9234E21C2837}" type="datetime1">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CE1DA07A-9201-4B4B-BAF2-015AFA30F520}" type="datetime1">
              <a:rPr lang="en-US"/>
              <a:t>12/1/2015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lvl1pPr>
              <a:defRPr>
                <a:solidFill>
                  <a:srgbClr val="002060"/>
                </a:solidFill>
              </a:defRPr>
            </a:lvl1pPr>
          </a:lstStyle>
          <a:p>
            <a:r>
              <a:rPr lang="en-US" dirty="0" smtClean="0"/>
              <a:t>Click to edit Master title style</a:t>
            </a:r>
            <a:endParaRPr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12/1/2015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lvl1pPr>
              <a:defRPr>
                <a:solidFill>
                  <a:srgbClr val="10285C"/>
                </a:solidFill>
              </a:defRPr>
            </a:lvl1pPr>
          </a:lstStyle>
          <a:p>
            <a:r>
              <a:rPr lang="en-US" dirty="0" smtClean="0"/>
              <a:t>Click to edit Master title style</a:t>
            </a:r>
            <a:endParaRPr dirty="0"/>
          </a:p>
        </p:txBody>
      </p:sp>
      <p:sp>
        <p:nvSpPr>
          <p:cNvPr id="7" name="Content Placeholder 6"/>
          <p:cNvSpPr>
            <a:spLocks noGrp="1"/>
          </p:cNvSpPr>
          <p:nvPr>
            <p:ph sz="quarter" idx="13"/>
          </p:nvPr>
        </p:nvSpPr>
        <p:spPr>
          <a:xfrm>
            <a:off x="845127" y="1888282"/>
            <a:ext cx="9708016" cy="4101970"/>
          </a:xfrm>
        </p:spPr>
        <p:txBody>
          <a:bodyPr/>
          <a:lstStyle>
            <a:lvl1pPr>
              <a:defRPr>
                <a:solidFill>
                  <a:srgbClr val="10285C"/>
                </a:solidFill>
              </a:defRPr>
            </a:lvl1pPr>
            <a:lvl2pPr>
              <a:defRPr>
                <a:solidFill>
                  <a:srgbClr val="10285C"/>
                </a:solidFill>
              </a:defRPr>
            </a:lvl2pPr>
            <a:lvl3pPr>
              <a:defRPr>
                <a:solidFill>
                  <a:srgbClr val="10285C"/>
                </a:solidFill>
              </a:defRPr>
            </a:lvl3pPr>
            <a:lvl4pPr>
              <a:defRPr>
                <a:solidFill>
                  <a:srgbClr val="10285C"/>
                </a:solidFill>
              </a:defRPr>
            </a:lvl4pPr>
            <a:lvl5pPr>
              <a:defRPr>
                <a:solidFill>
                  <a:srgbClr val="1028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12/1/2015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12/1/2015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55000">
              <a:schemeClr val="accent6">
                <a:lumMod val="0"/>
                <a:lumOff val="100000"/>
                <a:alpha val="25000"/>
              </a:schemeClr>
            </a:gs>
            <a:gs pos="100000">
              <a:srgbClr val="10285C"/>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12/1/2015</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403" y="430782"/>
            <a:ext cx="9144000" cy="2855626"/>
          </a:xfrm>
        </p:spPr>
        <p:txBody>
          <a:bodyPr/>
          <a:lstStyle/>
          <a:p>
            <a:r>
              <a:rPr lang="en-US" sz="7200" dirty="0" smtClean="0">
                <a:effectLst>
                  <a:outerShdw blurRad="38100" dist="38100" dir="2700000" algn="tl">
                    <a:srgbClr val="000000">
                      <a:alpha val="43137"/>
                    </a:srgbClr>
                  </a:outerShdw>
                </a:effectLst>
                <a:latin typeface="Century Gothic" panose="020B0502020202020204" pitchFamily="34" charset="0"/>
              </a:rPr>
              <a:t>Poverty in Missouri</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2015</a:t>
            </a:r>
            <a:endParaRPr lang="en-US"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60603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365760"/>
            <a:ext cx="10910153" cy="1325562"/>
          </a:xfrm>
        </p:spPr>
        <p:txBody>
          <a:bodyPr>
            <a:normAutofit/>
          </a:bodyPr>
          <a:lstStyle/>
          <a:p>
            <a:r>
              <a:rPr lang="en-US" dirty="0" smtClean="0">
                <a:solidFill>
                  <a:srgbClr val="10285C"/>
                </a:solidFill>
              </a:rPr>
              <a:t>Poverty</a:t>
            </a:r>
            <a:r>
              <a:rPr lang="en-US" dirty="0">
                <a:solidFill>
                  <a:srgbClr val="10285C"/>
                </a:solidFill>
              </a:rPr>
              <a:t> </a:t>
            </a:r>
            <a:r>
              <a:rPr lang="en-US" dirty="0" smtClean="0">
                <a:solidFill>
                  <a:srgbClr val="10285C"/>
                </a:solidFill>
              </a:rPr>
              <a:t>Impacts</a:t>
            </a:r>
            <a:br>
              <a:rPr lang="en-US" dirty="0" smtClean="0">
                <a:solidFill>
                  <a:srgbClr val="10285C"/>
                </a:solidFill>
              </a:rPr>
            </a:br>
            <a:endParaRPr lang="en-US" dirty="0">
              <a:solidFill>
                <a:srgbClr val="10285C"/>
              </a:solidFill>
            </a:endParaRPr>
          </a:p>
        </p:txBody>
      </p:sp>
      <p:sp>
        <p:nvSpPr>
          <p:cNvPr id="3" name="TextBox 2"/>
          <p:cNvSpPr txBox="1"/>
          <p:nvPr/>
        </p:nvSpPr>
        <p:spPr>
          <a:xfrm>
            <a:off x="301788" y="2301010"/>
            <a:ext cx="566169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002060"/>
                </a:solidFill>
                <a:latin typeface="Century Gothic" panose="020B0502020202020204" pitchFamily="34" charset="0"/>
              </a:rPr>
              <a:t>Overall Health</a:t>
            </a:r>
          </a:p>
          <a:p>
            <a:pPr marL="742950" lvl="1" indent="-285750">
              <a:buFont typeface="Arial" panose="020B0604020202020204" pitchFamily="34" charset="0"/>
              <a:buChar char="•"/>
            </a:pPr>
            <a:r>
              <a:rPr lang="en-US" sz="2400" b="1" dirty="0" smtClean="0">
                <a:solidFill>
                  <a:srgbClr val="002060"/>
                </a:solidFill>
                <a:latin typeface="Century Gothic" panose="020B0502020202020204" pitchFamily="34" charset="0"/>
              </a:rPr>
              <a:t>Obesity</a:t>
            </a:r>
          </a:p>
          <a:p>
            <a:pPr marL="742950" lvl="1" indent="-285750">
              <a:buFont typeface="Arial" panose="020B0604020202020204" pitchFamily="34" charset="0"/>
              <a:buChar char="•"/>
            </a:pPr>
            <a:r>
              <a:rPr lang="en-US" sz="2400" b="1" dirty="0" smtClean="0">
                <a:solidFill>
                  <a:srgbClr val="002060"/>
                </a:solidFill>
                <a:latin typeface="Century Gothic" panose="020B0502020202020204" pitchFamily="34" charset="0"/>
              </a:rPr>
              <a:t>Heart Disease / Hypertension</a:t>
            </a:r>
          </a:p>
          <a:p>
            <a:pPr marL="742950" lvl="1" indent="-285750">
              <a:buFont typeface="Arial" panose="020B0604020202020204" pitchFamily="34" charset="0"/>
              <a:buChar char="•"/>
            </a:pPr>
            <a:r>
              <a:rPr lang="en-US" sz="2400" b="1" dirty="0" smtClean="0">
                <a:solidFill>
                  <a:srgbClr val="002060"/>
                </a:solidFill>
                <a:latin typeface="Century Gothic" panose="020B0502020202020204" pitchFamily="34" charset="0"/>
              </a:rPr>
              <a:t>Osteoporosis</a:t>
            </a:r>
          </a:p>
          <a:p>
            <a:pPr marL="742950" lvl="1" indent="-285750">
              <a:buFont typeface="Arial" panose="020B0604020202020204" pitchFamily="34" charset="0"/>
              <a:buChar char="•"/>
            </a:pPr>
            <a:r>
              <a:rPr lang="en-US" sz="2400" b="1" dirty="0" smtClean="0">
                <a:solidFill>
                  <a:srgbClr val="002060"/>
                </a:solidFill>
                <a:latin typeface="Century Gothic" panose="020B0502020202020204" pitchFamily="34" charset="0"/>
              </a:rPr>
              <a:t>Diabetes</a:t>
            </a:r>
          </a:p>
          <a:p>
            <a:pPr marL="742950" lvl="1" indent="-285750">
              <a:buFont typeface="Arial" panose="020B0604020202020204" pitchFamily="34" charset="0"/>
              <a:buChar char="•"/>
            </a:pPr>
            <a:endParaRPr lang="en-US" sz="2400" b="1" dirty="0" smtClean="0">
              <a:solidFill>
                <a:srgbClr val="002060"/>
              </a:solidFill>
              <a:latin typeface="Century Gothic" panose="020B0502020202020204" pitchFamily="34" charset="0"/>
            </a:endParaRPr>
          </a:p>
          <a:p>
            <a:pPr marL="285750" indent="-285750">
              <a:buFont typeface="Arial" panose="020B0604020202020204" pitchFamily="34" charset="0"/>
              <a:buChar char="•"/>
            </a:pPr>
            <a:r>
              <a:rPr lang="en-US" sz="2400" b="1" dirty="0" smtClean="0">
                <a:solidFill>
                  <a:srgbClr val="002060"/>
                </a:solidFill>
                <a:latin typeface="Century Gothic" panose="020B0502020202020204" pitchFamily="34" charset="0"/>
              </a:rPr>
              <a:t>Life Expectancy</a:t>
            </a:r>
          </a:p>
          <a:p>
            <a:endParaRPr lang="en-US" sz="2400" b="1" dirty="0" smtClean="0">
              <a:solidFill>
                <a:srgbClr val="002060"/>
              </a:solidFill>
              <a:latin typeface="Century Gothic" panose="020B0502020202020204" pitchFamily="34" charset="0"/>
            </a:endParaRPr>
          </a:p>
          <a:p>
            <a:pPr marL="285750" indent="-285750">
              <a:buFont typeface="Arial" panose="020B0604020202020204" pitchFamily="34" charset="0"/>
              <a:buChar char="•"/>
            </a:pPr>
            <a:r>
              <a:rPr lang="en-US" sz="2400" b="1" dirty="0" smtClean="0">
                <a:solidFill>
                  <a:srgbClr val="002060"/>
                </a:solidFill>
                <a:latin typeface="Century Gothic" panose="020B0502020202020204" pitchFamily="34" charset="0"/>
              </a:rPr>
              <a:t>Brain Development</a:t>
            </a:r>
          </a:p>
          <a:p>
            <a:pPr marL="742950" lvl="1" indent="-285750">
              <a:buFont typeface="Arial" panose="020B0604020202020204" pitchFamily="34" charset="0"/>
              <a:buChar char="•"/>
            </a:pPr>
            <a:r>
              <a:rPr lang="en-US" sz="2400" b="1" dirty="0" smtClean="0">
                <a:solidFill>
                  <a:srgbClr val="002060"/>
                </a:solidFill>
                <a:latin typeface="Century Gothic" panose="020B0502020202020204" pitchFamily="34" charset="0"/>
              </a:rPr>
              <a:t>Social and Educational Skills in Children</a:t>
            </a:r>
            <a:endParaRPr lang="en-US" sz="2400" b="1" dirty="0">
              <a:solidFill>
                <a:srgbClr val="002060"/>
              </a:solidFill>
              <a:latin typeface="Century Gothic" panose="020B0502020202020204" pitchFamily="34" charset="0"/>
            </a:endParaRPr>
          </a:p>
        </p:txBody>
      </p:sp>
      <p:graphicFrame>
        <p:nvGraphicFramePr>
          <p:cNvPr id="6" name="Diagram 5"/>
          <p:cNvGraphicFramePr/>
          <p:nvPr>
            <p:extLst>
              <p:ext uri="{D42A27DB-BD31-4B8C-83A1-F6EECF244321}">
                <p14:modId xmlns:p14="http://schemas.microsoft.com/office/powerpoint/2010/main" val="2635261301"/>
              </p:ext>
            </p:extLst>
          </p:nvPr>
        </p:nvGraphicFramePr>
        <p:xfrm>
          <a:off x="5186018" y="7688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04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10285C"/>
                </a:solidFill>
              </a:rPr>
              <a:t>Thank you.</a:t>
            </a:r>
            <a:endParaRPr lang="en-US" b="1" dirty="0">
              <a:solidFill>
                <a:srgbClr val="10285C"/>
              </a:solidFill>
            </a:endParaRPr>
          </a:p>
        </p:txBody>
      </p:sp>
      <p:sp>
        <p:nvSpPr>
          <p:cNvPr id="3" name="Content Placeholder 2"/>
          <p:cNvSpPr>
            <a:spLocks noGrp="1"/>
          </p:cNvSpPr>
          <p:nvPr>
            <p:ph idx="1"/>
          </p:nvPr>
        </p:nvSpPr>
        <p:spPr>
          <a:xfrm>
            <a:off x="1981200" y="1905000"/>
            <a:ext cx="8229600" cy="4495800"/>
          </a:xfrm>
        </p:spPr>
        <p:txBody>
          <a:bodyPr/>
          <a:lstStyle/>
          <a:p>
            <a:pPr algn="ctr">
              <a:buNone/>
            </a:pPr>
            <a:r>
              <a:rPr lang="en-US" sz="4400" dirty="0" smtClean="0">
                <a:solidFill>
                  <a:srgbClr val="10285C"/>
                </a:solidFill>
                <a:effectLst>
                  <a:outerShdw blurRad="38100" dist="38100" dir="2700000" algn="tl">
                    <a:srgbClr val="000000">
                      <a:alpha val="43137"/>
                    </a:srgbClr>
                  </a:outerShdw>
                </a:effectLst>
              </a:rPr>
              <a:t>For more information visit us on the web</a:t>
            </a:r>
          </a:p>
          <a:p>
            <a:pPr algn="ctr">
              <a:buNone/>
            </a:pPr>
            <a:endParaRPr lang="en-US" sz="4400" dirty="0">
              <a:solidFill>
                <a:srgbClr val="10285C"/>
              </a:solidFill>
              <a:effectLst>
                <a:outerShdw blurRad="38100" dist="38100" dir="2700000" algn="tl">
                  <a:srgbClr val="000000">
                    <a:alpha val="43137"/>
                  </a:srgbClr>
                </a:outerShdw>
              </a:effectLst>
            </a:endParaRPr>
          </a:p>
          <a:p>
            <a:pPr algn="ctr">
              <a:buNone/>
            </a:pPr>
            <a:r>
              <a:rPr lang="en-US" sz="4400" dirty="0" smtClean="0">
                <a:solidFill>
                  <a:srgbClr val="10285C"/>
                </a:solidFill>
                <a:effectLst>
                  <a:outerShdw blurRad="38100" dist="38100" dir="2700000" algn="tl">
                    <a:srgbClr val="000000">
                      <a:alpha val="43137"/>
                    </a:srgbClr>
                  </a:outerShdw>
                </a:effectLst>
              </a:rPr>
              <a:t>www.CommunityAction.org</a:t>
            </a:r>
          </a:p>
          <a:p>
            <a:pPr algn="ctr">
              <a:buNone/>
            </a:pPr>
            <a:endParaRPr lang="en-US" sz="4400"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047" y="4942614"/>
            <a:ext cx="3961905" cy="1587302"/>
          </a:xfrm>
          <a:prstGeom prst="rect">
            <a:avLst/>
          </a:prstGeom>
        </p:spPr>
      </p:pic>
    </p:spTree>
    <p:extLst>
      <p:ext uri="{BB962C8B-B14F-4D97-AF65-F5344CB8AC3E}">
        <p14:creationId xmlns:p14="http://schemas.microsoft.com/office/powerpoint/2010/main" val="352273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981201" y="152400"/>
            <a:ext cx="8229601" cy="685800"/>
          </a:xfrm>
          <a:prstGeom prst="rect">
            <a:avLst/>
          </a:prstGeom>
        </p:spPr>
        <p:txBody>
          <a:bodyPr vert="horz" lIns="91440" tIns="45720" rIns="91440" bIns="45720" rtlCol="0" anchor="t">
            <a:normAutofit/>
          </a:bodyPr>
          <a:lstStyle/>
          <a:p>
            <a:pPr algn="ctr">
              <a:lnSpc>
                <a:spcPct val="90000"/>
              </a:lnSpc>
              <a:buSzPct val="110000"/>
              <a:defRPr/>
            </a:pPr>
            <a:r>
              <a:rPr lang="en-US" sz="3200" dirty="0">
                <a:solidFill>
                  <a:srgbClr val="10285C"/>
                </a:solidFill>
              </a:rPr>
              <a:t>The</a:t>
            </a:r>
            <a:r>
              <a:rPr lang="en-US" sz="3200" b="1" dirty="0">
                <a:solidFill>
                  <a:srgbClr val="10285C"/>
                </a:solidFill>
              </a:rPr>
              <a:t> National </a:t>
            </a:r>
            <a:r>
              <a:rPr lang="en-US" sz="3200" dirty="0">
                <a:solidFill>
                  <a:srgbClr val="10285C"/>
                </a:solidFill>
              </a:rPr>
              <a:t>Community Action Network</a:t>
            </a:r>
          </a:p>
        </p:txBody>
      </p:sp>
      <p:sp>
        <p:nvSpPr>
          <p:cNvPr id="9" name="Content Placeholder 9"/>
          <p:cNvSpPr>
            <a:spLocks noGrp="1"/>
          </p:cNvSpPr>
          <p:nvPr>
            <p:ph type="body" idx="1"/>
          </p:nvPr>
        </p:nvSpPr>
        <p:spPr>
          <a:xfrm>
            <a:off x="1589" y="685800"/>
            <a:ext cx="12188825" cy="2209800"/>
          </a:xfrm>
        </p:spPr>
        <p:txBody>
          <a:bodyPr>
            <a:normAutofit/>
          </a:bodyPr>
          <a:lstStyle/>
          <a:p>
            <a:pPr algn="ctr">
              <a:buFont typeface="Wingdings" pitchFamily="2" charset="2"/>
              <a:buChar char="§"/>
            </a:pPr>
            <a:r>
              <a:rPr lang="en-US" sz="1800" dirty="0">
                <a:solidFill>
                  <a:schemeClr val="bg2">
                    <a:lumMod val="60000"/>
                    <a:lumOff val="40000"/>
                  </a:schemeClr>
                </a:solidFill>
              </a:rPr>
              <a:t> </a:t>
            </a:r>
          </a:p>
          <a:p>
            <a:pPr algn="ctr"/>
            <a:endParaRPr lang="en-US" sz="1800" dirty="0">
              <a:solidFill>
                <a:schemeClr val="bg2">
                  <a:lumMod val="60000"/>
                  <a:lumOff val="40000"/>
                </a:schemeClr>
              </a:solidFill>
            </a:endParaRPr>
          </a:p>
          <a:p>
            <a:pPr algn="ctr"/>
            <a:endParaRPr lang="en-US" sz="2800" dirty="0">
              <a:solidFill>
                <a:schemeClr val="bg2">
                  <a:lumMod val="60000"/>
                  <a:lumOff val="40000"/>
                </a:schemeClr>
              </a:solidFill>
            </a:endParaRPr>
          </a:p>
          <a:p>
            <a:pPr algn="ctr">
              <a:buFont typeface="Wingdings" pitchFamily="2" charset="2"/>
              <a:buChar char="§"/>
            </a:pPr>
            <a:endParaRPr lang="en-US" sz="2800" dirty="0">
              <a:solidFill>
                <a:schemeClr val="bg2">
                  <a:lumMod val="60000"/>
                  <a:lumOff val="40000"/>
                </a:schemeClr>
              </a:solidFill>
            </a:endParaRPr>
          </a:p>
          <a:p>
            <a:pPr algn="ctr"/>
            <a:endParaRPr lang="en-US" sz="2800" dirty="0">
              <a:solidFill>
                <a:schemeClr val="bg2">
                  <a:lumMod val="60000"/>
                  <a:lumOff val="40000"/>
                </a:schemeClr>
              </a:solidFill>
            </a:endParaRPr>
          </a:p>
          <a:p>
            <a:pPr algn="ctr"/>
            <a:endParaRPr lang="en-US" dirty="0" smtClean="0"/>
          </a:p>
        </p:txBody>
      </p:sp>
      <p:sp>
        <p:nvSpPr>
          <p:cNvPr id="10" name="Rectangle 9"/>
          <p:cNvSpPr/>
          <p:nvPr/>
        </p:nvSpPr>
        <p:spPr>
          <a:xfrm>
            <a:off x="1588" y="762000"/>
            <a:ext cx="12188824" cy="2308324"/>
          </a:xfrm>
          <a:prstGeom prst="rect">
            <a:avLst/>
          </a:prstGeom>
        </p:spPr>
        <p:txBody>
          <a:bodyPr wrap="square">
            <a:spAutoFit/>
          </a:bodyPr>
          <a:lstStyle/>
          <a:p>
            <a:pPr algn="ctr">
              <a:buFont typeface="Wingdings" pitchFamily="2" charset="2"/>
              <a:buChar char="§"/>
            </a:pPr>
            <a:r>
              <a:rPr lang="en-US" sz="2800" dirty="0">
                <a:solidFill>
                  <a:srgbClr val="10285C"/>
                </a:solidFill>
              </a:rPr>
              <a:t> A network of over 1,000 Community Action Agencies </a:t>
            </a:r>
          </a:p>
          <a:p>
            <a:pPr algn="ctr"/>
            <a:endParaRPr lang="en-US" sz="2800" dirty="0">
              <a:solidFill>
                <a:srgbClr val="10285C"/>
              </a:solidFill>
            </a:endParaRPr>
          </a:p>
          <a:p>
            <a:pPr algn="ctr">
              <a:buFont typeface="Wingdings" pitchFamily="2" charset="2"/>
              <a:buChar char="§"/>
            </a:pPr>
            <a:r>
              <a:rPr lang="en-US" sz="2800" dirty="0">
                <a:solidFill>
                  <a:srgbClr val="10285C"/>
                </a:solidFill>
              </a:rPr>
              <a:t> Region VII </a:t>
            </a:r>
          </a:p>
          <a:p>
            <a:pPr algn="ctr"/>
            <a:r>
              <a:rPr lang="en-US" sz="1600" dirty="0">
                <a:solidFill>
                  <a:srgbClr val="10285C"/>
                </a:solidFill>
              </a:rPr>
              <a:t>(Missouri, Iowa, Kansas, &amp; Nebraska)</a:t>
            </a:r>
          </a:p>
          <a:p>
            <a:pPr algn="ctr"/>
            <a:endParaRPr lang="en-US" sz="1600" dirty="0">
              <a:solidFill>
                <a:srgbClr val="10285C"/>
              </a:solidFill>
            </a:endParaRPr>
          </a:p>
          <a:p>
            <a:pPr algn="ctr">
              <a:buFont typeface="Wingdings" pitchFamily="2" charset="2"/>
              <a:buChar char="§"/>
            </a:pPr>
            <a:r>
              <a:rPr lang="en-US" sz="2800" dirty="0">
                <a:solidFill>
                  <a:srgbClr val="10285C"/>
                </a:solidFill>
              </a:rPr>
              <a:t>National Partners </a:t>
            </a:r>
          </a:p>
        </p:txBody>
      </p:sp>
      <p:sp>
        <p:nvSpPr>
          <p:cNvPr id="11" name="Rectangle 10"/>
          <p:cNvSpPr/>
          <p:nvPr/>
        </p:nvSpPr>
        <p:spPr>
          <a:xfrm>
            <a:off x="685800" y="3352800"/>
            <a:ext cx="2057400" cy="1143000"/>
          </a:xfrm>
          <a:prstGeom prst="rect">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3505201" y="3276600"/>
            <a:ext cx="1990541" cy="1838142"/>
          </a:xfrm>
          <a:prstGeom prst="rect">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1327093"/>
              <a:satOff val="7537"/>
              <a:lumOff val="598"/>
              <a:alphaOff val="0"/>
            </a:schemeClr>
          </a:effectRef>
          <a:fontRef idx="minor">
            <a:schemeClr val="lt1">
              <a:hueOff val="0"/>
              <a:satOff val="0"/>
              <a:lumOff val="0"/>
              <a:alphaOff val="0"/>
            </a:schemeClr>
          </a:fontRef>
        </p:style>
      </p:sp>
      <p:sp>
        <p:nvSpPr>
          <p:cNvPr id="13" name="Rectangle 12"/>
          <p:cNvSpPr/>
          <p:nvPr/>
        </p:nvSpPr>
        <p:spPr>
          <a:xfrm>
            <a:off x="6172200" y="3276600"/>
            <a:ext cx="2274683" cy="1981200"/>
          </a:xfrm>
          <a:prstGeom prst="rect">
            <a:avLst/>
          </a:prstGeom>
          <a:blipFill rotWithShape="0">
            <a:blip r:embed="rId4"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2654186"/>
              <a:satOff val="15073"/>
              <a:lumOff val="1197"/>
              <a:alphaOff val="0"/>
            </a:schemeClr>
          </a:effectRef>
          <a:fontRef idx="minor">
            <a:schemeClr val="lt1">
              <a:hueOff val="0"/>
              <a:satOff val="0"/>
              <a:lumOff val="0"/>
              <a:alphaOff val="0"/>
            </a:schemeClr>
          </a:fontRef>
        </p:style>
      </p:sp>
      <p:sp>
        <p:nvSpPr>
          <p:cNvPr id="14" name="Rectangle 13"/>
          <p:cNvSpPr/>
          <p:nvPr/>
        </p:nvSpPr>
        <p:spPr>
          <a:xfrm>
            <a:off x="9220199" y="3276600"/>
            <a:ext cx="2667001" cy="1032850"/>
          </a:xfrm>
          <a:prstGeom prst="rect">
            <a:avLst/>
          </a:prstGeom>
          <a:blipFill rotWithShape="0">
            <a:blip r:embed="rId5"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3981279"/>
              <a:satOff val="22610"/>
              <a:lumOff val="1795"/>
              <a:alphaOff val="0"/>
            </a:schemeClr>
          </a:effectRef>
          <a:fontRef idx="minor">
            <a:schemeClr val="lt1">
              <a:hueOff val="0"/>
              <a:satOff val="0"/>
              <a:lumOff val="0"/>
              <a:alphaOff val="0"/>
            </a:schemeClr>
          </a:fontRef>
        </p:style>
      </p:sp>
      <p:sp>
        <p:nvSpPr>
          <p:cNvPr id="15" name="Title 1"/>
          <p:cNvSpPr txBox="1">
            <a:spLocks/>
          </p:cNvSpPr>
          <p:nvPr/>
        </p:nvSpPr>
        <p:spPr>
          <a:xfrm>
            <a:off x="339339" y="5640309"/>
            <a:ext cx="10590212" cy="909102"/>
          </a:xfrm>
          <a:prstGeom prst="rect">
            <a:avLst/>
          </a:prstGeom>
        </p:spPr>
        <p:txBody>
          <a:bodyPr vert="horz" lIns="91440" tIns="45720" rIns="91440" bIns="45720" rtlCol="0" anchor="b">
            <a:noAutofit/>
          </a:bodyPr>
          <a:lstStyle/>
          <a:p>
            <a:pPr algn="ctr">
              <a:lnSpc>
                <a:spcPct val="90000"/>
              </a:lnSpc>
              <a:spcBef>
                <a:spcPct val="0"/>
              </a:spcBef>
              <a:defRPr/>
            </a:pPr>
            <a:r>
              <a:rPr lang="en-US" sz="4000" dirty="0">
                <a:solidFill>
                  <a:srgbClr val="460046"/>
                </a:solidFill>
                <a:latin typeface="+mj-lt"/>
                <a:ea typeface="+mj-ea"/>
                <a:cs typeface="+mj-cs"/>
              </a:rPr>
              <a:t>The Missouri Association for </a:t>
            </a:r>
            <a:endParaRPr lang="en-US" sz="4000" dirty="0" smtClean="0">
              <a:solidFill>
                <a:srgbClr val="460046"/>
              </a:solidFill>
              <a:latin typeface="+mj-lt"/>
              <a:ea typeface="+mj-ea"/>
              <a:cs typeface="+mj-cs"/>
            </a:endParaRPr>
          </a:p>
          <a:p>
            <a:pPr algn="ctr">
              <a:lnSpc>
                <a:spcPct val="90000"/>
              </a:lnSpc>
              <a:spcBef>
                <a:spcPct val="0"/>
              </a:spcBef>
              <a:defRPr/>
            </a:pPr>
            <a:r>
              <a:rPr lang="en-US" sz="4000" dirty="0" smtClean="0">
                <a:solidFill>
                  <a:srgbClr val="460046"/>
                </a:solidFill>
                <a:latin typeface="+mj-lt"/>
                <a:ea typeface="+mj-ea"/>
                <a:cs typeface="+mj-cs"/>
              </a:rPr>
              <a:t>Community </a:t>
            </a:r>
            <a:r>
              <a:rPr lang="en-US" sz="4000" dirty="0">
                <a:solidFill>
                  <a:srgbClr val="460046"/>
                </a:solidFill>
                <a:latin typeface="+mj-lt"/>
                <a:ea typeface="+mj-ea"/>
                <a:cs typeface="+mj-cs"/>
              </a:rPr>
              <a:t>Action </a:t>
            </a:r>
          </a:p>
        </p:txBody>
      </p:sp>
    </p:spTree>
    <p:extLst>
      <p:ext uri="{BB962C8B-B14F-4D97-AF65-F5344CB8AC3E}">
        <p14:creationId xmlns:p14="http://schemas.microsoft.com/office/powerpoint/2010/main" val="117962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18" y="82113"/>
            <a:ext cx="10515600" cy="823234"/>
          </a:xfrm>
        </p:spPr>
        <p:txBody>
          <a:bodyPr>
            <a:normAutofit/>
          </a:bodyPr>
          <a:lstStyle/>
          <a:p>
            <a:pPr algn="ctr"/>
            <a:r>
              <a:rPr lang="en-US" dirty="0" smtClean="0">
                <a:solidFill>
                  <a:srgbClr val="10285C"/>
                </a:solidFill>
              </a:rPr>
              <a:t>Missouri’s Community Action Network</a:t>
            </a:r>
            <a:endParaRPr lang="en-US" dirty="0">
              <a:solidFill>
                <a:srgbClr val="10285C"/>
              </a:solidFill>
            </a:endParaRPr>
          </a:p>
        </p:txBody>
      </p:sp>
      <p:sp>
        <p:nvSpPr>
          <p:cNvPr id="3" name="TextBox 2"/>
          <p:cNvSpPr txBox="1"/>
          <p:nvPr/>
        </p:nvSpPr>
        <p:spPr>
          <a:xfrm>
            <a:off x="8907543" y="1600514"/>
            <a:ext cx="3092116" cy="1938992"/>
          </a:xfrm>
          <a:prstGeom prst="rect">
            <a:avLst/>
          </a:prstGeom>
          <a:noFill/>
        </p:spPr>
        <p:txBody>
          <a:bodyPr wrap="square" rtlCol="0">
            <a:spAutoFit/>
          </a:bodyPr>
          <a:lstStyle/>
          <a:p>
            <a:pPr algn="r"/>
            <a:r>
              <a:rPr lang="en-US" sz="2800" b="1" dirty="0" smtClean="0">
                <a:solidFill>
                  <a:srgbClr val="002060"/>
                </a:solidFill>
                <a:effectLst>
                  <a:outerShdw blurRad="38100" dist="38100" dir="2700000" algn="tl">
                    <a:srgbClr val="000000">
                      <a:alpha val="43137"/>
                    </a:srgbClr>
                  </a:outerShdw>
                </a:effectLst>
              </a:rPr>
              <a:t>19</a:t>
            </a:r>
            <a:r>
              <a:rPr lang="en-US" b="1" dirty="0" smtClean="0">
                <a:solidFill>
                  <a:srgbClr val="002060"/>
                </a:solidFill>
                <a:effectLst>
                  <a:outerShdw blurRad="38100" dist="38100" dir="2700000" algn="tl">
                    <a:srgbClr val="000000">
                      <a:alpha val="43137"/>
                    </a:srgbClr>
                  </a:outerShdw>
                </a:effectLst>
              </a:rPr>
              <a:t> Community Action Agencies, </a:t>
            </a:r>
            <a:r>
              <a:rPr lang="en-US" sz="2800" b="1" dirty="0" smtClean="0">
                <a:solidFill>
                  <a:srgbClr val="002060"/>
                </a:solidFill>
                <a:effectLst>
                  <a:outerShdw blurRad="38100" dist="38100" dir="2700000" algn="tl">
                    <a:srgbClr val="000000">
                      <a:alpha val="43137"/>
                    </a:srgbClr>
                  </a:outerShdw>
                </a:effectLst>
              </a:rPr>
              <a:t>36</a:t>
            </a:r>
            <a:r>
              <a:rPr lang="en-US" b="1" dirty="0" smtClean="0">
                <a:solidFill>
                  <a:srgbClr val="002060"/>
                </a:solidFill>
                <a:effectLst>
                  <a:outerShdw blurRad="38100" dist="38100" dir="2700000" algn="tl">
                    <a:srgbClr val="000000">
                      <a:alpha val="43137"/>
                    </a:srgbClr>
                  </a:outerShdw>
                </a:effectLst>
              </a:rPr>
              <a:t> associate &amp; </a:t>
            </a:r>
            <a:r>
              <a:rPr lang="en-US" b="1" dirty="0">
                <a:solidFill>
                  <a:srgbClr val="002060"/>
                </a:solidFill>
                <a:effectLst>
                  <a:outerShdw blurRad="38100" dist="38100" dir="2700000" algn="tl">
                    <a:srgbClr val="000000">
                      <a:alpha val="43137"/>
                    </a:srgbClr>
                  </a:outerShdw>
                </a:effectLst>
              </a:rPr>
              <a:t>b</a:t>
            </a:r>
            <a:r>
              <a:rPr lang="en-US" b="1" dirty="0" smtClean="0">
                <a:solidFill>
                  <a:srgbClr val="002060"/>
                </a:solidFill>
                <a:effectLst>
                  <a:outerShdw blurRad="38100" dist="38100" dir="2700000" algn="tl">
                    <a:srgbClr val="000000">
                      <a:alpha val="43137"/>
                    </a:srgbClr>
                  </a:outerShdw>
                </a:effectLst>
              </a:rPr>
              <a:t>usiness members and </a:t>
            </a:r>
            <a:r>
              <a:rPr lang="en-US" sz="2800" b="1" dirty="0" smtClean="0">
                <a:solidFill>
                  <a:srgbClr val="002060"/>
                </a:solidFill>
                <a:effectLst>
                  <a:outerShdw blurRad="38100" dist="38100" dir="2700000" algn="tl">
                    <a:srgbClr val="000000">
                      <a:alpha val="43137"/>
                    </a:srgbClr>
                  </a:outerShdw>
                </a:effectLst>
              </a:rPr>
              <a:t>1,300</a:t>
            </a:r>
            <a:r>
              <a:rPr lang="en-US" b="1" dirty="0" smtClean="0">
                <a:solidFill>
                  <a:srgbClr val="002060"/>
                </a:solidFill>
                <a:effectLst>
                  <a:outerShdw blurRad="38100" dist="38100" dir="2700000" algn="tl">
                    <a:srgbClr val="000000">
                      <a:alpha val="43137"/>
                    </a:srgbClr>
                  </a:outerShdw>
                </a:effectLst>
              </a:rPr>
              <a:t> individual members statewide!</a:t>
            </a:r>
            <a:endParaRPr lang="en-US" b="1"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720497" y="1372834"/>
            <a:ext cx="3154386" cy="4555093"/>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002060"/>
                </a:solidFill>
              </a:rPr>
              <a:t>About 3,000 employees work in these 19 agencies serving the poor and their communities.  </a:t>
            </a:r>
          </a:p>
          <a:p>
            <a:pPr marL="28575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b="1" dirty="0" smtClean="0">
                <a:solidFill>
                  <a:srgbClr val="002060"/>
                </a:solidFill>
              </a:rPr>
              <a:t>For every dollar of Community Services Block Grant funding Missouri received…$14.04 was leveraged from federal, state, local, and private sources.</a:t>
            </a:r>
          </a:p>
          <a:p>
            <a:pPr marL="28575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b="1" dirty="0" smtClean="0">
                <a:solidFill>
                  <a:srgbClr val="002060"/>
                </a:solidFill>
              </a:rPr>
              <a:t>The Community Action Network provided services to 225,569 low income individuals in FFY 2013.</a:t>
            </a:r>
            <a:endParaRPr lang="en-US" sz="1600" b="1" dirty="0">
              <a:solidFill>
                <a:srgbClr val="002060"/>
              </a:solidFill>
            </a:endParaRPr>
          </a:p>
          <a:p>
            <a:endParaRPr lang="en-US" b="1" dirty="0">
              <a:solidFill>
                <a:srgbClr val="002060"/>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1715" y="1014766"/>
            <a:ext cx="7541494" cy="5808167"/>
          </a:xfrm>
        </p:spPr>
      </p:pic>
    </p:spTree>
    <p:extLst>
      <p:ext uri="{BB962C8B-B14F-4D97-AF65-F5344CB8AC3E}">
        <p14:creationId xmlns:p14="http://schemas.microsoft.com/office/powerpoint/2010/main" val="306890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245440"/>
            <a:ext cx="10515600" cy="722123"/>
          </a:xfrm>
        </p:spPr>
        <p:txBody>
          <a:bodyPr>
            <a:normAutofit fontScale="90000"/>
          </a:bodyPr>
          <a:lstStyle/>
          <a:p>
            <a:pPr algn="ctr"/>
            <a:r>
              <a:rPr lang="en-US" dirty="0" smtClean="0">
                <a:solidFill>
                  <a:srgbClr val="10285C"/>
                </a:solidFill>
              </a:rPr>
              <a:t>General Role of Community Action Agencies</a:t>
            </a:r>
            <a:endParaRPr lang="en-US" dirty="0">
              <a:solidFill>
                <a:srgbClr val="10285C"/>
              </a:solidFill>
            </a:endParaRPr>
          </a:p>
        </p:txBody>
      </p:sp>
      <p:sp>
        <p:nvSpPr>
          <p:cNvPr id="3" name="TextBox 2"/>
          <p:cNvSpPr txBox="1"/>
          <p:nvPr/>
        </p:nvSpPr>
        <p:spPr>
          <a:xfrm>
            <a:off x="845127" y="3200401"/>
            <a:ext cx="613144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Advocacy</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Education</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Poverty Simulations</a:t>
            </a:r>
          </a:p>
          <a:p>
            <a:pPr marL="285750" indent="-285750">
              <a:buFont typeface="Arial" panose="020B0604020202020204" pitchFamily="34" charset="0"/>
              <a:buChar char="•"/>
            </a:pPr>
            <a:r>
              <a:rPr lang="en-US" sz="2400" dirty="0" smtClean="0">
                <a:solidFill>
                  <a:srgbClr val="002060"/>
                </a:solidFill>
                <a:effectLst>
                  <a:outerShdw blurRad="38100" dist="38100" dir="2700000" algn="tl">
                    <a:srgbClr val="000000">
                      <a:alpha val="43137"/>
                    </a:srgbClr>
                  </a:outerShdw>
                </a:effectLst>
                <a:latin typeface="Century Gothic" panose="020B0502020202020204" pitchFamily="34" charset="0"/>
              </a:rPr>
              <a:t>Training/Technical </a:t>
            </a: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Assistance</a:t>
            </a:r>
          </a:p>
        </p:txBody>
      </p:sp>
      <p:sp>
        <p:nvSpPr>
          <p:cNvPr id="6" name="TextBox 5"/>
          <p:cNvSpPr txBox="1"/>
          <p:nvPr/>
        </p:nvSpPr>
        <p:spPr>
          <a:xfrm>
            <a:off x="5837275" y="3200401"/>
            <a:ext cx="609245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Direct </a:t>
            </a:r>
            <a:r>
              <a:rPr lang="en-US" sz="2400" dirty="0" smtClean="0">
                <a:solidFill>
                  <a:srgbClr val="002060"/>
                </a:solidFill>
                <a:effectLst>
                  <a:outerShdw blurRad="38100" dist="38100" dir="2700000" algn="tl">
                    <a:srgbClr val="000000">
                      <a:alpha val="43137"/>
                    </a:srgbClr>
                  </a:outerShdw>
                </a:effectLst>
                <a:latin typeface="Century Gothic" panose="020B0502020202020204" pitchFamily="34" charset="0"/>
              </a:rPr>
              <a:t>Services</a:t>
            </a:r>
            <a:endParaRPr lang="en-US" sz="24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Emergency/Crisis Intervention</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Community Needs Assessment</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latin typeface="Century Gothic" panose="020B0502020202020204" pitchFamily="34" charset="0"/>
              </a:rPr>
              <a:t>Community Engagement</a:t>
            </a:r>
          </a:p>
        </p:txBody>
      </p:sp>
      <p:graphicFrame>
        <p:nvGraphicFramePr>
          <p:cNvPr id="4" name="Diagram 3"/>
          <p:cNvGraphicFramePr/>
          <p:nvPr>
            <p:extLst>
              <p:ext uri="{D42A27DB-BD31-4B8C-83A1-F6EECF244321}">
                <p14:modId xmlns:p14="http://schemas.microsoft.com/office/powerpoint/2010/main" val="881471588"/>
              </p:ext>
            </p:extLst>
          </p:nvPr>
        </p:nvGraphicFramePr>
        <p:xfrm>
          <a:off x="3048000" y="1397000"/>
          <a:ext cx="6096000" cy="180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635961323"/>
              </p:ext>
            </p:extLst>
          </p:nvPr>
        </p:nvGraphicFramePr>
        <p:xfrm>
          <a:off x="1524000" y="956931"/>
          <a:ext cx="91440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574158" y="5720316"/>
            <a:ext cx="11217349" cy="923330"/>
          </a:xfrm>
          <a:prstGeom prst="rect">
            <a:avLst/>
          </a:prstGeom>
          <a:noFill/>
        </p:spPr>
        <p:txBody>
          <a:bodyPr wrap="square" rtlCol="0">
            <a:spAutoFit/>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Most importantly, Community Action Agencies are mandated by the Community Services Block Grant to act as catalysts in the community for the express purpose of impacting the causes and conditions of poverty.</a:t>
            </a:r>
            <a:endParaRPr lang="en-US"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8346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74"/>
            <a:ext cx="12192000" cy="683402"/>
          </a:xfrm>
        </p:spPr>
        <p:txBody>
          <a:bodyPr>
            <a:normAutofit fontScale="90000"/>
          </a:bodyPr>
          <a:lstStyle/>
          <a:p>
            <a:pPr algn="ctr"/>
            <a:r>
              <a:rPr lang="en-US" dirty="0" smtClean="0">
                <a:solidFill>
                  <a:srgbClr val="002060"/>
                </a:solidFill>
              </a:rPr>
              <a:t>Missouri Poverty Rates</a:t>
            </a:r>
            <a:endParaRPr lang="en-US" dirty="0">
              <a:solidFill>
                <a:srgbClr val="0020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44" y="746776"/>
            <a:ext cx="7076481" cy="6049037"/>
          </a:xfrm>
          <a:prstGeom prst="rect">
            <a:avLst/>
          </a:prstGeom>
        </p:spPr>
      </p:pic>
      <p:sp>
        <p:nvSpPr>
          <p:cNvPr id="10" name="Rectangle 9"/>
          <p:cNvSpPr/>
          <p:nvPr/>
        </p:nvSpPr>
        <p:spPr>
          <a:xfrm>
            <a:off x="7251825" y="1137609"/>
            <a:ext cx="4940174" cy="4832092"/>
          </a:xfrm>
          <a:prstGeom prst="rect">
            <a:avLst/>
          </a:prstGeom>
        </p:spPr>
        <p:txBody>
          <a:bodyPr wrap="square">
            <a:spAutoFit/>
          </a:bodyPr>
          <a:lstStyle/>
          <a:p>
            <a:pPr algn="ctr"/>
            <a:r>
              <a:rPr lang="en-US" sz="2800" b="1" dirty="0">
                <a:solidFill>
                  <a:srgbClr val="002060"/>
                </a:solidFill>
                <a:effectLst>
                  <a:outerShdw blurRad="38100" dist="38100" dir="2700000" algn="tl">
                    <a:srgbClr val="000000">
                      <a:alpha val="43137"/>
                    </a:srgbClr>
                  </a:outerShdw>
                </a:effectLst>
                <a:latin typeface="Century Gothic" panose="020B0502020202020204" pitchFamily="34" charset="0"/>
              </a:rPr>
              <a:t>Vision</a:t>
            </a:r>
            <a:endParaRPr lang="en-US" sz="28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A state where </a:t>
            </a:r>
            <a:r>
              <a:rPr lang="en-US" sz="2800" b="1" dirty="0">
                <a:solidFill>
                  <a:srgbClr val="002060"/>
                </a:solidFill>
                <a:effectLst>
                  <a:outerShdw blurRad="38100" dist="38100" dir="2700000" algn="tl">
                    <a:srgbClr val="000000">
                      <a:alpha val="43137"/>
                    </a:srgbClr>
                  </a:outerShdw>
                </a:effectLst>
                <a:latin typeface="Century Gothic" panose="020B0502020202020204" pitchFamily="34" charset="0"/>
              </a:rPr>
              <a:t>all </a:t>
            </a: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people and communities </a:t>
            </a: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thrive</a:t>
            </a:r>
          </a:p>
          <a:p>
            <a:pPr algn="ctr"/>
            <a:endParaRPr lang="en-US" sz="28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algn="ctr"/>
            <a:r>
              <a:rPr lang="en-US" sz="2800" b="1" dirty="0">
                <a:solidFill>
                  <a:srgbClr val="002060"/>
                </a:solidFill>
                <a:effectLst>
                  <a:outerShdw blurRad="38100" dist="38100" dir="2700000" algn="tl">
                    <a:srgbClr val="000000">
                      <a:alpha val="43137"/>
                    </a:srgbClr>
                  </a:outerShdw>
                </a:effectLst>
                <a:latin typeface="Century Gothic" panose="020B0502020202020204" pitchFamily="34" charset="0"/>
              </a:rPr>
              <a:t>Mission</a:t>
            </a:r>
            <a:endParaRPr lang="en-US" sz="28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To </a:t>
            </a:r>
            <a:r>
              <a:rPr lang="en-US" sz="2800" b="1" dirty="0">
                <a:solidFill>
                  <a:srgbClr val="002060"/>
                </a:solidFill>
                <a:effectLst>
                  <a:outerShdw blurRad="38100" dist="38100" dir="2700000" algn="tl">
                    <a:srgbClr val="000000">
                      <a:alpha val="43137"/>
                    </a:srgbClr>
                  </a:outerShdw>
                </a:effectLst>
                <a:latin typeface="Century Gothic" panose="020B0502020202020204" pitchFamily="34" charset="0"/>
              </a:rPr>
              <a:t>advocate</a:t>
            </a: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 for </a:t>
            </a: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low-income Missourians </a:t>
            </a: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and </a:t>
            </a:r>
            <a:r>
              <a:rPr lang="en-US" sz="2800" b="1" dirty="0">
                <a:solidFill>
                  <a:srgbClr val="002060"/>
                </a:solidFill>
                <a:effectLst>
                  <a:outerShdw blurRad="38100" dist="38100" dir="2700000" algn="tl">
                    <a:srgbClr val="000000">
                      <a:alpha val="43137"/>
                    </a:srgbClr>
                  </a:outerShdw>
                </a:effectLst>
                <a:latin typeface="Century Gothic" panose="020B0502020202020204" pitchFamily="34" charset="0"/>
              </a:rPr>
              <a:t>strengthen</a:t>
            </a: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 the </a:t>
            </a:r>
          </a:p>
          <a:p>
            <a:pPr algn="ct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Community Action Network</a:t>
            </a:r>
          </a:p>
        </p:txBody>
      </p:sp>
      <p:sp>
        <p:nvSpPr>
          <p:cNvPr id="11" name="TextBox 10"/>
          <p:cNvSpPr txBox="1"/>
          <p:nvPr/>
        </p:nvSpPr>
        <p:spPr>
          <a:xfrm>
            <a:off x="1041223" y="6248122"/>
            <a:ext cx="4816549" cy="276999"/>
          </a:xfrm>
          <a:prstGeom prst="rect">
            <a:avLst/>
          </a:prstGeom>
          <a:noFill/>
        </p:spPr>
        <p:txBody>
          <a:bodyPr wrap="square" rtlCol="0">
            <a:spAutoFit/>
          </a:bodyPr>
          <a:lstStyle/>
          <a:p>
            <a:r>
              <a:rPr lang="en-US" sz="1200" dirty="0" smtClean="0"/>
              <a:t>2014 Small Area Income &amp; Poverty Estimates – US Census</a:t>
            </a:r>
            <a:endParaRPr lang="en-US" sz="1200" dirty="0"/>
          </a:p>
        </p:txBody>
      </p:sp>
    </p:spTree>
    <p:extLst>
      <p:ext uri="{BB962C8B-B14F-4D97-AF65-F5344CB8AC3E}">
        <p14:creationId xmlns:p14="http://schemas.microsoft.com/office/powerpoint/2010/main" val="417383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37812"/>
            <a:ext cx="12192000" cy="1446550"/>
          </a:xfrm>
          <a:prstGeom prst="rect">
            <a:avLst/>
          </a:prstGeom>
          <a:noFill/>
        </p:spPr>
        <p:txBody>
          <a:bodyPr wrap="square" rtlCol="0">
            <a:spAutoFit/>
          </a:bodyPr>
          <a:lstStyle/>
          <a:p>
            <a:pPr algn="ctr"/>
            <a:r>
              <a:rPr lang="en-US" sz="44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Thriving</a:t>
            </a:r>
            <a:r>
              <a:rPr lang="en-US" sz="4400" dirty="0" smtClean="0">
                <a:solidFill>
                  <a:schemeClr val="accent1"/>
                </a:solidFill>
                <a:effectLst>
                  <a:outerShdw blurRad="38100" dist="38100" dir="2700000" algn="tl">
                    <a:srgbClr val="000000">
                      <a:alpha val="43137"/>
                    </a:srgbClr>
                  </a:outerShdw>
                </a:effectLst>
              </a:rPr>
              <a:t> </a:t>
            </a:r>
          </a:p>
          <a:p>
            <a:pPr algn="ctr"/>
            <a:r>
              <a:rPr lang="en-US" sz="44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Families</a:t>
            </a:r>
            <a:endParaRPr lang="en-US" sz="4400"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7" name="Diagram 6"/>
          <p:cNvGraphicFramePr/>
          <p:nvPr>
            <p:extLst>
              <p:ext uri="{D42A27DB-BD31-4B8C-83A1-F6EECF244321}">
                <p14:modId xmlns:p14="http://schemas.microsoft.com/office/powerpoint/2010/main" val="2562778391"/>
              </p:ext>
            </p:extLst>
          </p:nvPr>
        </p:nvGraphicFramePr>
        <p:xfrm>
          <a:off x="1435395" y="24088"/>
          <a:ext cx="9401604" cy="668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a:off x="256710" y="236356"/>
            <a:ext cx="2043404" cy="9663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Key Elements of Poverty</a:t>
            </a:r>
            <a:endParaRPr lang="en-US" dirty="0"/>
          </a:p>
        </p:txBody>
      </p:sp>
    </p:spTree>
    <p:extLst>
      <p:ext uri="{BB962C8B-B14F-4D97-AF65-F5344CB8AC3E}">
        <p14:creationId xmlns:p14="http://schemas.microsoft.com/office/powerpoint/2010/main" val="171338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922" y="219005"/>
            <a:ext cx="3009014" cy="3285304"/>
          </a:xfrm>
          <a:prstGeom prst="rect">
            <a:avLst/>
          </a:prstGeom>
          <a:effectLst>
            <a:outerShdw blurRad="50800" dist="38100" dir="2700000" algn="tl" rotWithShape="0">
              <a:prstClr val="black">
                <a:alpha val="40000"/>
              </a:prstClr>
            </a:outerShdw>
          </a:effectLst>
        </p:spPr>
      </p:pic>
      <p:sp>
        <p:nvSpPr>
          <p:cNvPr id="12" name="Oval Callout 11"/>
          <p:cNvSpPr/>
          <p:nvPr/>
        </p:nvSpPr>
        <p:spPr>
          <a:xfrm>
            <a:off x="9168869" y="1612596"/>
            <a:ext cx="2381693" cy="1765005"/>
          </a:xfrm>
          <a:prstGeom prst="wedgeEllipseCallou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131" y="2036868"/>
            <a:ext cx="1072899" cy="1072899"/>
          </a:xfrm>
          <a:prstGeom prst="rect">
            <a:avLst/>
          </a:prstGeom>
        </p:spPr>
      </p:pic>
      <p:sp>
        <p:nvSpPr>
          <p:cNvPr id="10" name="Rectangle 9"/>
          <p:cNvSpPr/>
          <p:nvPr/>
        </p:nvSpPr>
        <p:spPr>
          <a:xfrm>
            <a:off x="526533" y="1909964"/>
            <a:ext cx="4984011" cy="4852610"/>
          </a:xfrm>
          <a:prstGeom prst="rect">
            <a:avLst/>
          </a:prstGeom>
          <a:solidFill>
            <a:schemeClr val="accent6">
              <a:lumMod val="75000"/>
            </a:schemeClr>
          </a:solidFill>
        </p:spPr>
        <p:txBody>
          <a:bodyPr wrap="square">
            <a:spAutoFit/>
          </a:bodyPr>
          <a:lstStyle/>
          <a:p>
            <a:pPr marL="285750" indent="-285750">
              <a:buFont typeface="Arial" panose="020B0604020202020204" pitchFamily="34" charset="0"/>
              <a:buChar char="•"/>
            </a:pPr>
            <a:endParaRPr lang="en-US" sz="3200" b="1" baseline="30000" dirty="0" smtClean="0">
              <a:latin typeface="Century Gothic" panose="020B0502020202020204" pitchFamily="34" charset="0"/>
            </a:endParaRPr>
          </a:p>
          <a:p>
            <a:pPr marL="285750" indent="-285750">
              <a:buFont typeface="Arial" panose="020B0604020202020204" pitchFamily="34" charset="0"/>
              <a:buChar char="•"/>
            </a:pPr>
            <a:r>
              <a:rPr lang="en-US" sz="3200" b="1" baseline="30000" dirty="0" smtClean="0">
                <a:latin typeface="Century Gothic" panose="020B0502020202020204" pitchFamily="34" charset="0"/>
              </a:rPr>
              <a:t>10,237 Missourians are homeless</a:t>
            </a:r>
          </a:p>
          <a:p>
            <a:endParaRPr lang="en-US" sz="3200" b="1" baseline="30000" dirty="0" smtClean="0">
              <a:latin typeface="Century Gothic" panose="020B0502020202020204" pitchFamily="34" charset="0"/>
            </a:endParaRPr>
          </a:p>
          <a:p>
            <a:pPr marL="285750" indent="-285750">
              <a:buFont typeface="Arial" panose="020B0604020202020204" pitchFamily="34" charset="0"/>
              <a:buChar char="•"/>
            </a:pPr>
            <a:r>
              <a:rPr lang="en-US" sz="3200" b="1" baseline="30000" dirty="0" smtClean="0">
                <a:latin typeface="Century Gothic" panose="020B0502020202020204" pitchFamily="34" charset="0"/>
              </a:rPr>
              <a:t>1 out of every 7 households pays more than 30% of income on housing expenses</a:t>
            </a:r>
          </a:p>
          <a:p>
            <a:endParaRPr lang="en-US" sz="3200" b="1" baseline="30000" dirty="0" smtClean="0">
              <a:latin typeface="Century Gothic" panose="020B0502020202020204" pitchFamily="34" charset="0"/>
            </a:endParaRPr>
          </a:p>
          <a:p>
            <a:pPr marL="285750" indent="-285750">
              <a:buFont typeface="Arial" panose="020B0604020202020204" pitchFamily="34" charset="0"/>
              <a:buChar char="•"/>
            </a:pPr>
            <a:r>
              <a:rPr lang="en-US" sz="3200" b="1" baseline="30000" dirty="0" smtClean="0">
                <a:latin typeface="Century Gothic" panose="020B0502020202020204" pitchFamily="34" charset="0"/>
              </a:rPr>
              <a:t>In Missouri, in order to afford the Fair Market Rent set by Housing and Urban Development (HUD) on a 2 bedroom apartment - a person must earn at least $14.31 per hour working full time</a:t>
            </a:r>
          </a:p>
          <a:p>
            <a:pPr marL="285750" indent="-285750">
              <a:buFont typeface="Arial" panose="020B0604020202020204" pitchFamily="34" charset="0"/>
              <a:buChar char="•"/>
            </a:pPr>
            <a:endParaRPr lang="en-US" sz="3200" dirty="0"/>
          </a:p>
        </p:txBody>
      </p:sp>
      <p:sp>
        <p:nvSpPr>
          <p:cNvPr id="11" name="Rectangle 10"/>
          <p:cNvSpPr/>
          <p:nvPr/>
        </p:nvSpPr>
        <p:spPr>
          <a:xfrm>
            <a:off x="6285922" y="3720220"/>
            <a:ext cx="4421941" cy="3046988"/>
          </a:xfrm>
          <a:prstGeom prst="rect">
            <a:avLst/>
          </a:prstGeom>
          <a:solidFill>
            <a:srgbClr val="FFC000"/>
          </a:solidFill>
        </p:spPr>
        <p:txBody>
          <a:bodyPr wrap="square">
            <a:spAutoFit/>
          </a:bodyPr>
          <a:lstStyle/>
          <a:p>
            <a:pPr algn="ctr"/>
            <a:endParaRPr lang="en-US" sz="3600" b="1" baseline="30000" dirty="0" smtClean="0">
              <a:solidFill>
                <a:srgbClr val="000000"/>
              </a:solidFill>
              <a:latin typeface="Century Gothic" panose="020B0502020202020204" pitchFamily="34" charset="0"/>
            </a:endParaRPr>
          </a:p>
          <a:p>
            <a:pPr algn="ctr"/>
            <a:r>
              <a:rPr lang="en-US" sz="3600" b="1" baseline="30000" dirty="0" smtClean="0">
                <a:solidFill>
                  <a:srgbClr val="000000"/>
                </a:solidFill>
                <a:latin typeface="Century Gothic" panose="020B0502020202020204" pitchFamily="34" charset="0"/>
              </a:rPr>
              <a:t>Is </a:t>
            </a:r>
            <a:r>
              <a:rPr lang="en-US" sz="3600" b="1" baseline="30000" dirty="0">
                <a:solidFill>
                  <a:srgbClr val="000000"/>
                </a:solidFill>
                <a:latin typeface="Century Gothic" panose="020B0502020202020204" pitchFamily="34" charset="0"/>
              </a:rPr>
              <a:t>the percentage families earning between $10-$30K spend on energy after taxes</a:t>
            </a:r>
            <a:r>
              <a:rPr lang="en-US" sz="3600" b="1" baseline="30000" dirty="0" smtClean="0">
                <a:solidFill>
                  <a:srgbClr val="000000"/>
                </a:solidFill>
                <a:latin typeface="Century Gothic" panose="020B0502020202020204" pitchFamily="34" charset="0"/>
              </a:rPr>
              <a:t>.</a:t>
            </a:r>
          </a:p>
          <a:p>
            <a:pPr algn="ctr"/>
            <a:endParaRPr lang="en-US" sz="3600" b="1" baseline="30000" dirty="0">
              <a:solidFill>
                <a:srgbClr val="000000"/>
              </a:solidFill>
              <a:latin typeface="Century Gothic" panose="020B0502020202020204" pitchFamily="34" charset="0"/>
            </a:endParaRPr>
          </a:p>
          <a:p>
            <a:pPr algn="ctr"/>
            <a:r>
              <a:rPr lang="en-US" sz="3600" b="1" baseline="30000" dirty="0" smtClean="0">
                <a:solidFill>
                  <a:srgbClr val="000000"/>
                </a:solidFill>
                <a:latin typeface="Century Gothic" panose="020B0502020202020204" pitchFamily="34" charset="0"/>
              </a:rPr>
              <a:t>  </a:t>
            </a:r>
            <a:r>
              <a:rPr lang="en-US" sz="3600" b="1" baseline="30000" dirty="0">
                <a:solidFill>
                  <a:srgbClr val="000000"/>
                </a:solidFill>
                <a:latin typeface="Century Gothic" panose="020B0502020202020204" pitchFamily="34" charset="0"/>
              </a:rPr>
              <a:t>Families making over $50K spend only 9% on </a:t>
            </a:r>
            <a:r>
              <a:rPr lang="en-US" sz="3600" b="1" baseline="30000" dirty="0" smtClean="0">
                <a:solidFill>
                  <a:srgbClr val="000000"/>
                </a:solidFill>
                <a:latin typeface="Century Gothic" panose="020B0502020202020204" pitchFamily="34" charset="0"/>
              </a:rPr>
              <a:t>average.</a:t>
            </a:r>
          </a:p>
          <a:p>
            <a:pPr algn="ctr"/>
            <a:endParaRPr lang="en-US" sz="3600" b="1" baseline="30000" dirty="0">
              <a:solidFill>
                <a:srgbClr val="000000"/>
              </a:solidFill>
              <a:latin typeface="Century Gothic" panose="020B0502020202020204" pitchFamily="34" charset="0"/>
            </a:endParaRPr>
          </a:p>
        </p:txBody>
      </p:sp>
      <p:sp>
        <p:nvSpPr>
          <p:cNvPr id="13" name="TextBox 12"/>
          <p:cNvSpPr txBox="1"/>
          <p:nvPr/>
        </p:nvSpPr>
        <p:spPr>
          <a:xfrm>
            <a:off x="9363288" y="2111652"/>
            <a:ext cx="1592803" cy="923330"/>
          </a:xfrm>
          <a:prstGeom prst="rect">
            <a:avLst/>
          </a:prstGeom>
          <a:noFill/>
        </p:spPr>
        <p:txBody>
          <a:bodyPr wrap="square" rtlCol="0">
            <a:spAutoFit/>
          </a:bodyPr>
          <a:lstStyle/>
          <a:p>
            <a:r>
              <a:rPr lang="en-US" sz="5400" b="1" dirty="0" smtClean="0">
                <a:solidFill>
                  <a:srgbClr val="002060"/>
                </a:solidFill>
                <a:effectLst>
                  <a:outerShdw blurRad="38100" dist="38100" dir="2700000" algn="tl">
                    <a:srgbClr val="000000">
                      <a:alpha val="43137"/>
                    </a:srgbClr>
                  </a:outerShdw>
                </a:effectLst>
              </a:rPr>
              <a:t>24%</a:t>
            </a:r>
            <a:endParaRPr lang="en-US" sz="5400" b="1" dirty="0">
              <a:solidFill>
                <a:srgbClr val="002060"/>
              </a:solidFill>
              <a:effectLst>
                <a:outerShdw blurRad="38100" dist="38100" dir="2700000" algn="tl">
                  <a:srgbClr val="000000">
                    <a:alpha val="43137"/>
                  </a:srgbClr>
                </a:outerShdw>
              </a:effectLst>
            </a:endParaRPr>
          </a:p>
        </p:txBody>
      </p:sp>
      <p:sp>
        <p:nvSpPr>
          <p:cNvPr id="18" name="Rectangular Callout 17"/>
          <p:cNvSpPr/>
          <p:nvPr/>
        </p:nvSpPr>
        <p:spPr>
          <a:xfrm>
            <a:off x="139752" y="95691"/>
            <a:ext cx="2043404" cy="139286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entury Gothic" panose="020B0502020202020204" pitchFamily="34" charset="0"/>
              </a:rPr>
              <a:t>Housing &amp; </a:t>
            </a:r>
            <a:endParaRPr lang="en-US" sz="2800" dirty="0" smtClean="0">
              <a:solidFill>
                <a:schemeClr val="tx1"/>
              </a:solidFill>
              <a:latin typeface="Century Gothic" panose="020B0502020202020204" pitchFamily="34" charset="0"/>
            </a:endParaRPr>
          </a:p>
          <a:p>
            <a:pPr algn="ctr"/>
            <a:r>
              <a:rPr lang="en-US" sz="2800" dirty="0" smtClean="0">
                <a:solidFill>
                  <a:schemeClr val="tx1"/>
                </a:solidFill>
                <a:latin typeface="Century Gothic" panose="020B0502020202020204" pitchFamily="34" charset="0"/>
              </a:rPr>
              <a:t>Energy</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1956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625878"/>
          </a:xfrm>
        </p:spPr>
        <p:txBody>
          <a:bodyPr>
            <a:normAutofit/>
          </a:bodyPr>
          <a:lstStyle/>
          <a:p>
            <a:pPr algn="ctr"/>
            <a:r>
              <a:rPr lang="en-US" sz="4000" dirty="0" smtClean="0"/>
              <a:t>MO Energy Crisis Intervention Program</a:t>
            </a:r>
            <a:r>
              <a:rPr lang="en-US" sz="4000" b="1" dirty="0" smtClean="0"/>
              <a:t> </a:t>
            </a:r>
            <a:r>
              <a:rPr lang="en-US" sz="4000" dirty="0" smtClean="0"/>
              <a:t>Five-Year recipient data</a:t>
            </a:r>
            <a:endParaRPr lang="en-US" sz="4000" dirty="0"/>
          </a:p>
        </p:txBody>
      </p:sp>
      <p:pic>
        <p:nvPicPr>
          <p:cNvPr id="11" name="Picture 10"/>
          <p:cNvPicPr>
            <a:picLocks noChangeAspect="1"/>
          </p:cNvPicPr>
          <p:nvPr/>
        </p:nvPicPr>
        <p:blipFill rotWithShape="1">
          <a:blip r:embed="rId2"/>
          <a:srcRect l="7375" t="10763" r="7207" b="22755"/>
          <a:stretch/>
        </p:blipFill>
        <p:spPr>
          <a:xfrm>
            <a:off x="820032" y="1851716"/>
            <a:ext cx="10540695" cy="4931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543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662" y="-1"/>
            <a:ext cx="2851085" cy="3999495"/>
          </a:xfrm>
          <a:prstGeom prst="rect">
            <a:avLst/>
          </a:prstGeom>
        </p:spPr>
      </p:pic>
      <p:sp>
        <p:nvSpPr>
          <p:cNvPr id="11" name="Oval Callout 10"/>
          <p:cNvSpPr/>
          <p:nvPr/>
        </p:nvSpPr>
        <p:spPr>
          <a:xfrm>
            <a:off x="8453095" y="234741"/>
            <a:ext cx="2941983" cy="1765005"/>
          </a:xfrm>
          <a:prstGeom prst="wedgeEllipseCallou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61555" y="528783"/>
            <a:ext cx="2995126" cy="1107996"/>
          </a:xfrm>
          <a:prstGeom prst="rect">
            <a:avLst/>
          </a:prstGeom>
          <a:noFill/>
        </p:spPr>
        <p:txBody>
          <a:bodyPr wrap="square" rtlCol="0">
            <a:spAutoFit/>
          </a:bodyPr>
          <a:lstStyle/>
          <a:p>
            <a:r>
              <a:rPr lang="en-US" sz="6600" dirty="0" smtClean="0">
                <a:solidFill>
                  <a:srgbClr val="10285C"/>
                </a:solidFill>
                <a:effectLst>
                  <a:outerShdw blurRad="38100" dist="38100" dir="2700000" algn="tl">
                    <a:srgbClr val="000000">
                      <a:alpha val="43137"/>
                    </a:srgbClr>
                  </a:outerShdw>
                </a:effectLst>
                <a:latin typeface="Century Gothic" panose="020B0502020202020204" pitchFamily="34" charset="0"/>
              </a:rPr>
              <a:t>29.5%</a:t>
            </a:r>
            <a:endParaRPr lang="en-US" sz="6600" dirty="0">
              <a:solidFill>
                <a:srgbClr val="10285C"/>
              </a:solidFill>
              <a:effectLst>
                <a:outerShdw blurRad="38100" dist="38100" dir="2700000" algn="tl">
                  <a:srgbClr val="000000">
                    <a:alpha val="43137"/>
                  </a:srgbClr>
                </a:outerShdw>
              </a:effectLst>
              <a:latin typeface="Century Gothic" panose="020B0502020202020204" pitchFamily="34" charset="0"/>
            </a:endParaRPr>
          </a:p>
        </p:txBody>
      </p:sp>
      <p:sp>
        <p:nvSpPr>
          <p:cNvPr id="14" name="TextBox 13"/>
          <p:cNvSpPr txBox="1"/>
          <p:nvPr/>
        </p:nvSpPr>
        <p:spPr>
          <a:xfrm>
            <a:off x="6934987" y="2293788"/>
            <a:ext cx="5040964" cy="2954655"/>
          </a:xfrm>
          <a:prstGeom prst="rect">
            <a:avLst/>
          </a:prstGeom>
          <a:solidFill>
            <a:srgbClr val="002060"/>
          </a:solidFill>
        </p:spPr>
        <p:txBody>
          <a:bodyPr wrap="square" rtlCol="0">
            <a:spAutoFit/>
          </a:bodyPr>
          <a:lstStyle/>
          <a:p>
            <a:pPr algn="ctr"/>
            <a:endParaRPr lang="en-US" sz="2800" dirty="0" smtClean="0">
              <a:effectLst>
                <a:outerShdw blurRad="38100" dist="38100" dir="2700000" algn="tl">
                  <a:srgbClr val="000000">
                    <a:alpha val="43137"/>
                  </a:srgbClr>
                </a:outerShdw>
              </a:effectLst>
              <a:latin typeface="Century Gothic" panose="020B0502020202020204" pitchFamily="34" charset="0"/>
            </a:endParaRPr>
          </a:p>
          <a:p>
            <a:pPr algn="ctr"/>
            <a:r>
              <a:rPr lang="en-US" sz="2800" dirty="0" smtClean="0">
                <a:effectLst>
                  <a:outerShdw blurRad="38100" dist="38100" dir="2700000" algn="tl">
                    <a:srgbClr val="000000">
                      <a:alpha val="43137"/>
                    </a:srgbClr>
                  </a:outerShdw>
                </a:effectLst>
                <a:latin typeface="Century Gothic" panose="020B0502020202020204" pitchFamily="34" charset="0"/>
              </a:rPr>
              <a:t>Almost a third of all jobs in Missouri are considered “low wage” meaning that they pay less than 100% of the federal poverty line</a:t>
            </a:r>
          </a:p>
          <a:p>
            <a:endParaRPr lang="en-US" dirty="0"/>
          </a:p>
        </p:txBody>
      </p:sp>
      <p:sp>
        <p:nvSpPr>
          <p:cNvPr id="10" name="Rectangular Callout 9"/>
          <p:cNvSpPr/>
          <p:nvPr/>
        </p:nvSpPr>
        <p:spPr>
          <a:xfrm>
            <a:off x="203547" y="85059"/>
            <a:ext cx="2539654" cy="165097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outerShdw blurRad="38100" dist="38100" dir="2700000" algn="tl">
                    <a:srgbClr val="000000">
                      <a:alpha val="43137"/>
                    </a:srgbClr>
                  </a:outerShdw>
                </a:effectLst>
                <a:latin typeface="Century Gothic" panose="020B0502020202020204" pitchFamily="34" charset="0"/>
              </a:rPr>
              <a:t>Family &amp; Economic Security</a:t>
            </a:r>
          </a:p>
        </p:txBody>
      </p:sp>
      <p:sp>
        <p:nvSpPr>
          <p:cNvPr id="3" name="Rectangle 2"/>
          <p:cNvSpPr/>
          <p:nvPr/>
        </p:nvSpPr>
        <p:spPr>
          <a:xfrm>
            <a:off x="203547" y="2293788"/>
            <a:ext cx="6096000" cy="4339650"/>
          </a:xfrm>
          <a:prstGeom prst="rect">
            <a:avLst/>
          </a:prstGeom>
          <a:solidFill>
            <a:srgbClr val="234D25"/>
          </a:solidFill>
        </p:spPr>
        <p:txBody>
          <a:bodyPr>
            <a:spAutoFit/>
          </a:bodyPr>
          <a:lstStyle/>
          <a:p>
            <a:pPr marL="571500" indent="-571500">
              <a:buFont typeface="Arial" panose="020B0604020202020204" pitchFamily="34" charset="0"/>
              <a:buChar char="•"/>
            </a:pPr>
            <a:endParaRPr lang="en-US" sz="3600" baseline="30000" dirty="0" smtClean="0">
              <a:effectLst>
                <a:outerShdw blurRad="38100" dist="38100" dir="2700000" algn="tl">
                  <a:srgbClr val="000000">
                    <a:alpha val="43137"/>
                  </a:srgbClr>
                </a:outerShdw>
              </a:effectLst>
              <a:latin typeface="Century Gothic" panose="020B0502020202020204" pitchFamily="34" charset="0"/>
            </a:endParaRPr>
          </a:p>
          <a:p>
            <a:pPr marL="571500" indent="-571500">
              <a:buFont typeface="Arial" panose="020B0604020202020204" pitchFamily="34" charset="0"/>
              <a:buChar char="•"/>
            </a:pPr>
            <a:r>
              <a:rPr lang="en-US" sz="3600" baseline="30000" dirty="0" smtClean="0">
                <a:effectLst>
                  <a:outerShdw blurRad="38100" dist="38100" dir="2700000" algn="tl">
                    <a:srgbClr val="000000">
                      <a:alpha val="43137"/>
                    </a:srgbClr>
                  </a:outerShdw>
                </a:effectLst>
                <a:latin typeface="Century Gothic" panose="020B0502020202020204" pitchFamily="34" charset="0"/>
              </a:rPr>
              <a:t>Although </a:t>
            </a:r>
            <a:r>
              <a:rPr lang="en-US" sz="3600" baseline="30000" dirty="0">
                <a:effectLst>
                  <a:outerShdw blurRad="38100" dist="38100" dir="2700000" algn="tl">
                    <a:srgbClr val="000000">
                      <a:alpha val="43137"/>
                    </a:srgbClr>
                  </a:outerShdw>
                </a:effectLst>
                <a:latin typeface="Century Gothic" panose="020B0502020202020204" pitchFamily="34" charset="0"/>
              </a:rPr>
              <a:t>over </a:t>
            </a:r>
            <a:r>
              <a:rPr lang="en-US" sz="3600" baseline="30000" dirty="0" smtClean="0">
                <a:effectLst>
                  <a:outerShdw blurRad="38100" dist="38100" dir="2700000" algn="tl">
                    <a:srgbClr val="000000">
                      <a:alpha val="43137"/>
                    </a:srgbClr>
                  </a:outerShdw>
                </a:effectLst>
                <a:latin typeface="Century Gothic" panose="020B0502020202020204" pitchFamily="34" charset="0"/>
              </a:rPr>
              <a:t>908,628 </a:t>
            </a:r>
            <a:r>
              <a:rPr lang="en-US" sz="3600" baseline="30000" dirty="0">
                <a:effectLst>
                  <a:outerShdw blurRad="38100" dist="38100" dir="2700000" algn="tl">
                    <a:srgbClr val="000000">
                      <a:alpha val="43137"/>
                    </a:srgbClr>
                  </a:outerShdw>
                </a:effectLst>
                <a:latin typeface="Century Gothic" panose="020B0502020202020204" pitchFamily="34" charset="0"/>
              </a:rPr>
              <a:t>people in the state are below the federal poverty line...only </a:t>
            </a:r>
            <a:r>
              <a:rPr lang="en-US" sz="3600" baseline="30000" dirty="0" smtClean="0">
                <a:effectLst>
                  <a:outerShdw blurRad="38100" dist="38100" dir="2700000" algn="tl">
                    <a:srgbClr val="000000">
                      <a:alpha val="43137"/>
                    </a:srgbClr>
                  </a:outerShdw>
                </a:effectLst>
                <a:latin typeface="Century Gothic" panose="020B0502020202020204" pitchFamily="34" charset="0"/>
              </a:rPr>
              <a:t>89,033 adults </a:t>
            </a:r>
            <a:r>
              <a:rPr lang="en-US" sz="3600" baseline="30000" dirty="0">
                <a:effectLst>
                  <a:outerShdw blurRad="38100" dist="38100" dir="2700000" algn="tl">
                    <a:srgbClr val="000000">
                      <a:alpha val="43137"/>
                    </a:srgbClr>
                  </a:outerShdw>
                </a:effectLst>
                <a:latin typeface="Century Gothic" panose="020B0502020202020204" pitchFamily="34" charset="0"/>
              </a:rPr>
              <a:t>and children receive Temporary Assistance for Needy Families (TANF</a:t>
            </a:r>
            <a:r>
              <a:rPr lang="en-US" sz="3600" baseline="30000" dirty="0" smtClean="0">
                <a:effectLst>
                  <a:outerShdw blurRad="38100" dist="38100" dir="2700000" algn="tl">
                    <a:srgbClr val="000000">
                      <a:alpha val="43137"/>
                    </a:srgbClr>
                  </a:outerShdw>
                </a:effectLst>
                <a:latin typeface="Century Gothic" panose="020B0502020202020204" pitchFamily="34" charset="0"/>
              </a:rPr>
              <a:t>).</a:t>
            </a:r>
          </a:p>
          <a:p>
            <a:pPr marL="571500" indent="-571500">
              <a:buFont typeface="Arial" panose="020B0604020202020204" pitchFamily="34" charset="0"/>
              <a:buChar char="•"/>
            </a:pPr>
            <a:endParaRPr lang="en-US" sz="3600" baseline="30000" dirty="0">
              <a:effectLst>
                <a:outerShdw blurRad="38100" dist="38100" dir="2700000" algn="tl">
                  <a:srgbClr val="000000">
                    <a:alpha val="43137"/>
                  </a:srgbClr>
                </a:outerShdw>
              </a:effectLst>
              <a:latin typeface="Century Gothic" panose="020B0502020202020204" pitchFamily="34" charset="0"/>
            </a:endParaRPr>
          </a:p>
          <a:p>
            <a:pPr marL="571500" indent="-571500">
              <a:buFont typeface="Arial" panose="020B0604020202020204" pitchFamily="34" charset="0"/>
              <a:buChar char="•"/>
            </a:pPr>
            <a:r>
              <a:rPr lang="en-US" sz="3600" baseline="30000" dirty="0" smtClean="0">
                <a:effectLst>
                  <a:outerShdw blurRad="38100" dist="38100" dir="2700000" algn="tl">
                    <a:srgbClr val="000000">
                      <a:alpha val="43137"/>
                    </a:srgbClr>
                  </a:outerShdw>
                </a:effectLst>
                <a:latin typeface="Century Gothic" panose="020B0502020202020204" pitchFamily="34" charset="0"/>
              </a:rPr>
              <a:t>The </a:t>
            </a:r>
            <a:r>
              <a:rPr lang="en-US" sz="3600" baseline="30000" dirty="0">
                <a:effectLst>
                  <a:outerShdw blurRad="38100" dist="38100" dir="2700000" algn="tl">
                    <a:srgbClr val="000000">
                      <a:alpha val="43137"/>
                    </a:srgbClr>
                  </a:outerShdw>
                </a:effectLst>
                <a:latin typeface="Century Gothic" panose="020B0502020202020204" pitchFamily="34" charset="0"/>
              </a:rPr>
              <a:t>2015 federal poverty rate  is $11,670 for an individual or $</a:t>
            </a:r>
            <a:r>
              <a:rPr lang="en-US" sz="3600" baseline="30000" dirty="0" smtClean="0">
                <a:effectLst>
                  <a:outerShdw blurRad="38100" dist="38100" dir="2700000" algn="tl">
                    <a:srgbClr val="000000">
                      <a:alpha val="43137"/>
                    </a:srgbClr>
                  </a:outerShdw>
                </a:effectLst>
                <a:latin typeface="Century Gothic" panose="020B0502020202020204" pitchFamily="34" charset="0"/>
              </a:rPr>
              <a:t>24,250 </a:t>
            </a:r>
            <a:r>
              <a:rPr lang="en-US" sz="3600" baseline="30000" dirty="0">
                <a:effectLst>
                  <a:outerShdw blurRad="38100" dist="38100" dir="2700000" algn="tl">
                    <a:srgbClr val="000000">
                      <a:alpha val="43137"/>
                    </a:srgbClr>
                  </a:outerShdw>
                </a:effectLst>
                <a:latin typeface="Century Gothic" panose="020B0502020202020204" pitchFamily="34" charset="0"/>
              </a:rPr>
              <a:t>for a family of </a:t>
            </a:r>
            <a:r>
              <a:rPr lang="en-US" sz="3600" baseline="30000" dirty="0" smtClean="0">
                <a:effectLst>
                  <a:outerShdw blurRad="38100" dist="38100" dir="2700000" algn="tl">
                    <a:srgbClr val="000000">
                      <a:alpha val="43137"/>
                    </a:srgbClr>
                  </a:outerShdw>
                </a:effectLst>
                <a:latin typeface="Century Gothic" panose="020B0502020202020204" pitchFamily="34" charset="0"/>
              </a:rPr>
              <a:t>4.</a:t>
            </a:r>
          </a:p>
          <a:p>
            <a:pPr marL="571500" indent="-571500">
              <a:buFont typeface="Arial" panose="020B0604020202020204" pitchFamily="34" charset="0"/>
              <a:buChar char="•"/>
            </a:pP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171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ocess 01 16x9">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Process01_16x9">
      <a:dk1>
        <a:sysClr val="windowText" lastClr="000000"/>
      </a:dk1>
      <a:lt1>
        <a:sysClr val="window" lastClr="FFFFFF"/>
      </a:lt1>
      <a:dk2>
        <a:srgbClr val="444444"/>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ndara">
      <a:maj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868D2-6573-4D26-A171-D32801EAA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1471</Words>
  <Application>Microsoft Office PowerPoint</Application>
  <PresentationFormat>Custom</PresentationFormat>
  <Paragraphs>150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Process 01 16x9</vt:lpstr>
      <vt:lpstr>Poverty in Missouri 2015</vt:lpstr>
      <vt:lpstr>PowerPoint Presentation</vt:lpstr>
      <vt:lpstr>Missouri’s Community Action Network</vt:lpstr>
      <vt:lpstr>General Role of Community Action Agencies</vt:lpstr>
      <vt:lpstr>Missouri Poverty Rates</vt:lpstr>
      <vt:lpstr>PowerPoint Presentation</vt:lpstr>
      <vt:lpstr>PowerPoint Presentation</vt:lpstr>
      <vt:lpstr>MO Energy Crisis Intervention Program Five-Year recipient data</vt:lpstr>
      <vt:lpstr>PowerPoint Presentation</vt:lpstr>
      <vt:lpstr>Poverty Impacts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2014-10-03T16:17:55Z</dcterms:created>
  <dcterms:modified xsi:type="dcterms:W3CDTF">2015-12-01T15:00:04Z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TC028889169991</vt:lpwstr>
  </property>
</Properties>
</file>