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9" r:id="rId3"/>
    <p:sldId id="271" r:id="rId4"/>
    <p:sldId id="280" r:id="rId5"/>
    <p:sldId id="277" r:id="rId6"/>
    <p:sldId id="270" r:id="rId7"/>
    <p:sldId id="273" r:id="rId8"/>
    <p:sldId id="267" r:id="rId9"/>
    <p:sldId id="269" r:id="rId10"/>
    <p:sldId id="278" r:id="rId11"/>
    <p:sldId id="276" r:id="rId12"/>
    <p:sldId id="27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Davis" initials="J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2980" autoAdjust="0"/>
  </p:normalViewPr>
  <p:slideViewPr>
    <p:cSldViewPr snapToGrid="0">
      <p:cViewPr>
        <p:scale>
          <a:sx n="83" d="100"/>
          <a:sy n="83" d="100"/>
        </p:scale>
        <p:origin x="-648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0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F24A-8AB9-4992-926B-E81812DD419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6D44F-3BC5-45FC-8816-41A61E99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72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1CA914-5900-4E26-9B8A-24335DD36EB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673A0-9730-427B-BB97-18C0C288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673A0-9730-427B-BB97-18C0C28887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3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  <a:ea typeface="ＭＳ Ｐゴシック" pitchFamily="34" charset="-128"/>
              </a:rPr>
              <a:t>This map depicts the 10 other FERC-approved Independent System Operators and Regional Transmission Organizations in the United States and Canada.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353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67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6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3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85800" y="6108592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10FB-17C8-4F84-A159-9B967597E7A9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ltGray">
          <a:xfrm rot="16200000">
            <a:off x="6993255" y="4092179"/>
            <a:ext cx="35814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9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B898-6249-4066-865A-D896D4487FCE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ltGray">
          <a:xfrm rot="16200000">
            <a:off x="6993255" y="4092179"/>
            <a:ext cx="35814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6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5E39-FE9E-40E1-8ED3-A3DD96B8814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ltGray">
          <a:xfrm rot="16200000">
            <a:off x="6993255" y="4092179"/>
            <a:ext cx="3581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4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black">
          <a:xfrm>
            <a:off x="0" y="0"/>
            <a:ext cx="342900" cy="6858000"/>
          </a:xfrm>
          <a:prstGeom prst="rect">
            <a:avLst/>
          </a:prstGeom>
          <a:solidFill>
            <a:srgbClr val="CF1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451967D5-F25E-47AF-A4DD-CAD27EF9152D}" type="datetime1">
              <a:rPr lang="en-US" smtClean="0"/>
              <a:t>11/27/2017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6993255" y="4092179"/>
            <a:ext cx="3581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10" y="294532"/>
            <a:ext cx="2743206" cy="9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96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4001-68AB-4A9E-B9DA-FB813DDACED4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ltGray">
          <a:xfrm rot="16200000">
            <a:off x="6993255" y="4092179"/>
            <a:ext cx="3581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4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CE84-9206-43FA-92F7-C1DDB7077523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ltGray">
          <a:xfrm rot="16200000">
            <a:off x="6993255" y="4092179"/>
            <a:ext cx="3581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/>
          <a:p>
            <a:fld id="{DCF08F63-ED02-406C-9432-F3661D040F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495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3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3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7401-517E-405B-8EBF-43D2A07F645E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ltGray">
          <a:xfrm rot="16200000">
            <a:off x="6993255" y="4092179"/>
            <a:ext cx="3581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9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0E4-5C58-4351-A8B4-F4358146A06E}" type="datetime1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ltGray">
          <a:xfrm rot="16200000">
            <a:off x="6993255" y="4092179"/>
            <a:ext cx="3581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6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8AFC-AC14-4FDC-87E8-A86C9CD9726D}" type="datetime1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ltGray">
          <a:xfrm rot="16200000">
            <a:off x="6993255" y="4092179"/>
            <a:ext cx="3581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0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517C-2CFD-4619-809F-5BF146D24BC2}" type="datetime1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ltGray">
          <a:xfrm rot="16200000">
            <a:off x="6993255" y="4092179"/>
            <a:ext cx="3581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1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7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CC0B-4B5D-4B83-B904-5AF8D4AB48FD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ltGray">
          <a:xfrm rot="16200000">
            <a:off x="6993255" y="4092179"/>
            <a:ext cx="3581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3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ltGray">
          <a:xfrm rot="16200000">
            <a:off x="7831457" y="1044179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DC5DBB0-CF64-4082-B95B-148EE1744650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41055" y="6172203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CF08F63-ED02-406C-9432-F3661D040F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62" y="5609154"/>
            <a:ext cx="560588" cy="26554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2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365" y="1767254"/>
            <a:ext cx="8804635" cy="2635645"/>
          </a:xfrm>
        </p:spPr>
        <p:txBody>
          <a:bodyPr>
            <a:normAutofit/>
          </a:bodyPr>
          <a:lstStyle/>
          <a:p>
            <a:r>
              <a:rPr lang="en-US" dirty="0" smtClean="0"/>
              <a:t>Distributed Energy Resources in SPP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5196254"/>
            <a:ext cx="7063740" cy="1295986"/>
          </a:xfrm>
        </p:spPr>
        <p:txBody>
          <a:bodyPr/>
          <a:lstStyle/>
          <a:p>
            <a:r>
              <a:rPr lang="en-US" dirty="0" err="1" smtClean="0"/>
              <a:t>MoPSC</a:t>
            </a:r>
            <a:r>
              <a:rPr lang="en-US" dirty="0" smtClean="0"/>
              <a:t> EW-2017-0245 Workshop</a:t>
            </a:r>
          </a:p>
          <a:p>
            <a:r>
              <a:rPr lang="en-US" dirty="0" smtClean="0"/>
              <a:t>November 20,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9144000" cy="68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8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53" y="279133"/>
            <a:ext cx="7269480" cy="1116531"/>
          </a:xfrm>
        </p:spPr>
        <p:txBody>
          <a:bodyPr>
            <a:noAutofit/>
          </a:bodyPr>
          <a:lstStyle/>
          <a:p>
            <a:r>
              <a:rPr lang="en-US" sz="3200" dirty="0" smtClean="0"/>
              <a:t>NREL Projecting More than </a:t>
            </a:r>
            <a:r>
              <a:rPr lang="en-US" sz="3200" dirty="0" smtClean="0">
                <a:solidFill>
                  <a:srgbClr val="CF102D"/>
                </a:solidFill>
              </a:rPr>
              <a:t>1.1GW</a:t>
            </a:r>
            <a:r>
              <a:rPr lang="en-US" sz="3200" dirty="0" smtClean="0"/>
              <a:t> Distributed PV capacity in SPP in 2024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050" y="1518386"/>
            <a:ext cx="7000875" cy="51134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limited visibility and operational control of distributed resources in SPP wholesale market</a:t>
            </a:r>
          </a:p>
          <a:p>
            <a:r>
              <a:rPr lang="en-US" dirty="0" smtClean="0"/>
              <a:t>Market mechanisms in place and under development in SPP to enable participation </a:t>
            </a:r>
            <a:r>
              <a:rPr lang="en-US" smtClean="0"/>
              <a:t>by Distributed </a:t>
            </a:r>
            <a:r>
              <a:rPr lang="en-US" dirty="0" smtClean="0"/>
              <a:t>Energy Resources, Storage Energy Resources, Aggregated Demand Response,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Integrated Energy Network is blurring lines between wholesale transmission and retail distribution services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6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7"/>
          <a:stretch/>
        </p:blipFill>
        <p:spPr>
          <a:xfrm>
            <a:off x="1472184" y="1248955"/>
            <a:ext cx="6217920" cy="5516973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North American </a:t>
            </a:r>
            <a:br>
              <a:rPr lang="en-US" sz="2800" dirty="0" smtClean="0"/>
            </a:br>
            <a:r>
              <a:rPr lang="en-US" sz="2800" dirty="0" smtClean="0"/>
              <a:t>Independent System Operators (ISO) and Regional Transmission Organizations (RTO)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>
                <a:solidFill>
                  <a:srgbClr val="323232">
                    <a:lumMod val="60000"/>
                    <a:lumOff val="40000"/>
                  </a:srgbClr>
                </a:solidFill>
              </a:rPr>
              <a:pPr/>
              <a:t>2</a:t>
            </a:fld>
            <a:endParaRPr lang="en-US">
              <a:solidFill>
                <a:srgbClr val="323232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975" y="399557"/>
            <a:ext cx="7269480" cy="850790"/>
          </a:xfrm>
        </p:spPr>
        <p:txBody>
          <a:bodyPr/>
          <a:lstStyle/>
          <a:p>
            <a:r>
              <a:rPr lang="en-US" dirty="0" smtClean="0"/>
              <a:t>SPP Footprint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00" y="1250347"/>
            <a:ext cx="7402466" cy="53174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21" y="1152395"/>
            <a:ext cx="5565026" cy="561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46404" y="327258"/>
            <a:ext cx="7269480" cy="729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SPP Fast Facts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07140" y="1284918"/>
            <a:ext cx="2550695" cy="5344482"/>
          </a:xfrm>
        </p:spPr>
        <p:txBody>
          <a:bodyPr>
            <a:normAutofit fontScale="92500" lnSpcReduction="20000"/>
          </a:bodyPr>
          <a:lstStyle/>
          <a:p>
            <a:pPr marL="231775" indent="-231775" eaLnBrk="1" fontAlgn="auto" hangingPunct="1">
              <a:spcBef>
                <a:spcPct val="15000"/>
              </a:spcBef>
              <a:buFontTx/>
              <a:buChar char="•"/>
              <a:defRPr/>
            </a:pPr>
            <a:r>
              <a:rPr lang="en-US" sz="2400" dirty="0" smtClean="0"/>
              <a:t>Miles of service territory: 546,000</a:t>
            </a:r>
          </a:p>
          <a:p>
            <a:pPr marL="231775" indent="-231775" eaLnBrk="1" fontAlgn="auto" hangingPunct="1">
              <a:spcBef>
                <a:spcPct val="15000"/>
              </a:spcBef>
              <a:buFontTx/>
              <a:buChar char="•"/>
              <a:defRPr/>
            </a:pPr>
            <a:r>
              <a:rPr lang="en-US" altLang="en-US" sz="2400" dirty="0" smtClean="0"/>
              <a:t>Population served: 17.5M</a:t>
            </a:r>
            <a:endParaRPr lang="en-US" altLang="en-US" sz="2400" dirty="0"/>
          </a:p>
          <a:p>
            <a:pPr marL="231775" indent="-231775" eaLnBrk="1" fontAlgn="auto" hangingPunct="1">
              <a:spcBef>
                <a:spcPct val="15000"/>
              </a:spcBef>
              <a:buFontTx/>
              <a:buChar char="•"/>
              <a:defRPr/>
            </a:pPr>
            <a:r>
              <a:rPr lang="en-US" sz="2400" dirty="0" smtClean="0"/>
              <a:t>Generating Plants: 790</a:t>
            </a:r>
          </a:p>
          <a:p>
            <a:pPr marL="231775" indent="-231775" eaLnBrk="1" fontAlgn="auto" hangingPunct="1">
              <a:spcBef>
                <a:spcPct val="15000"/>
              </a:spcBef>
              <a:buFontTx/>
              <a:buChar char="•"/>
              <a:defRPr/>
            </a:pPr>
            <a:r>
              <a:rPr lang="en-US" sz="2400" dirty="0" smtClean="0"/>
              <a:t>Substations: 4,835</a:t>
            </a:r>
          </a:p>
          <a:p>
            <a:pPr marL="231775" indent="-231775" eaLnBrk="1" fontAlgn="auto" hangingPunct="1">
              <a:spcBef>
                <a:spcPct val="15000"/>
              </a:spcBef>
              <a:buFontTx/>
              <a:buChar char="•"/>
              <a:defRPr/>
            </a:pPr>
            <a:r>
              <a:rPr lang="en-US" sz="2400" dirty="0" smtClean="0"/>
              <a:t>Miles of transmission: </a:t>
            </a:r>
            <a:br>
              <a:rPr lang="en-US" sz="2400" dirty="0" smtClean="0"/>
            </a:br>
            <a:r>
              <a:rPr lang="en-US" sz="2400" dirty="0" smtClean="0"/>
              <a:t>65,755</a:t>
            </a:r>
          </a:p>
          <a:p>
            <a:pPr marL="631825" lvl="1" indent="-231775" eaLnBrk="1" fontAlgn="auto" hangingPunct="1">
              <a:spcBef>
                <a:spcPct val="15000"/>
              </a:spcBef>
              <a:spcAft>
                <a:spcPts val="0"/>
              </a:spcAft>
              <a:buFontTx/>
              <a:buChar char="•"/>
              <a:tabLst>
                <a:tab pos="14239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69 kV 	16,808</a:t>
            </a:r>
          </a:p>
          <a:p>
            <a:pPr marL="631825" lvl="1" indent="-231775" eaLnBrk="1" fontAlgn="auto" hangingPunct="1">
              <a:spcBef>
                <a:spcPct val="15000"/>
              </a:spcBef>
              <a:spcAft>
                <a:spcPts val="0"/>
              </a:spcAft>
              <a:buFontTx/>
              <a:buChar char="•"/>
              <a:tabLst>
                <a:tab pos="14239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115 kV	15,512</a:t>
            </a:r>
          </a:p>
          <a:p>
            <a:pPr marL="631825" lvl="1" indent="-231775" eaLnBrk="1" fontAlgn="auto" hangingPunct="1">
              <a:spcBef>
                <a:spcPct val="15000"/>
              </a:spcBef>
              <a:spcAft>
                <a:spcPts val="0"/>
              </a:spcAft>
              <a:buFontTx/>
              <a:buChar char="•"/>
              <a:tabLst>
                <a:tab pos="14239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138 kV	9,471</a:t>
            </a:r>
            <a:endParaRPr lang="en-US" sz="1800" dirty="0">
              <a:solidFill>
                <a:schemeClr val="tx1"/>
              </a:solidFill>
            </a:endParaRPr>
          </a:p>
          <a:p>
            <a:pPr marL="631825" lvl="1" indent="-231775" eaLnBrk="1" fontAlgn="auto" hangingPunct="1">
              <a:spcBef>
                <a:spcPct val="15000"/>
              </a:spcBef>
              <a:spcAft>
                <a:spcPts val="0"/>
              </a:spcAft>
              <a:buFontTx/>
              <a:buChar char="•"/>
              <a:tabLst>
                <a:tab pos="14239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161 kV	5,596</a:t>
            </a:r>
          </a:p>
          <a:p>
            <a:pPr marL="631825" lvl="1" indent="-231775" eaLnBrk="1" fontAlgn="auto" hangingPunct="1">
              <a:spcBef>
                <a:spcPct val="15000"/>
              </a:spcBef>
              <a:spcAft>
                <a:spcPts val="0"/>
              </a:spcAft>
              <a:buFontTx/>
              <a:buChar char="•"/>
              <a:tabLst>
                <a:tab pos="14239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230 kV	7,518</a:t>
            </a:r>
          </a:p>
          <a:p>
            <a:pPr marL="631825" lvl="1" indent="-231775" eaLnBrk="1" fontAlgn="auto" hangingPunct="1">
              <a:spcBef>
                <a:spcPct val="15000"/>
              </a:spcBef>
              <a:spcAft>
                <a:spcPts val="0"/>
              </a:spcAft>
              <a:buFontTx/>
              <a:buChar char="•"/>
              <a:tabLst>
                <a:tab pos="14239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345 kV 	10,758</a:t>
            </a:r>
          </a:p>
          <a:p>
            <a:pPr marL="631825" lvl="1" indent="-231775" eaLnBrk="1" fontAlgn="auto" hangingPunct="1">
              <a:spcBef>
                <a:spcPct val="15000"/>
              </a:spcBef>
              <a:spcAft>
                <a:spcPts val="0"/>
              </a:spcAft>
              <a:buFontTx/>
              <a:buChar char="•"/>
              <a:tabLst>
                <a:tab pos="14239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500kV	92</a:t>
            </a:r>
          </a:p>
        </p:txBody>
      </p:sp>
      <p:sp>
        <p:nvSpPr>
          <p:cNvPr id="111621" name="Rectangle 4"/>
          <p:cNvSpPr>
            <a:spLocks noChangeArrowheads="1"/>
          </p:cNvSpPr>
          <p:nvPr/>
        </p:nvSpPr>
        <p:spPr bwMode="auto">
          <a:xfrm>
            <a:off x="6934200" y="64008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en-US" altLang="en-US" sz="14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11622" name="Rectangle 5"/>
          <p:cNvSpPr>
            <a:spLocks noChangeArrowheads="1"/>
          </p:cNvSpPr>
          <p:nvPr/>
        </p:nvSpPr>
        <p:spPr bwMode="auto">
          <a:xfrm>
            <a:off x="0" y="12954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5000"/>
              </a:spcBef>
              <a:buFontTx/>
              <a:buChar char="•"/>
            </a:pPr>
            <a:endParaRPr lang="en-US" altLang="en-US" sz="25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>
                <a:solidFill>
                  <a:srgbClr val="323232">
                    <a:lumMod val="60000"/>
                    <a:lumOff val="40000"/>
                  </a:srgbClr>
                </a:solidFill>
              </a:rPr>
              <a:pPr/>
              <a:t>4</a:t>
            </a:fld>
            <a:endParaRPr lang="en-US">
              <a:solidFill>
                <a:srgbClr val="323232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t="6122" r="28533" b="6140"/>
          <a:stretch/>
        </p:blipFill>
        <p:spPr>
          <a:xfrm>
            <a:off x="412445" y="1235078"/>
            <a:ext cx="4928717" cy="50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5636" y="365760"/>
            <a:ext cx="7800248" cy="548640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solidFill>
                  <a:srgbClr val="C00000"/>
                </a:solidFill>
              </a:rPr>
              <a:t>Diversity in Resources and Load Centers</a:t>
            </a:r>
            <a:endParaRPr lang="en-US" sz="3200" cap="none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08F63-ED02-406C-9432-F3661D040FC6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323232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323232">
                  <a:lumMod val="60000"/>
                  <a:lumOff val="40000"/>
                </a:srgb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5855" y="12399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t="16608" r="7131" b="9937"/>
          <a:stretch/>
        </p:blipFill>
        <p:spPr>
          <a:xfrm>
            <a:off x="0" y="1565565"/>
            <a:ext cx="8441055" cy="44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975" y="399557"/>
            <a:ext cx="7269480" cy="850790"/>
          </a:xfrm>
        </p:spPr>
        <p:txBody>
          <a:bodyPr/>
          <a:lstStyle/>
          <a:p>
            <a:r>
              <a:rPr lang="en-US" dirty="0" smtClean="0"/>
              <a:t>Planning Reserve Margin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00" y="1250347"/>
            <a:ext cx="7402466" cy="531743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SPP Assessment Area </a:t>
            </a:r>
            <a:r>
              <a:rPr lang="en-US" sz="2000" dirty="0" smtClean="0"/>
              <a:t>Planning Reserve Margin (PRM) </a:t>
            </a:r>
            <a:r>
              <a:rPr lang="en-US" sz="2000" dirty="0"/>
              <a:t>requirement for the 2017 summer is 12 percent, unless a member’s capacity mix is comprised of at least 75 percent hydro-based generation, and then the </a:t>
            </a:r>
            <a:r>
              <a:rPr lang="en-US" sz="2000" dirty="0" smtClean="0"/>
              <a:t>PRM </a:t>
            </a:r>
            <a:r>
              <a:rPr lang="en-US" sz="2000" dirty="0"/>
              <a:t>is 9.89 percent, effective for the 2017 </a:t>
            </a:r>
            <a:r>
              <a:rPr lang="en-US" sz="2000" dirty="0" smtClean="0"/>
              <a:t>summer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53" y="2848802"/>
            <a:ext cx="7985760" cy="36179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1510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975" y="399557"/>
            <a:ext cx="7269480" cy="850790"/>
          </a:xfrm>
        </p:spPr>
        <p:txBody>
          <a:bodyPr/>
          <a:lstStyle/>
          <a:p>
            <a:r>
              <a:rPr lang="en-US" dirty="0" smtClean="0"/>
              <a:t>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59" y="1265783"/>
            <a:ext cx="4772566" cy="3287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SPP </a:t>
            </a:r>
            <a:r>
              <a:rPr lang="en-US" dirty="0"/>
              <a:t>Assessment Area is a summer peaking </a:t>
            </a:r>
            <a:r>
              <a:rPr lang="en-US" dirty="0" smtClean="0"/>
              <a:t>region</a:t>
            </a:r>
          </a:p>
          <a:p>
            <a:r>
              <a:rPr lang="en-US" dirty="0" smtClean="0"/>
              <a:t>Peak Demand </a:t>
            </a:r>
            <a:r>
              <a:rPr lang="en-US" dirty="0"/>
              <a:t>is </a:t>
            </a:r>
            <a:r>
              <a:rPr lang="en-US" dirty="0" smtClean="0"/>
              <a:t>an aggregated non‐coincident </a:t>
            </a:r>
            <a:r>
              <a:rPr lang="en-US" dirty="0"/>
              <a:t>number </a:t>
            </a:r>
            <a:r>
              <a:rPr lang="en-US" dirty="0" smtClean="0"/>
              <a:t>based on member‐submitted data</a:t>
            </a:r>
          </a:p>
          <a:p>
            <a:r>
              <a:rPr lang="en-US" dirty="0" smtClean="0"/>
              <a:t>Demand is based on 50/50 forecast</a:t>
            </a:r>
          </a:p>
          <a:p>
            <a:r>
              <a:rPr lang="en-US" dirty="0" smtClean="0"/>
              <a:t>Annual demand growth over the 10 year assessment timeframe is ~ 1%</a:t>
            </a:r>
          </a:p>
          <a:p>
            <a:r>
              <a:rPr lang="en-US" dirty="0" smtClean="0"/>
              <a:t>Net Peak Demand reflects the reduction of available Controllable and </a:t>
            </a:r>
            <a:r>
              <a:rPr lang="en-US" dirty="0" err="1" smtClean="0"/>
              <a:t>Dispatchable</a:t>
            </a:r>
            <a:r>
              <a:rPr lang="en-US" dirty="0" smtClean="0"/>
              <a:t> Demand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59" y="4267273"/>
            <a:ext cx="8210816" cy="2590727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983104"/>
              </p:ext>
            </p:extLst>
          </p:nvPr>
        </p:nvGraphicFramePr>
        <p:xfrm>
          <a:off x="4947000" y="1265783"/>
          <a:ext cx="3390900" cy="2986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xmlns="" val="26996693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xmlns="" val="114081654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317414663"/>
                    </a:ext>
                  </a:extLst>
                </a:gridCol>
              </a:tblGrid>
              <a:tr h="3962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  Demand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 Internal Demand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856257"/>
                  </a:ext>
                </a:extLst>
              </a:tr>
              <a:tr h="231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52,403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51,577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9362003"/>
                  </a:ext>
                </a:extLst>
              </a:tr>
              <a:tr h="231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52,554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51,687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7719614"/>
                  </a:ext>
                </a:extLst>
              </a:tr>
              <a:tr h="231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53,319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52,422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8078606"/>
                  </a:ext>
                </a:extLst>
              </a:tr>
              <a:tr h="231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53,361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52,476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0365296"/>
                  </a:ext>
                </a:extLst>
              </a:tr>
              <a:tr h="231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53,643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52,774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7777380"/>
                  </a:ext>
                </a:extLst>
              </a:tr>
              <a:tr h="231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53,981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53,116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1780548"/>
                  </a:ext>
                </a:extLst>
              </a:tr>
              <a:tr h="231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54,179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53,311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1671649"/>
                  </a:ext>
                </a:extLst>
              </a:tr>
              <a:tr h="231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54,409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53,537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1658647"/>
                  </a:ext>
                </a:extLst>
              </a:tr>
              <a:tr h="231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54,729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53,853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4051286"/>
                  </a:ext>
                </a:extLst>
              </a:tr>
              <a:tr h="231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54,929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54,049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471763"/>
                  </a:ext>
                </a:extLst>
              </a:tr>
              <a:tr h="231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2027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55,250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54,365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137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8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348" y="493825"/>
            <a:ext cx="7897707" cy="85079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Demand- Side Management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t>8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Demand Response </a:t>
            </a:r>
            <a:r>
              <a:rPr lang="en-US" dirty="0" smtClean="0"/>
              <a:t>resources are used as a load reduction unless they registered as a Designated Resource for firm transmission service</a:t>
            </a:r>
          </a:p>
          <a:p>
            <a:r>
              <a:rPr lang="en-US" dirty="0" smtClean="0"/>
              <a:t>Controllable and </a:t>
            </a:r>
            <a:r>
              <a:rPr lang="en-US" dirty="0" err="1" smtClean="0"/>
              <a:t>Dispatchable</a:t>
            </a:r>
            <a:r>
              <a:rPr lang="en-US" dirty="0" smtClean="0"/>
              <a:t> Demand Response include both the available Demand Response and Distributed Generation that are load reductions</a:t>
            </a:r>
          </a:p>
          <a:p>
            <a:r>
              <a:rPr lang="en-US" dirty="0" smtClean="0"/>
              <a:t>SPP Integrated Marketplace currently does not have any Demand Response registered</a:t>
            </a:r>
            <a:endParaRPr lang="en-US" dirty="0"/>
          </a:p>
          <a:p>
            <a:r>
              <a:rPr lang="en-US" dirty="0" smtClean="0"/>
              <a:t>SPP expected </a:t>
            </a:r>
            <a:r>
              <a:rPr lang="en-US" dirty="0"/>
              <a:t>peak demand impact for </a:t>
            </a:r>
            <a:r>
              <a:rPr lang="en-US" dirty="0" smtClean="0"/>
              <a:t>Demand Response </a:t>
            </a:r>
            <a:r>
              <a:rPr lang="en-US" dirty="0"/>
              <a:t>is </a:t>
            </a:r>
            <a:r>
              <a:rPr lang="en-US" dirty="0" smtClean="0"/>
              <a:t>734 MW </a:t>
            </a:r>
            <a:r>
              <a:rPr lang="en-US" dirty="0"/>
              <a:t>in </a:t>
            </a:r>
            <a:r>
              <a:rPr lang="en-US" dirty="0" smtClean="0"/>
              <a:t>2019 and 734 </a:t>
            </a:r>
            <a:r>
              <a:rPr lang="en-US" dirty="0"/>
              <a:t>MW in </a:t>
            </a:r>
            <a:r>
              <a:rPr lang="en-US" dirty="0" smtClean="0"/>
              <a:t>2027</a:t>
            </a:r>
          </a:p>
          <a:p>
            <a:r>
              <a:rPr lang="en-US" dirty="0"/>
              <a:t>P</a:t>
            </a:r>
            <a:r>
              <a:rPr lang="en-US" dirty="0" smtClean="0"/>
              <a:t>ortion of this impact is due to Distributed Generation 164 MW in 2017 and 146 MW in 2027</a:t>
            </a:r>
          </a:p>
          <a:p>
            <a:r>
              <a:rPr lang="en-US" dirty="0" smtClean="0"/>
              <a:t>There are approximately 1,500 MWs of behind-the-meter generation registered in the SPP Integrated Marketplace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" y="399557"/>
            <a:ext cx="7897707" cy="850790"/>
          </a:xfrm>
        </p:spPr>
        <p:txBody>
          <a:bodyPr>
            <a:noAutofit/>
          </a:bodyPr>
          <a:lstStyle/>
          <a:p>
            <a:r>
              <a:rPr lang="en-US" sz="3600" dirty="0" smtClean="0"/>
              <a:t>Energy Efficiency is Big in MO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00" y="1250347"/>
            <a:ext cx="7402466" cy="531743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8F63-ED02-406C-9432-F3661D040FC6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16300"/>
              </p:ext>
            </p:extLst>
          </p:nvPr>
        </p:nvGraphicFramePr>
        <p:xfrm>
          <a:off x="864296" y="2708669"/>
          <a:ext cx="6538586" cy="1913433"/>
        </p:xfrm>
        <a:graphic>
          <a:graphicData uri="http://schemas.openxmlformats.org/drawingml/2006/table">
            <a:tbl>
              <a:tblPr/>
              <a:tblGrid>
                <a:gridCol w="563671">
                  <a:extLst>
                    <a:ext uri="{9D8B030D-6E8A-4147-A177-3AD203B41FA5}">
                      <a16:colId xmlns:a16="http://schemas.microsoft.com/office/drawing/2014/main" xmlns="" val="107651491"/>
                    </a:ext>
                  </a:extLst>
                </a:gridCol>
                <a:gridCol w="447373">
                  <a:extLst>
                    <a:ext uri="{9D8B030D-6E8A-4147-A177-3AD203B41FA5}">
                      <a16:colId xmlns:a16="http://schemas.microsoft.com/office/drawing/2014/main" xmlns="" val="3454944288"/>
                    </a:ext>
                  </a:extLst>
                </a:gridCol>
                <a:gridCol w="429449">
                  <a:extLst>
                    <a:ext uri="{9D8B030D-6E8A-4147-A177-3AD203B41FA5}">
                      <a16:colId xmlns:a16="http://schemas.microsoft.com/office/drawing/2014/main" xmlns="" val="1184955459"/>
                    </a:ext>
                  </a:extLst>
                </a:gridCol>
                <a:gridCol w="562373">
                  <a:extLst>
                    <a:ext uri="{9D8B030D-6E8A-4147-A177-3AD203B41FA5}">
                      <a16:colId xmlns:a16="http://schemas.microsoft.com/office/drawing/2014/main" xmlns="" val="2274874131"/>
                    </a:ext>
                  </a:extLst>
                </a:gridCol>
                <a:gridCol w="495911">
                  <a:extLst>
                    <a:ext uri="{9D8B030D-6E8A-4147-A177-3AD203B41FA5}">
                      <a16:colId xmlns:a16="http://schemas.microsoft.com/office/drawing/2014/main" xmlns="" val="1173246234"/>
                    </a:ext>
                  </a:extLst>
                </a:gridCol>
                <a:gridCol w="532522">
                  <a:extLst>
                    <a:ext uri="{9D8B030D-6E8A-4147-A177-3AD203B41FA5}">
                      <a16:colId xmlns:a16="http://schemas.microsoft.com/office/drawing/2014/main" xmlns="" val="1205641237"/>
                    </a:ext>
                  </a:extLst>
                </a:gridCol>
                <a:gridCol w="588723">
                  <a:extLst>
                    <a:ext uri="{9D8B030D-6E8A-4147-A177-3AD203B41FA5}">
                      <a16:colId xmlns:a16="http://schemas.microsoft.com/office/drawing/2014/main" xmlns="" val="2038575475"/>
                    </a:ext>
                  </a:extLst>
                </a:gridCol>
                <a:gridCol w="366488">
                  <a:extLst>
                    <a:ext uri="{9D8B030D-6E8A-4147-A177-3AD203B41FA5}">
                      <a16:colId xmlns:a16="http://schemas.microsoft.com/office/drawing/2014/main" xmlns="" val="3538756145"/>
                    </a:ext>
                  </a:extLst>
                </a:gridCol>
                <a:gridCol w="495911">
                  <a:extLst>
                    <a:ext uri="{9D8B030D-6E8A-4147-A177-3AD203B41FA5}">
                      <a16:colId xmlns:a16="http://schemas.microsoft.com/office/drawing/2014/main" xmlns="" val="891411433"/>
                    </a:ext>
                  </a:extLst>
                </a:gridCol>
                <a:gridCol w="640724">
                  <a:extLst>
                    <a:ext uri="{9D8B030D-6E8A-4147-A177-3AD203B41FA5}">
                      <a16:colId xmlns:a16="http://schemas.microsoft.com/office/drawing/2014/main" xmlns="" val="880085962"/>
                    </a:ext>
                  </a:extLst>
                </a:gridCol>
                <a:gridCol w="351098">
                  <a:extLst>
                    <a:ext uri="{9D8B030D-6E8A-4147-A177-3AD203B41FA5}">
                      <a16:colId xmlns:a16="http://schemas.microsoft.com/office/drawing/2014/main" xmlns="" val="1056204191"/>
                    </a:ext>
                  </a:extLst>
                </a:gridCol>
                <a:gridCol w="438042">
                  <a:extLst>
                    <a:ext uri="{9D8B030D-6E8A-4147-A177-3AD203B41FA5}">
                      <a16:colId xmlns:a16="http://schemas.microsoft.com/office/drawing/2014/main" xmlns="" val="967192273"/>
                    </a:ext>
                  </a:extLst>
                </a:gridCol>
                <a:gridCol w="626301">
                  <a:extLst>
                    <a:ext uri="{9D8B030D-6E8A-4147-A177-3AD203B41FA5}">
                      <a16:colId xmlns:a16="http://schemas.microsoft.com/office/drawing/2014/main" xmlns="" val="2385808282"/>
                    </a:ext>
                  </a:extLst>
                </a:gridCol>
              </a:tblGrid>
              <a:tr h="487316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9561548"/>
                  </a:ext>
                </a:extLst>
              </a:tr>
              <a:tr h="205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Peak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Distr.  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Efficiency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9492519"/>
                  </a:ext>
                </a:extLst>
              </a:tr>
              <a:tr h="205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0024129"/>
                  </a:ext>
                </a:extLst>
              </a:tr>
              <a:tr h="205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0768288"/>
                  </a:ext>
                </a:extLst>
              </a:tr>
              <a:tr h="205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SPP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53,519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55,250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1,504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9362812"/>
                  </a:ext>
                </a:extLst>
              </a:tr>
              <a:tr h="205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8619698"/>
                  </a:ext>
                </a:extLst>
              </a:tr>
              <a:tr h="400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8,556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8,321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</a:t>
                      </a:r>
                    </a:p>
                  </a:txBody>
                  <a:tcPr marL="7749" marR="7749" marT="77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7365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9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SPP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CF102D"/>
      </a:accent1>
      <a:accent2>
        <a:srgbClr val="CF102D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Rockwell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017 PowerPoint Template - Standard2.potx" id="{287E3421-B084-4103-906E-DC7415549ED5}" vid="{DE3A3C12-47CF-4A79-B57E-2015BF9EA2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2017_PowerPoint_Template_-_Standard2</Template>
  <TotalTime>9492</TotalTime>
  <Words>431</Words>
  <Application>Microsoft Office PowerPoint</Application>
  <PresentationFormat>On-screen Show (4:3)</PresentationFormat>
  <Paragraphs>124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View</vt:lpstr>
      <vt:lpstr>Distributed Energy Resources in SPP</vt:lpstr>
      <vt:lpstr>North American  Independent System Operators (ISO) and Regional Transmission Organizations (RTO)</vt:lpstr>
      <vt:lpstr>SPP Footprint</vt:lpstr>
      <vt:lpstr>SPP Fast Facts</vt:lpstr>
      <vt:lpstr>Diversity in Resources and Load Centers</vt:lpstr>
      <vt:lpstr>Planning Reserve Margin</vt:lpstr>
      <vt:lpstr>Demand</vt:lpstr>
      <vt:lpstr>Demand- Side Management</vt:lpstr>
      <vt:lpstr>Energy Efficiency is Big in MO</vt:lpstr>
      <vt:lpstr>PowerPoint Presentation</vt:lpstr>
      <vt:lpstr>NREL Projecting More than 1.1GW Distributed PV capacity in SPP in 2024</vt:lpstr>
      <vt:lpstr>Conclusions </vt:lpstr>
    </vt:vector>
  </TitlesOfParts>
  <Company>SPP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Odom</dc:creator>
  <cp:lastModifiedBy>Vaught, Dianna</cp:lastModifiedBy>
  <cp:revision>140</cp:revision>
  <cp:lastPrinted>2017-11-16T18:45:42Z</cp:lastPrinted>
  <dcterms:created xsi:type="dcterms:W3CDTF">2016-12-27T20:07:30Z</dcterms:created>
  <dcterms:modified xsi:type="dcterms:W3CDTF">2017-11-27T16:28:12Z</dcterms:modified>
</cp:coreProperties>
</file>