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sldIdLst>
    <p:sldId id="266" r:id="rId2"/>
    <p:sldId id="257" r:id="rId3"/>
    <p:sldId id="265" r:id="rId4"/>
    <p:sldId id="264" r:id="rId5"/>
    <p:sldId id="268" r:id="rId6"/>
    <p:sldId id="258" r:id="rId7"/>
    <p:sldId id="269" r:id="rId8"/>
    <p:sldId id="260" r:id="rId9"/>
    <p:sldId id="270" r:id="rId10"/>
    <p:sldId id="271" r:id="rId11"/>
    <p:sldId id="267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6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74A447-C643-4B5F-8852-77A2F26D66B7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9E93AB5-082A-49FD-BC7A-61E42D32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93AB5-082A-49FD-BC7A-61E42D32F2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9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2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6184467"/>
            <a:ext cx="1139858" cy="902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107" y="6219567"/>
            <a:ext cx="3459893" cy="101943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28600" y="76200"/>
            <a:ext cx="8229600" cy="94456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71600"/>
            <a:ext cx="7467600" cy="2744224"/>
          </a:xfrm>
        </p:spPr>
        <p:txBody>
          <a:bodyPr>
            <a:normAutofit/>
          </a:bodyPr>
          <a:lstStyle>
            <a:lvl1pPr marL="231775" indent="-231775">
              <a:buClr>
                <a:schemeClr val="accent1"/>
              </a:buClr>
              <a:buFont typeface="Arial" pitchFamily="34" charset="0"/>
              <a:buChar char="•"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  <a:lvl2pPr marL="682625" indent="-225425"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1085850" indent="-171450">
              <a:buClr>
                <a:schemeClr val="accent1"/>
              </a:buCl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 marL="1487488" indent="-115888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457200" y="6400801"/>
            <a:ext cx="381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2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6184467"/>
            <a:ext cx="1139858" cy="902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107" y="6219567"/>
            <a:ext cx="3459893" cy="1019433"/>
          </a:xfrm>
          <a:prstGeom prst="rect">
            <a:avLst/>
          </a:prstGeom>
        </p:spPr>
      </p:pic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228600" y="76200"/>
            <a:ext cx="8229600" cy="94456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71600"/>
            <a:ext cx="7467600" cy="2744224"/>
          </a:xfrm>
        </p:spPr>
        <p:txBody>
          <a:bodyPr>
            <a:normAutofit/>
          </a:bodyPr>
          <a:lstStyle>
            <a:lvl1pPr marL="231775" indent="-231775">
              <a:buClr>
                <a:schemeClr val="accent1"/>
              </a:buClr>
              <a:buFont typeface="Arial" pitchFamily="34" charset="0"/>
              <a:buChar char="•"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  <a:lvl2pPr marL="682625" indent="-225425"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1085850" indent="-171450">
              <a:buClr>
                <a:schemeClr val="accent1"/>
              </a:buCl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 marL="1487488" indent="-115888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  <p:sp>
        <p:nvSpPr>
          <p:cNvPr id="16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457200" y="6400801"/>
            <a:ext cx="381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5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37F-67F4-49C0-AF48-3883DD94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2"/>
          <a:stretch/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6184467"/>
            <a:ext cx="1139858" cy="902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107" y="6219567"/>
            <a:ext cx="3459893" cy="101943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 userDrawn="1">
            <p:ph type="title" hasCustomPrompt="1"/>
          </p:nvPr>
        </p:nvSpPr>
        <p:spPr>
          <a:xfrm>
            <a:off x="228600" y="76200"/>
            <a:ext cx="8229600" cy="94456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8600" y="1371600"/>
            <a:ext cx="7467600" cy="2744224"/>
          </a:xfrm>
        </p:spPr>
        <p:txBody>
          <a:bodyPr>
            <a:normAutofit/>
          </a:bodyPr>
          <a:lstStyle>
            <a:lvl1pPr marL="231775" indent="-231775">
              <a:buClr>
                <a:schemeClr val="accent1"/>
              </a:buClr>
              <a:buFont typeface="Arial" pitchFamily="34" charset="0"/>
              <a:buChar char="•"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  <a:lvl2pPr marL="682625" indent="-225425"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1085850" indent="-171450">
              <a:buClr>
                <a:schemeClr val="accent1"/>
              </a:buCl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 marL="1487488" indent="-115888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Bullet goes here</a:t>
            </a:r>
          </a:p>
          <a:p>
            <a:pPr lvl="1"/>
            <a:r>
              <a:rPr lang="en-US" dirty="0" smtClean="0"/>
              <a:t>Bullet goes here</a:t>
            </a:r>
          </a:p>
          <a:p>
            <a:pPr lvl="2"/>
            <a:r>
              <a:rPr lang="en-US" dirty="0" smtClean="0"/>
              <a:t>Bullet goes here</a:t>
            </a:r>
          </a:p>
          <a:p>
            <a:pPr lvl="3"/>
            <a:r>
              <a:rPr lang="en-US" dirty="0" smtClean="0"/>
              <a:t>Bullet goes here</a:t>
            </a:r>
          </a:p>
          <a:p>
            <a:pPr lvl="4"/>
            <a:r>
              <a:rPr lang="en-US" dirty="0" smtClean="0"/>
              <a:t>Bullet goes here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 userDrawn="1">
            <p:ph type="sldNum" sz="quarter" idx="16"/>
          </p:nvPr>
        </p:nvSpPr>
        <p:spPr>
          <a:xfrm>
            <a:off x="457200" y="6400801"/>
            <a:ext cx="381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5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D37F-67F4-49C0-AF48-3883DD94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4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D37F-67F4-49C0-AF48-3883DD94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4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7" y="2362200"/>
            <a:ext cx="52292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5600" y="2971800"/>
            <a:ext cx="2971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body" sz="quarter" idx="13"/>
          </p:nvPr>
        </p:nvSpPr>
        <p:spPr>
          <a:xfrm>
            <a:off x="228600" y="1371600"/>
            <a:ext cx="8305800" cy="27442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2015 Statewide Collaborative </a:t>
            </a:r>
          </a:p>
          <a:p>
            <a:pPr marL="0" indent="0" algn="l"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December 1,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124200"/>
            <a:ext cx="497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Ameren Missouri and Laclede Co-delivered </a:t>
            </a:r>
          </a:p>
          <a:p>
            <a:r>
              <a:rPr lang="en-US" dirty="0" smtClean="0"/>
              <a:t>Residential Direct-Install Low Income </a:t>
            </a:r>
          </a:p>
          <a:p>
            <a:r>
              <a:rPr lang="en-US" dirty="0" smtClean="0"/>
              <a:t>Energy Efficiency Program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95300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Presenters:</a:t>
            </a:r>
          </a:p>
          <a:p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Cara Dolly, Manager-EE</a:t>
            </a:r>
          </a:p>
          <a:p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Ameren Missouri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3916" y="2438400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</a:rPr>
              <a:t>TM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495300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sz="1200" b="1" dirty="0">
              <a:solidFill>
                <a:srgbClr val="555555"/>
              </a:solidFill>
            </a:endParaRPr>
          </a:p>
          <a:p>
            <a:pPr lvl="0"/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Jim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Travis, 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EE Specialist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Laclede Gas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60" y="5599331"/>
            <a:ext cx="1695450" cy="50235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89623"/>
            <a:ext cx="1024128" cy="51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2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Ameren Missouri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914400"/>
            <a:ext cx="7467600" cy="5105400"/>
          </a:xfrm>
        </p:spPr>
        <p:txBody>
          <a:bodyPr>
            <a:normAutofit fontScale="92500" lnSpcReduction="20000"/>
          </a:bodyPr>
          <a:lstStyle/>
          <a:p>
            <a:pPr marL="285750" lvl="1" indent="0" defTabSz="16510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0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+mj-lt"/>
              </a:rPr>
              <a:t>Work </a:t>
            </a:r>
            <a:r>
              <a:rPr lang="en-US" dirty="0">
                <a:latin typeface="+mj-lt"/>
              </a:rPr>
              <a:t>must be started and completed within a 3 year cycle, no carryover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+mj-lt"/>
              </a:rPr>
              <a:t>Other building owner funding streams do not match MEEIA 3-year cycles.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Landlord Value Proposition – potential study-focus group findings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Landlord </a:t>
            </a:r>
            <a:r>
              <a:rPr lang="en-US" sz="2000" dirty="0">
                <a:latin typeface="+mj-lt"/>
              </a:rPr>
              <a:t>pays/tenant benefits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EE is not marketable, rather invest in safety, building maintenance, landscaping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Existing equipment is working</a:t>
            </a:r>
          </a:p>
          <a:p>
            <a:pPr lvl="0">
              <a:spcBef>
                <a:spcPts val="600"/>
              </a:spcBef>
            </a:pPr>
            <a:r>
              <a:rPr lang="en-US" dirty="0">
                <a:latin typeface="+mj-lt"/>
              </a:rPr>
              <a:t>Missouri </a:t>
            </a:r>
            <a:r>
              <a:rPr lang="en-US" dirty="0" smtClean="0">
                <a:latin typeface="+mj-lt"/>
              </a:rPr>
              <a:t>Low Income/Historical </a:t>
            </a:r>
            <a:r>
              <a:rPr lang="en-US" dirty="0">
                <a:latin typeface="+mj-lt"/>
              </a:rPr>
              <a:t>Tax Credit exclusion in MEEIA.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Buildings receiving a </a:t>
            </a:r>
            <a:r>
              <a:rPr lang="en-US" sz="2000" dirty="0" smtClean="0">
                <a:latin typeface="+mj-lt"/>
              </a:rPr>
              <a:t>low income/historical </a:t>
            </a:r>
            <a:r>
              <a:rPr lang="en-US" sz="2000" dirty="0">
                <a:latin typeface="+mj-lt"/>
              </a:rPr>
              <a:t>tax credit may not participate in electric utility </a:t>
            </a:r>
            <a:r>
              <a:rPr lang="en-US" sz="2000" dirty="0" smtClean="0">
                <a:latin typeface="+mj-lt"/>
              </a:rPr>
              <a:t>EE, this impacts whole building improvements.</a:t>
            </a:r>
            <a:endParaRPr lang="en-US" sz="2000" dirty="0">
              <a:latin typeface="+mj-lt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Ameren Missouri made efforts to </a:t>
            </a:r>
            <a:r>
              <a:rPr lang="en-US" sz="2000" dirty="0">
                <a:latin typeface="+mj-lt"/>
              </a:rPr>
              <a:t>fix </a:t>
            </a:r>
            <a:r>
              <a:rPr lang="en-US" sz="2000" dirty="0" smtClean="0">
                <a:latin typeface="+mj-lt"/>
              </a:rPr>
              <a:t>this, but it </a:t>
            </a:r>
            <a:r>
              <a:rPr lang="en-US" sz="2000" dirty="0">
                <a:latin typeface="+mj-lt"/>
              </a:rPr>
              <a:t>did not pass in 2014.</a:t>
            </a:r>
          </a:p>
          <a:p>
            <a:pPr defTabSz="1651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latin typeface="+mj-lt"/>
              </a:rPr>
              <a:t>Company currently donates $1.2M electric funds and $</a:t>
            </a:r>
            <a:r>
              <a:rPr lang="en-US" dirty="0" smtClean="0">
                <a:latin typeface="+mj-lt"/>
              </a:rPr>
              <a:t>263K gas </a:t>
            </a:r>
            <a:r>
              <a:rPr lang="en-US" dirty="0">
                <a:latin typeface="+mj-lt"/>
              </a:rPr>
              <a:t>funds annually to low income weatherization, outside </a:t>
            </a:r>
            <a:r>
              <a:rPr lang="en-US" dirty="0" smtClean="0">
                <a:latin typeface="+mj-lt"/>
              </a:rPr>
              <a:t>of MEEIA</a:t>
            </a:r>
            <a:r>
              <a:rPr lang="en-US" dirty="0">
                <a:latin typeface="+mj-lt"/>
              </a:rPr>
              <a:t>.</a:t>
            </a:r>
          </a:p>
          <a:p>
            <a:pPr marL="285750" lvl="1" indent="0" defTabSz="16510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0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2814" b="10202"/>
          <a:stretch/>
        </p:blipFill>
        <p:spPr>
          <a:xfrm>
            <a:off x="1295400" y="990600"/>
            <a:ext cx="6527663" cy="4958592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4" y="1490709"/>
            <a:ext cx="798513" cy="762000"/>
          </a:xfrm>
          <a:prstGeom prst="rect">
            <a:avLst/>
          </a:prstGeom>
          <a:ln w="228600" cap="sq" cmpd="thickThin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6" y="4876800"/>
            <a:ext cx="1066800" cy="8001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322"/>
            <a:ext cx="12255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35668"/>
            <a:ext cx="1273393" cy="1034228"/>
          </a:xfrm>
          <a:prstGeom prst="rect">
            <a:avLst/>
          </a:prstGeom>
          <a:ln w="22860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85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What is </a:t>
            </a:r>
            <a:r>
              <a:rPr lang="en-US" dirty="0" err="1" smtClean="0"/>
              <a:t>CommunitySavers</a:t>
            </a:r>
            <a:r>
              <a:rPr lang="en-US" sz="1600" i="1" baseline="82000" dirty="0" err="1" smtClean="0"/>
              <a:t>TM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71600"/>
            <a:ext cx="7467600" cy="4724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EE Program available </a:t>
            </a:r>
            <a:r>
              <a:rPr lang="en-US" dirty="0"/>
              <a:t>to building managers and building owners of USDA and HUD housing. Eligible housing is federally </a:t>
            </a:r>
            <a:r>
              <a:rPr lang="en-US" dirty="0" smtClean="0"/>
              <a:t>subsidized, </a:t>
            </a:r>
            <a:r>
              <a:rPr lang="en-US" dirty="0"/>
              <a:t>low-income, multi-family housing with 3 dwelling units or more. </a:t>
            </a:r>
            <a:endParaRPr lang="en-US" dirty="0" smtClean="0"/>
          </a:p>
          <a:p>
            <a:pPr lvl="0">
              <a:spcBef>
                <a:spcPts val="600"/>
              </a:spcBef>
            </a:pPr>
            <a:r>
              <a:rPr lang="en-US" dirty="0"/>
              <a:t>100% </a:t>
            </a:r>
            <a:r>
              <a:rPr lang="en-US" dirty="0" smtClean="0"/>
              <a:t>of tenant unit </a:t>
            </a:r>
            <a:r>
              <a:rPr lang="en-US" dirty="0"/>
              <a:t>electric </a:t>
            </a:r>
            <a:r>
              <a:rPr lang="en-US" dirty="0" smtClean="0"/>
              <a:t>and natural gas energy </a:t>
            </a:r>
            <a:r>
              <a:rPr lang="en-US" dirty="0"/>
              <a:t>saving upgrades paid for by the </a:t>
            </a:r>
            <a:r>
              <a:rPr lang="en-US" dirty="0" smtClean="0"/>
              <a:t>utility program depending on energy source. CFLs, electric </a:t>
            </a:r>
            <a:r>
              <a:rPr lang="en-US" dirty="0"/>
              <a:t>water heater insulation, </a:t>
            </a:r>
            <a:r>
              <a:rPr lang="en-US" dirty="0" smtClean="0"/>
              <a:t>electric and gas water heater pipe </a:t>
            </a:r>
            <a:r>
              <a:rPr lang="en-US" dirty="0"/>
              <a:t>wrap, programmable </a:t>
            </a:r>
            <a:r>
              <a:rPr lang="en-US" dirty="0" smtClean="0"/>
              <a:t>thermostat, high efficiency shower head, </a:t>
            </a:r>
            <a:r>
              <a:rPr lang="en-US" dirty="0"/>
              <a:t>faucet </a:t>
            </a:r>
            <a:r>
              <a:rPr lang="en-US" dirty="0" smtClean="0"/>
              <a:t>aerator, replace refrigerators 2001 &amp; earlier, window </a:t>
            </a:r>
            <a:r>
              <a:rPr lang="en-US" dirty="0"/>
              <a:t>or </a:t>
            </a:r>
            <a:r>
              <a:rPr lang="en-US" dirty="0" smtClean="0"/>
              <a:t>t-t-w A/C unit replacements, central a/c tune-up.  </a:t>
            </a:r>
          </a:p>
          <a:p>
            <a:pPr lvl="0">
              <a:spcBef>
                <a:spcPts val="600"/>
              </a:spcBef>
            </a:pPr>
            <a:r>
              <a:rPr lang="en-US" dirty="0" smtClean="0"/>
              <a:t>All </a:t>
            </a:r>
            <a:r>
              <a:rPr lang="en-US" dirty="0"/>
              <a:t>residents </a:t>
            </a:r>
            <a:r>
              <a:rPr lang="en-US" dirty="0" smtClean="0"/>
              <a:t>receive training and education on </a:t>
            </a:r>
            <a:r>
              <a:rPr lang="en-US" dirty="0"/>
              <a:t>the </a:t>
            </a:r>
            <a:r>
              <a:rPr lang="en-US" dirty="0" smtClean="0"/>
              <a:t>upgrades </a:t>
            </a:r>
            <a:r>
              <a:rPr lang="en-US" dirty="0"/>
              <a:t>and </a:t>
            </a:r>
            <a:r>
              <a:rPr lang="en-US" dirty="0" smtClean="0"/>
              <a:t>new appliances</a:t>
            </a:r>
            <a:r>
              <a:rPr lang="en-US" dirty="0"/>
              <a:t> </a:t>
            </a:r>
            <a:r>
              <a:rPr lang="en-US" dirty="0" smtClean="0"/>
              <a:t>as part of program requirements.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1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Free to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71600"/>
            <a:ext cx="7467600" cy="5029200"/>
          </a:xfrm>
        </p:spPr>
        <p:txBody>
          <a:bodyPr>
            <a:noAutofit/>
          </a:bodyPr>
          <a:lstStyle/>
          <a:p>
            <a:r>
              <a:rPr lang="en-US" dirty="0"/>
              <a:t>Multifamily dwelling units receive the following energy saving measures installed </a:t>
            </a:r>
            <a:r>
              <a:rPr lang="en-US" b="1" dirty="0"/>
              <a:t>at no cost</a:t>
            </a:r>
            <a:r>
              <a:rPr lang="en-US" dirty="0"/>
              <a:t> to occupants or property owners:</a:t>
            </a:r>
          </a:p>
          <a:p>
            <a:pPr lvl="1"/>
            <a:r>
              <a:rPr lang="en-US" sz="2000" dirty="0"/>
              <a:t>ENERGY STAR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air </a:t>
            </a:r>
            <a:r>
              <a:rPr lang="en-US" sz="2000" dirty="0"/>
              <a:t>conditioner</a:t>
            </a:r>
          </a:p>
          <a:p>
            <a:pPr lvl="1"/>
            <a:r>
              <a:rPr lang="en-US" sz="2000" dirty="0"/>
              <a:t>ENERGY STAR refrigerator  </a:t>
            </a:r>
          </a:p>
          <a:p>
            <a:pPr lvl="1"/>
            <a:r>
              <a:rPr lang="en-US" sz="2000" dirty="0"/>
              <a:t>Energy efficient faucet </a:t>
            </a:r>
            <a:r>
              <a:rPr lang="en-US" sz="2000" dirty="0" smtClean="0"/>
              <a:t>aerators – E&amp;G</a:t>
            </a:r>
            <a:endParaRPr lang="en-US" sz="2000" dirty="0"/>
          </a:p>
          <a:p>
            <a:pPr lvl="1"/>
            <a:r>
              <a:rPr lang="en-US" sz="2000" dirty="0"/>
              <a:t>Energy efficient </a:t>
            </a:r>
            <a:r>
              <a:rPr lang="en-US" sz="2000" dirty="0" smtClean="0"/>
              <a:t>showerheads – E&amp;G</a:t>
            </a:r>
            <a:endParaRPr lang="en-US" sz="2000" dirty="0"/>
          </a:p>
          <a:p>
            <a:pPr lvl="1"/>
            <a:r>
              <a:rPr lang="en-US" sz="2000" dirty="0"/>
              <a:t>Water-heater insulating pipe </a:t>
            </a:r>
            <a:r>
              <a:rPr lang="en-US" sz="2000" dirty="0" smtClean="0"/>
              <a:t>wrap – E&amp;G</a:t>
            </a:r>
            <a:endParaRPr lang="en-US" sz="2000" dirty="0"/>
          </a:p>
          <a:p>
            <a:pPr lvl="1"/>
            <a:r>
              <a:rPr lang="en-US" sz="2000" dirty="0"/>
              <a:t>Programmable </a:t>
            </a:r>
            <a:r>
              <a:rPr lang="en-US" sz="2000" dirty="0" smtClean="0"/>
              <a:t>thermostats – E&amp;G</a:t>
            </a:r>
            <a:endParaRPr lang="en-US" sz="2000" dirty="0"/>
          </a:p>
          <a:p>
            <a:pPr lvl="1"/>
            <a:r>
              <a:rPr lang="en-US" sz="2000" dirty="0"/>
              <a:t>CFL light bulb installation</a:t>
            </a:r>
          </a:p>
          <a:p>
            <a:pPr lvl="1"/>
            <a:r>
              <a:rPr lang="en-US" sz="2000" dirty="0"/>
              <a:t>Central A/C tune-ups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23201" y="3048000"/>
            <a:ext cx="7467600" cy="3124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December 2013, Laclede </a:t>
            </a:r>
            <a:r>
              <a:rPr lang="en-US" sz="2000" dirty="0"/>
              <a:t>contracted with Ameren Missouri’s contractor, Honeywell </a:t>
            </a:r>
            <a:r>
              <a:rPr lang="en-US" sz="2000" dirty="0" smtClean="0"/>
              <a:t>Smart </a:t>
            </a:r>
            <a:r>
              <a:rPr lang="en-US" sz="2000" dirty="0"/>
              <a:t>Grid </a:t>
            </a:r>
            <a:r>
              <a:rPr lang="en-US" sz="2000" dirty="0" smtClean="0"/>
              <a:t>Solutions, providing a single point of delivery for both gas and electric measures. </a:t>
            </a:r>
          </a:p>
          <a:p>
            <a:pPr lvl="0"/>
            <a:r>
              <a:rPr lang="en-US" sz="2000" dirty="0" smtClean="0"/>
              <a:t>Laclede shared Ameren Missouri’s existing </a:t>
            </a:r>
            <a:r>
              <a:rPr lang="en-US" sz="2000" dirty="0" err="1" smtClean="0"/>
              <a:t>CommunitySavers</a:t>
            </a:r>
            <a:r>
              <a:rPr lang="en-US" sz="2000" i="1" baseline="38000" dirty="0" err="1" smtClean="0"/>
              <a:t>TM</a:t>
            </a:r>
            <a:r>
              <a:rPr lang="en-US" sz="2000" dirty="0" smtClean="0"/>
              <a:t> marketing assets.</a:t>
            </a:r>
          </a:p>
          <a:p>
            <a:pPr lvl="0"/>
            <a:r>
              <a:rPr lang="en-US" dirty="0" smtClean="0"/>
              <a:t>The Ameren/Laclede co-delivered program enabled programmable thermostat unit costs to be shared as long as the thermostat controlled gas heat and electric AC.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374065"/>
            <a:ext cx="7158857" cy="2547135"/>
            <a:chOff x="992529" y="670545"/>
            <a:chExt cx="7158857" cy="2547135"/>
          </a:xfrm>
        </p:grpSpPr>
        <p:sp>
          <p:nvSpPr>
            <p:cNvPr id="5" name="Freeform 4"/>
            <p:cNvSpPr/>
            <p:nvPr/>
          </p:nvSpPr>
          <p:spPr>
            <a:xfrm>
              <a:off x="992529" y="1260024"/>
              <a:ext cx="1599553" cy="1291651"/>
            </a:xfrm>
            <a:custGeom>
              <a:avLst/>
              <a:gdLst>
                <a:gd name="connsiteX0" fmla="*/ 0 w 1599553"/>
                <a:gd name="connsiteY0" fmla="*/ 129165 h 1291651"/>
                <a:gd name="connsiteX1" fmla="*/ 129165 w 1599553"/>
                <a:gd name="connsiteY1" fmla="*/ 0 h 1291651"/>
                <a:gd name="connsiteX2" fmla="*/ 1470388 w 1599553"/>
                <a:gd name="connsiteY2" fmla="*/ 0 h 1291651"/>
                <a:gd name="connsiteX3" fmla="*/ 1599553 w 1599553"/>
                <a:gd name="connsiteY3" fmla="*/ 129165 h 1291651"/>
                <a:gd name="connsiteX4" fmla="*/ 1599553 w 1599553"/>
                <a:gd name="connsiteY4" fmla="*/ 1162486 h 1291651"/>
                <a:gd name="connsiteX5" fmla="*/ 1470388 w 1599553"/>
                <a:gd name="connsiteY5" fmla="*/ 1291651 h 1291651"/>
                <a:gd name="connsiteX6" fmla="*/ 129165 w 1599553"/>
                <a:gd name="connsiteY6" fmla="*/ 1291651 h 1291651"/>
                <a:gd name="connsiteX7" fmla="*/ 0 w 1599553"/>
                <a:gd name="connsiteY7" fmla="*/ 1162486 h 1291651"/>
                <a:gd name="connsiteX8" fmla="*/ 0 w 1599553"/>
                <a:gd name="connsiteY8" fmla="*/ 129165 h 12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553" h="1291651">
                  <a:moveTo>
                    <a:pt x="0" y="129165"/>
                  </a:moveTo>
                  <a:cubicBezTo>
                    <a:pt x="0" y="57829"/>
                    <a:pt x="57829" y="0"/>
                    <a:pt x="129165" y="0"/>
                  </a:cubicBezTo>
                  <a:lnTo>
                    <a:pt x="1470388" y="0"/>
                  </a:lnTo>
                  <a:cubicBezTo>
                    <a:pt x="1541724" y="0"/>
                    <a:pt x="1599553" y="57829"/>
                    <a:pt x="1599553" y="129165"/>
                  </a:cubicBezTo>
                  <a:lnTo>
                    <a:pt x="1599553" y="1162486"/>
                  </a:lnTo>
                  <a:cubicBezTo>
                    <a:pt x="1599553" y="1233822"/>
                    <a:pt x="1541724" y="1291651"/>
                    <a:pt x="1470388" y="1291651"/>
                  </a:cubicBezTo>
                  <a:lnTo>
                    <a:pt x="129165" y="1291651"/>
                  </a:lnTo>
                  <a:cubicBezTo>
                    <a:pt x="57829" y="1291651"/>
                    <a:pt x="0" y="1233822"/>
                    <a:pt x="0" y="1162486"/>
                  </a:cubicBezTo>
                  <a:lnTo>
                    <a:pt x="0" y="1291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549" tIns="153549" rIns="153549" bIns="43033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latin typeface="Calibri" panose="020F0502020204030204" pitchFamily="34" charset="0"/>
                </a:rPr>
                <a:t>Ameren Missouri offered a Multifamily Income Qualified Program</a:t>
              </a:r>
              <a:endParaRPr lang="en-US" sz="1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6" name="Shape 5"/>
            <p:cNvSpPr/>
            <p:nvPr/>
          </p:nvSpPr>
          <p:spPr>
            <a:xfrm>
              <a:off x="1882746" y="1613719"/>
              <a:ext cx="1598188" cy="1598188"/>
            </a:xfrm>
            <a:prstGeom prst="leftCircularArrow">
              <a:avLst>
                <a:gd name="adj1" fmla="val 2642"/>
                <a:gd name="adj2" fmla="val 321313"/>
                <a:gd name="adj3" fmla="val 2096277"/>
                <a:gd name="adj4" fmla="val 9023943"/>
                <a:gd name="adj5" fmla="val 308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401675" y="2287734"/>
              <a:ext cx="1250286" cy="497197"/>
            </a:xfrm>
            <a:custGeom>
              <a:avLst/>
              <a:gdLst>
                <a:gd name="connsiteX0" fmla="*/ 0 w 1250286"/>
                <a:gd name="connsiteY0" fmla="*/ 49720 h 497197"/>
                <a:gd name="connsiteX1" fmla="*/ 49720 w 1250286"/>
                <a:gd name="connsiteY1" fmla="*/ 0 h 497197"/>
                <a:gd name="connsiteX2" fmla="*/ 1200566 w 1250286"/>
                <a:gd name="connsiteY2" fmla="*/ 0 h 497197"/>
                <a:gd name="connsiteX3" fmla="*/ 1250286 w 1250286"/>
                <a:gd name="connsiteY3" fmla="*/ 49720 h 497197"/>
                <a:gd name="connsiteX4" fmla="*/ 1250286 w 1250286"/>
                <a:gd name="connsiteY4" fmla="*/ 447477 h 497197"/>
                <a:gd name="connsiteX5" fmla="*/ 1200566 w 1250286"/>
                <a:gd name="connsiteY5" fmla="*/ 497197 h 497197"/>
                <a:gd name="connsiteX6" fmla="*/ 49720 w 1250286"/>
                <a:gd name="connsiteY6" fmla="*/ 497197 h 497197"/>
                <a:gd name="connsiteX7" fmla="*/ 0 w 1250286"/>
                <a:gd name="connsiteY7" fmla="*/ 447477 h 497197"/>
                <a:gd name="connsiteX8" fmla="*/ 0 w 1250286"/>
                <a:gd name="connsiteY8" fmla="*/ 49720 h 49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286" h="497197">
                  <a:moveTo>
                    <a:pt x="0" y="49720"/>
                  </a:moveTo>
                  <a:cubicBezTo>
                    <a:pt x="0" y="22260"/>
                    <a:pt x="22260" y="0"/>
                    <a:pt x="49720" y="0"/>
                  </a:cubicBezTo>
                  <a:lnTo>
                    <a:pt x="1200566" y="0"/>
                  </a:lnTo>
                  <a:cubicBezTo>
                    <a:pt x="1228026" y="0"/>
                    <a:pt x="1250286" y="22260"/>
                    <a:pt x="1250286" y="49720"/>
                  </a:cubicBezTo>
                  <a:lnTo>
                    <a:pt x="1250286" y="447477"/>
                  </a:lnTo>
                  <a:cubicBezTo>
                    <a:pt x="1250286" y="474937"/>
                    <a:pt x="1228026" y="497197"/>
                    <a:pt x="1200566" y="497197"/>
                  </a:cubicBezTo>
                  <a:lnTo>
                    <a:pt x="49720" y="497197"/>
                  </a:lnTo>
                  <a:cubicBezTo>
                    <a:pt x="22260" y="497197"/>
                    <a:pt x="0" y="474937"/>
                    <a:pt x="0" y="447477"/>
                  </a:cubicBezTo>
                  <a:lnTo>
                    <a:pt x="0" y="497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902" tIns="50122" rIns="67902" bIns="5012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2010</a:t>
              </a:r>
              <a:endParaRPr lang="en-US" sz="28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53065" y="1338884"/>
              <a:ext cx="1577343" cy="1233308"/>
            </a:xfrm>
            <a:custGeom>
              <a:avLst/>
              <a:gdLst>
                <a:gd name="connsiteX0" fmla="*/ 0 w 1577343"/>
                <a:gd name="connsiteY0" fmla="*/ 123331 h 1233308"/>
                <a:gd name="connsiteX1" fmla="*/ 123331 w 1577343"/>
                <a:gd name="connsiteY1" fmla="*/ 0 h 1233308"/>
                <a:gd name="connsiteX2" fmla="*/ 1454012 w 1577343"/>
                <a:gd name="connsiteY2" fmla="*/ 0 h 1233308"/>
                <a:gd name="connsiteX3" fmla="*/ 1577343 w 1577343"/>
                <a:gd name="connsiteY3" fmla="*/ 123331 h 1233308"/>
                <a:gd name="connsiteX4" fmla="*/ 1577343 w 1577343"/>
                <a:gd name="connsiteY4" fmla="*/ 1109977 h 1233308"/>
                <a:gd name="connsiteX5" fmla="*/ 1454012 w 1577343"/>
                <a:gd name="connsiteY5" fmla="*/ 1233308 h 1233308"/>
                <a:gd name="connsiteX6" fmla="*/ 123331 w 1577343"/>
                <a:gd name="connsiteY6" fmla="*/ 1233308 h 1233308"/>
                <a:gd name="connsiteX7" fmla="*/ 0 w 1577343"/>
                <a:gd name="connsiteY7" fmla="*/ 1109977 h 1233308"/>
                <a:gd name="connsiteX8" fmla="*/ 0 w 1577343"/>
                <a:gd name="connsiteY8" fmla="*/ 123331 h 123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43" h="1233308">
                  <a:moveTo>
                    <a:pt x="0" y="123331"/>
                  </a:moveTo>
                  <a:cubicBezTo>
                    <a:pt x="0" y="55217"/>
                    <a:pt x="55217" y="0"/>
                    <a:pt x="123331" y="0"/>
                  </a:cubicBezTo>
                  <a:lnTo>
                    <a:pt x="1454012" y="0"/>
                  </a:lnTo>
                  <a:cubicBezTo>
                    <a:pt x="1522126" y="0"/>
                    <a:pt x="1577343" y="55217"/>
                    <a:pt x="1577343" y="123331"/>
                  </a:cubicBezTo>
                  <a:lnTo>
                    <a:pt x="1577343" y="1109977"/>
                  </a:lnTo>
                  <a:cubicBezTo>
                    <a:pt x="1577343" y="1178091"/>
                    <a:pt x="1522126" y="1233308"/>
                    <a:pt x="1454012" y="1233308"/>
                  </a:cubicBezTo>
                  <a:lnTo>
                    <a:pt x="123331" y="1233308"/>
                  </a:lnTo>
                  <a:cubicBezTo>
                    <a:pt x="55217" y="1233308"/>
                    <a:pt x="0" y="1178091"/>
                    <a:pt x="0" y="1109977"/>
                  </a:cubicBezTo>
                  <a:lnTo>
                    <a:pt x="0" y="12333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207" tIns="416487" rIns="152207" bIns="152207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latin typeface="Calibri" panose="020F0502020204030204" pitchFamily="34" charset="0"/>
                </a:rPr>
                <a:t>Ameren Missouri received program approval as part of MEEIA 2013-2015</a:t>
              </a:r>
              <a:endParaRPr lang="en-US" sz="1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3636413" y="670545"/>
              <a:ext cx="1854634" cy="1854634"/>
            </a:xfrm>
            <a:prstGeom prst="circularArrow">
              <a:avLst>
                <a:gd name="adj1" fmla="val 2277"/>
                <a:gd name="adj2" fmla="val 274551"/>
                <a:gd name="adj3" fmla="val 19388675"/>
                <a:gd name="adj4" fmla="val 12414247"/>
                <a:gd name="adj5" fmla="val 265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152438" y="1198954"/>
              <a:ext cx="1250286" cy="497197"/>
            </a:xfrm>
            <a:custGeom>
              <a:avLst/>
              <a:gdLst>
                <a:gd name="connsiteX0" fmla="*/ 0 w 1250286"/>
                <a:gd name="connsiteY0" fmla="*/ 49720 h 497197"/>
                <a:gd name="connsiteX1" fmla="*/ 49720 w 1250286"/>
                <a:gd name="connsiteY1" fmla="*/ 0 h 497197"/>
                <a:gd name="connsiteX2" fmla="*/ 1200566 w 1250286"/>
                <a:gd name="connsiteY2" fmla="*/ 0 h 497197"/>
                <a:gd name="connsiteX3" fmla="*/ 1250286 w 1250286"/>
                <a:gd name="connsiteY3" fmla="*/ 49720 h 497197"/>
                <a:gd name="connsiteX4" fmla="*/ 1250286 w 1250286"/>
                <a:gd name="connsiteY4" fmla="*/ 447477 h 497197"/>
                <a:gd name="connsiteX5" fmla="*/ 1200566 w 1250286"/>
                <a:gd name="connsiteY5" fmla="*/ 497197 h 497197"/>
                <a:gd name="connsiteX6" fmla="*/ 49720 w 1250286"/>
                <a:gd name="connsiteY6" fmla="*/ 497197 h 497197"/>
                <a:gd name="connsiteX7" fmla="*/ 0 w 1250286"/>
                <a:gd name="connsiteY7" fmla="*/ 447477 h 497197"/>
                <a:gd name="connsiteX8" fmla="*/ 0 w 1250286"/>
                <a:gd name="connsiteY8" fmla="*/ 49720 h 49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286" h="497197">
                  <a:moveTo>
                    <a:pt x="0" y="49720"/>
                  </a:moveTo>
                  <a:cubicBezTo>
                    <a:pt x="0" y="22260"/>
                    <a:pt x="22260" y="0"/>
                    <a:pt x="49720" y="0"/>
                  </a:cubicBezTo>
                  <a:lnTo>
                    <a:pt x="1200566" y="0"/>
                  </a:lnTo>
                  <a:cubicBezTo>
                    <a:pt x="1228026" y="0"/>
                    <a:pt x="1250286" y="22260"/>
                    <a:pt x="1250286" y="49720"/>
                  </a:cubicBezTo>
                  <a:lnTo>
                    <a:pt x="1250286" y="447477"/>
                  </a:lnTo>
                  <a:cubicBezTo>
                    <a:pt x="1250286" y="474937"/>
                    <a:pt x="1228026" y="497197"/>
                    <a:pt x="1200566" y="497197"/>
                  </a:cubicBezTo>
                  <a:lnTo>
                    <a:pt x="49720" y="497197"/>
                  </a:lnTo>
                  <a:cubicBezTo>
                    <a:pt x="22260" y="497197"/>
                    <a:pt x="0" y="474937"/>
                    <a:pt x="0" y="447477"/>
                  </a:cubicBezTo>
                  <a:lnTo>
                    <a:pt x="0" y="497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902" tIns="50122" rIns="67902" bIns="5012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2012</a:t>
              </a:r>
              <a:endParaRPr lang="en-US" sz="28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02413" y="1365150"/>
              <a:ext cx="1510222" cy="1181450"/>
            </a:xfrm>
            <a:custGeom>
              <a:avLst/>
              <a:gdLst>
                <a:gd name="connsiteX0" fmla="*/ 0 w 1510222"/>
                <a:gd name="connsiteY0" fmla="*/ 118145 h 1181450"/>
                <a:gd name="connsiteX1" fmla="*/ 118145 w 1510222"/>
                <a:gd name="connsiteY1" fmla="*/ 0 h 1181450"/>
                <a:gd name="connsiteX2" fmla="*/ 1392077 w 1510222"/>
                <a:gd name="connsiteY2" fmla="*/ 0 h 1181450"/>
                <a:gd name="connsiteX3" fmla="*/ 1510222 w 1510222"/>
                <a:gd name="connsiteY3" fmla="*/ 118145 h 1181450"/>
                <a:gd name="connsiteX4" fmla="*/ 1510222 w 1510222"/>
                <a:gd name="connsiteY4" fmla="*/ 1063305 h 1181450"/>
                <a:gd name="connsiteX5" fmla="*/ 1392077 w 1510222"/>
                <a:gd name="connsiteY5" fmla="*/ 1181450 h 1181450"/>
                <a:gd name="connsiteX6" fmla="*/ 118145 w 1510222"/>
                <a:gd name="connsiteY6" fmla="*/ 1181450 h 1181450"/>
                <a:gd name="connsiteX7" fmla="*/ 0 w 1510222"/>
                <a:gd name="connsiteY7" fmla="*/ 1063305 h 1181450"/>
                <a:gd name="connsiteX8" fmla="*/ 0 w 1510222"/>
                <a:gd name="connsiteY8" fmla="*/ 118145 h 11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222" h="1181450">
                  <a:moveTo>
                    <a:pt x="0" y="118145"/>
                  </a:moveTo>
                  <a:cubicBezTo>
                    <a:pt x="0" y="52895"/>
                    <a:pt x="52895" y="0"/>
                    <a:pt x="118145" y="0"/>
                  </a:cubicBezTo>
                  <a:lnTo>
                    <a:pt x="1392077" y="0"/>
                  </a:lnTo>
                  <a:cubicBezTo>
                    <a:pt x="1457327" y="0"/>
                    <a:pt x="1510222" y="52895"/>
                    <a:pt x="1510222" y="118145"/>
                  </a:cubicBezTo>
                  <a:lnTo>
                    <a:pt x="1510222" y="1063305"/>
                  </a:lnTo>
                  <a:cubicBezTo>
                    <a:pt x="1510222" y="1128555"/>
                    <a:pt x="1457327" y="1181450"/>
                    <a:pt x="1392077" y="1181450"/>
                  </a:cubicBezTo>
                  <a:lnTo>
                    <a:pt x="118145" y="1181450"/>
                  </a:lnTo>
                  <a:cubicBezTo>
                    <a:pt x="52895" y="1181450"/>
                    <a:pt x="0" y="1128555"/>
                    <a:pt x="0" y="1063305"/>
                  </a:cubicBezTo>
                  <a:lnTo>
                    <a:pt x="0" y="11814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1013" tIns="151013" rIns="151013" bIns="404181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latin typeface="Calibri" panose="020F0502020204030204" pitchFamily="34" charset="0"/>
                </a:rPr>
                <a:t>Ameren Missouri re-branded the program as </a:t>
              </a:r>
              <a:r>
                <a:rPr lang="en-US" sz="1200" kern="1200" dirty="0" err="1" smtClean="0">
                  <a:latin typeface="Calibri" panose="020F0502020204030204" pitchFamily="34" charset="0"/>
                </a:rPr>
                <a:t>C</a:t>
              </a:r>
              <a:r>
                <a:rPr lang="en-US" sz="1100" kern="1200" dirty="0" err="1" smtClean="0">
                  <a:latin typeface="Calibri" panose="020F0502020204030204" pitchFamily="34" charset="0"/>
                </a:rPr>
                <a:t>ommunity</a:t>
              </a:r>
              <a:r>
                <a:rPr lang="en-US" sz="1200" kern="1200" dirty="0" err="1" smtClean="0">
                  <a:latin typeface="Calibri" panose="020F0502020204030204" pitchFamily="34" charset="0"/>
                </a:rPr>
                <a:t>S</a:t>
              </a:r>
              <a:r>
                <a:rPr lang="en-US" sz="1100" kern="1200" dirty="0" err="1" smtClean="0">
                  <a:latin typeface="Calibri" panose="020F0502020204030204" pitchFamily="34" charset="0"/>
                </a:rPr>
                <a:t>avers</a:t>
              </a:r>
              <a:endParaRPr lang="en-US" sz="1100" kern="1200" cap="small" baseline="30000" dirty="0">
                <a:latin typeface="Calibri" panose="020F0502020204030204" pitchFamily="34" charset="0"/>
              </a:endParaRPr>
            </a:p>
          </p:txBody>
        </p:sp>
        <p:sp>
          <p:nvSpPr>
            <p:cNvPr id="12" name="Shape 11"/>
            <p:cNvSpPr/>
            <p:nvPr/>
          </p:nvSpPr>
          <p:spPr>
            <a:xfrm>
              <a:off x="5509116" y="1593557"/>
              <a:ext cx="1624123" cy="1624123"/>
            </a:xfrm>
            <a:prstGeom prst="leftCircularArrow">
              <a:avLst>
                <a:gd name="adj1" fmla="val 2600"/>
                <a:gd name="adj2" fmla="val 315872"/>
                <a:gd name="adj3" fmla="val 2095718"/>
                <a:gd name="adj4" fmla="val 10069993"/>
                <a:gd name="adj5" fmla="val 3034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518200" y="1317315"/>
              <a:ext cx="1547229" cy="1276140"/>
            </a:xfrm>
            <a:custGeom>
              <a:avLst/>
              <a:gdLst>
                <a:gd name="connsiteX0" fmla="*/ 0 w 1547229"/>
                <a:gd name="connsiteY0" fmla="*/ 127614 h 1276140"/>
                <a:gd name="connsiteX1" fmla="*/ 127614 w 1547229"/>
                <a:gd name="connsiteY1" fmla="*/ 0 h 1276140"/>
                <a:gd name="connsiteX2" fmla="*/ 1419615 w 1547229"/>
                <a:gd name="connsiteY2" fmla="*/ 0 h 1276140"/>
                <a:gd name="connsiteX3" fmla="*/ 1547229 w 1547229"/>
                <a:gd name="connsiteY3" fmla="*/ 127614 h 1276140"/>
                <a:gd name="connsiteX4" fmla="*/ 1547229 w 1547229"/>
                <a:gd name="connsiteY4" fmla="*/ 1148526 h 1276140"/>
                <a:gd name="connsiteX5" fmla="*/ 1419615 w 1547229"/>
                <a:gd name="connsiteY5" fmla="*/ 1276140 h 1276140"/>
                <a:gd name="connsiteX6" fmla="*/ 127614 w 1547229"/>
                <a:gd name="connsiteY6" fmla="*/ 1276140 h 1276140"/>
                <a:gd name="connsiteX7" fmla="*/ 0 w 1547229"/>
                <a:gd name="connsiteY7" fmla="*/ 1148526 h 1276140"/>
                <a:gd name="connsiteX8" fmla="*/ 0 w 1547229"/>
                <a:gd name="connsiteY8" fmla="*/ 127614 h 127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229" h="1276140">
                  <a:moveTo>
                    <a:pt x="0" y="127614"/>
                  </a:moveTo>
                  <a:cubicBezTo>
                    <a:pt x="0" y="57135"/>
                    <a:pt x="57135" y="0"/>
                    <a:pt x="127614" y="0"/>
                  </a:cubicBezTo>
                  <a:lnTo>
                    <a:pt x="1419615" y="0"/>
                  </a:lnTo>
                  <a:cubicBezTo>
                    <a:pt x="1490094" y="0"/>
                    <a:pt x="1547229" y="57135"/>
                    <a:pt x="1547229" y="127614"/>
                  </a:cubicBezTo>
                  <a:lnTo>
                    <a:pt x="1547229" y="1148526"/>
                  </a:lnTo>
                  <a:cubicBezTo>
                    <a:pt x="1547229" y="1219005"/>
                    <a:pt x="1490094" y="1276140"/>
                    <a:pt x="1419615" y="1276140"/>
                  </a:cubicBezTo>
                  <a:lnTo>
                    <a:pt x="127614" y="1276140"/>
                  </a:lnTo>
                  <a:cubicBezTo>
                    <a:pt x="57135" y="1276140"/>
                    <a:pt x="0" y="1219005"/>
                    <a:pt x="0" y="1148526"/>
                  </a:cubicBezTo>
                  <a:lnTo>
                    <a:pt x="0" y="12761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193" tIns="426652" rIns="153193" bIns="153193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kern="1200" dirty="0" smtClean="0">
                  <a:latin typeface="Calibri" panose="020F0502020204030204" pitchFamily="34" charset="0"/>
                </a:rPr>
                <a:t>The program was approved by Laclede’s EE Collaborative &amp; tariff  was approved for 12/1/13-12/31/15</a:t>
              </a:r>
              <a:endParaRPr lang="en-US" sz="1050" kern="1200" dirty="0">
                <a:latin typeface="Calibri" panose="020F0502020204030204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50" kern="1200" dirty="0">
                <a:latin typeface="Calibri" panose="020F050202020403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901100" y="1126723"/>
              <a:ext cx="1250286" cy="497197"/>
            </a:xfrm>
            <a:custGeom>
              <a:avLst/>
              <a:gdLst>
                <a:gd name="connsiteX0" fmla="*/ 0 w 1250286"/>
                <a:gd name="connsiteY0" fmla="*/ 49720 h 497197"/>
                <a:gd name="connsiteX1" fmla="*/ 49720 w 1250286"/>
                <a:gd name="connsiteY1" fmla="*/ 0 h 497197"/>
                <a:gd name="connsiteX2" fmla="*/ 1200566 w 1250286"/>
                <a:gd name="connsiteY2" fmla="*/ 0 h 497197"/>
                <a:gd name="connsiteX3" fmla="*/ 1250286 w 1250286"/>
                <a:gd name="connsiteY3" fmla="*/ 49720 h 497197"/>
                <a:gd name="connsiteX4" fmla="*/ 1250286 w 1250286"/>
                <a:gd name="connsiteY4" fmla="*/ 447477 h 497197"/>
                <a:gd name="connsiteX5" fmla="*/ 1200566 w 1250286"/>
                <a:gd name="connsiteY5" fmla="*/ 497197 h 497197"/>
                <a:gd name="connsiteX6" fmla="*/ 49720 w 1250286"/>
                <a:gd name="connsiteY6" fmla="*/ 497197 h 497197"/>
                <a:gd name="connsiteX7" fmla="*/ 0 w 1250286"/>
                <a:gd name="connsiteY7" fmla="*/ 447477 h 497197"/>
                <a:gd name="connsiteX8" fmla="*/ 0 w 1250286"/>
                <a:gd name="connsiteY8" fmla="*/ 49720 h 49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286" h="497197">
                  <a:moveTo>
                    <a:pt x="0" y="49720"/>
                  </a:moveTo>
                  <a:cubicBezTo>
                    <a:pt x="0" y="22260"/>
                    <a:pt x="22260" y="0"/>
                    <a:pt x="49720" y="0"/>
                  </a:cubicBezTo>
                  <a:lnTo>
                    <a:pt x="1200566" y="0"/>
                  </a:lnTo>
                  <a:cubicBezTo>
                    <a:pt x="1228026" y="0"/>
                    <a:pt x="1250286" y="22260"/>
                    <a:pt x="1250286" y="49720"/>
                  </a:cubicBezTo>
                  <a:lnTo>
                    <a:pt x="1250286" y="447477"/>
                  </a:lnTo>
                  <a:cubicBezTo>
                    <a:pt x="1250286" y="474937"/>
                    <a:pt x="1228026" y="497197"/>
                    <a:pt x="1200566" y="497197"/>
                  </a:cubicBezTo>
                  <a:lnTo>
                    <a:pt x="49720" y="497197"/>
                  </a:lnTo>
                  <a:cubicBezTo>
                    <a:pt x="22260" y="497197"/>
                    <a:pt x="0" y="474937"/>
                    <a:pt x="0" y="447477"/>
                  </a:cubicBezTo>
                  <a:lnTo>
                    <a:pt x="0" y="497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902" tIns="50122" rIns="67902" bIns="5012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2013</a:t>
              </a:r>
              <a:endParaRPr lang="en-US" sz="2800" kern="1200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44562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71600"/>
            <a:ext cx="4572000" cy="2571658"/>
          </a:xfrm>
        </p:spPr>
        <p:txBody>
          <a:bodyPr/>
          <a:lstStyle/>
          <a:p>
            <a:r>
              <a:rPr lang="en-US" dirty="0"/>
              <a:t>Marketing and education material was successfully co-branded using the existing </a:t>
            </a:r>
            <a:r>
              <a:rPr lang="en-US" dirty="0" err="1"/>
              <a:t>CommunitySavers</a:t>
            </a:r>
            <a:r>
              <a:rPr lang="en-US" i="1" baseline="38000" dirty="0" err="1"/>
              <a:t>TM</a:t>
            </a:r>
            <a:r>
              <a:rPr lang="en-US" i="1" baseline="38000" dirty="0"/>
              <a:t> </a:t>
            </a:r>
            <a:r>
              <a:rPr lang="en-US" dirty="0"/>
              <a:t>to simplify the process, lend value, and avoid customer confusion.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783013" cy="4895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5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&amp; Gas Co-Delivery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447800"/>
            <a:ext cx="7467600" cy="3733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CommunitySavers</a:t>
            </a:r>
            <a:r>
              <a:rPr lang="en-US" sz="2000" dirty="0" smtClean="0"/>
              <a:t> is saving each family hundreds of dollars over the lifespan of the new energy efficient measures.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During 2014 and through October 2015, 59% of the MF dwelling units have received both gas (6,890) and electric (11585) upgrades. </a:t>
            </a:r>
          </a:p>
          <a:p>
            <a:pPr lvl="0">
              <a:spcBef>
                <a:spcPts val="600"/>
              </a:spcBef>
            </a:pPr>
            <a:r>
              <a:rPr lang="en-US" sz="2000" dirty="0" smtClean="0"/>
              <a:t>Upgrades reduce energy use and on average tenants save: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$125.00 annually on electric bills.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$30.00 annually on natural gas bills.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35920"/>
              </p:ext>
            </p:extLst>
          </p:nvPr>
        </p:nvGraphicFramePr>
        <p:xfrm>
          <a:off x="457200" y="1066800"/>
          <a:ext cx="8305800" cy="242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97"/>
                <a:gridCol w="998903"/>
                <a:gridCol w="1134532"/>
                <a:gridCol w="1134494"/>
                <a:gridCol w="1007574"/>
                <a:gridCol w="1078689"/>
                <a:gridCol w="1131849"/>
                <a:gridCol w="1142262"/>
              </a:tblGrid>
              <a:tr h="3525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Laclede Multifamily Goal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 </a:t>
                      </a:r>
                      <a:r>
                        <a:rPr lang="en-US" sz="1600" dirty="0" smtClean="0"/>
                        <a:t>Laclede Multifamily Results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67280"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MF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 Dwelling Units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Total Measures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(Units)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Deemed Savings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(MCF)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MF Dwelling Units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Total Measures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(Units)</a:t>
                      </a: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Deemed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Savings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(MCF)</a:t>
                      </a: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MF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 Dwelling Units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(% of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Goal)</a:t>
                      </a: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25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2,250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5,555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4,739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17,036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2,050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4,445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2,151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6,500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4,300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20,438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10,000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6,890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44,933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23,536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160.2%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73635" y="6097112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*</a:t>
            </a:r>
            <a:r>
              <a:rPr lang="en-US" sz="1000" dirty="0" smtClean="0"/>
              <a:t> </a:t>
            </a:r>
            <a:r>
              <a:rPr lang="en-US" sz="1000" dirty="0" smtClean="0">
                <a:solidFill>
                  <a:schemeClr val="tx2"/>
                </a:solidFill>
              </a:rPr>
              <a:t>Results as of 10/31/15</a:t>
            </a:r>
          </a:p>
          <a:p>
            <a:r>
              <a:rPr lang="en-US" sz="1000" dirty="0" smtClean="0">
                <a:solidFill>
                  <a:schemeClr val="tx2"/>
                </a:solidFill>
              </a:rPr>
              <a:t>**Results as of 9/31/15</a:t>
            </a:r>
            <a:endParaRPr lang="en-US" sz="1000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80520"/>
              </p:ext>
            </p:extLst>
          </p:nvPr>
        </p:nvGraphicFramePr>
        <p:xfrm>
          <a:off x="457200" y="3505200"/>
          <a:ext cx="8305800" cy="2651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97"/>
                <a:gridCol w="998903"/>
                <a:gridCol w="1134532"/>
                <a:gridCol w="1134494"/>
                <a:gridCol w="1007574"/>
                <a:gridCol w="1078689"/>
                <a:gridCol w="1131849"/>
                <a:gridCol w="1142262"/>
              </a:tblGrid>
              <a:tr h="3743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Ameren Missouri Multifamily 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 </a:t>
                      </a:r>
                      <a:r>
                        <a:rPr lang="en-US" sz="1600" dirty="0" smtClean="0"/>
                        <a:t>Ameren Missouri Multifamily Results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29507"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MF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 Dwelling Units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Total Measures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Deemed Savings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(kWh)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MF Dwelling Units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Total Measures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Deemed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Savings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(kWh)</a:t>
                      </a: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MF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 Dwelling Units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(% of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Goal)</a:t>
                      </a: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97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5,798,000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5,847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7,472,000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97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4,530,000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6,860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6,240,000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97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2,635,000 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4,725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3,681,000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97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 12,963,000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17,432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239,839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17,393,000 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134.2%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50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447800"/>
            <a:ext cx="7162800" cy="4038600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dirty="0" smtClean="0"/>
              <a:t>Significant budget differences between utility programs. 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Different EE goals. (Individual utility goals not completely aligned).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Program cycles are not the same, different drivers i.e. Rate Case vs. MEEIA.</a:t>
            </a:r>
          </a:p>
          <a:p>
            <a:pPr>
              <a:spcBef>
                <a:spcPts val="1200"/>
              </a:spcBef>
            </a:pPr>
            <a:r>
              <a:rPr lang="en-US" dirty="0"/>
              <a:t>Require different program approval </a:t>
            </a:r>
            <a:r>
              <a:rPr lang="en-US" dirty="0" smtClean="0"/>
              <a:t>processes </a:t>
            </a:r>
            <a:r>
              <a:rPr lang="en-US" dirty="0"/>
              <a:t>and </a:t>
            </a:r>
            <a:r>
              <a:rPr lang="en-US" dirty="0" smtClean="0"/>
              <a:t>criteria.  </a:t>
            </a:r>
            <a:endParaRPr lang="en-US" dirty="0"/>
          </a:p>
          <a:p>
            <a:pPr lvl="0">
              <a:spcBef>
                <a:spcPts val="1200"/>
              </a:spcBef>
            </a:pPr>
            <a:r>
              <a:rPr lang="en-US" dirty="0" smtClean="0"/>
              <a:t>Stakeholder </a:t>
            </a:r>
            <a:r>
              <a:rPr lang="en-US" dirty="0"/>
              <a:t>groups are comprised of different individuals. </a:t>
            </a:r>
            <a:r>
              <a:rPr lang="en-US" dirty="0" smtClean="0"/>
              <a:t> 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Separate vendor contracts, payments, lack of transparency that insures shared benefits, confidentiality. 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Laclede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524000"/>
            <a:ext cx="7467600" cy="4267200"/>
          </a:xfrm>
        </p:spPr>
        <p:txBody>
          <a:bodyPr>
            <a:normAutofit lnSpcReduction="10000"/>
          </a:bodyPr>
          <a:lstStyle/>
          <a:p>
            <a:pPr marL="571500" lvl="1" indent="-285750" defTabSz="165100">
              <a:spcBef>
                <a:spcPts val="0"/>
              </a:spcBef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Achieving Cost-Effective Programs</a:t>
            </a:r>
          </a:p>
          <a:p>
            <a:pPr marL="1260475" lvl="2" indent="-285750" defTabSz="1651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Cost of Natural Gas</a:t>
            </a:r>
          </a:p>
          <a:p>
            <a:pPr marL="285750" lvl="1" indent="0" defTabSz="16510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000" dirty="0">
              <a:latin typeface="+mj-lt"/>
            </a:endParaRPr>
          </a:p>
          <a:p>
            <a:pPr marL="571500" lvl="1" indent="-285750" defTabSz="165100">
              <a:spcBef>
                <a:spcPts val="0"/>
              </a:spcBef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Budget Constraints</a:t>
            </a:r>
          </a:p>
          <a:p>
            <a:pPr marL="1260475" lvl="2" indent="-285750" defTabSz="1651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7200" algn="l"/>
                <a:tab pos="571500" algn="l"/>
              </a:tabLst>
            </a:pPr>
            <a:r>
              <a:rPr lang="en-US" sz="2000" dirty="0">
                <a:latin typeface="+mj-lt"/>
              </a:rPr>
              <a:t>		 Allocating dollars to all programs</a:t>
            </a:r>
          </a:p>
          <a:p>
            <a:pPr marL="1260475" lvl="2" indent="-285750" defTabSz="1651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7200" algn="l"/>
                <a:tab pos="571500" algn="l"/>
              </a:tabLst>
            </a:pPr>
            <a:r>
              <a:rPr lang="en-US" sz="2000" dirty="0">
                <a:latin typeface="+mj-lt"/>
              </a:rPr>
              <a:t> 	 Multi-family Low Income Program</a:t>
            </a:r>
          </a:p>
          <a:p>
            <a:pPr marL="1427163" lvl="3" indent="-285750" defTabSz="16510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457200" algn="l"/>
                <a:tab pos="571500" algn="l"/>
              </a:tabLst>
            </a:pPr>
            <a:r>
              <a:rPr lang="en-US" sz="2000" dirty="0">
                <a:latin typeface="+mj-lt"/>
              </a:rPr>
              <a:t> 23% of total budget in 2014 </a:t>
            </a:r>
          </a:p>
          <a:p>
            <a:pPr marL="1427163" lvl="3" indent="-285750" defTabSz="16510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457200" algn="l"/>
                <a:tab pos="571500" algn="l"/>
              </a:tabLst>
            </a:pPr>
            <a:r>
              <a:rPr lang="en-US" sz="2000" dirty="0">
                <a:latin typeface="+mj-lt"/>
              </a:rPr>
              <a:t> 34% of total budget in 2015</a:t>
            </a:r>
          </a:p>
          <a:p>
            <a:pPr marL="285750" lvl="1" indent="0" defTabSz="16510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000" dirty="0">
              <a:latin typeface="+mj-lt"/>
            </a:endParaRPr>
          </a:p>
          <a:p>
            <a:pPr marL="571500" lvl="1" indent="-285750" defTabSz="165100">
              <a:spcBef>
                <a:spcPts val="0"/>
              </a:spcBef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Infrastructure: Natural Gas Metering </a:t>
            </a:r>
          </a:p>
          <a:p>
            <a:pPr marL="1260475" lvl="2" indent="-285750" defTabSz="1651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Who </a:t>
            </a:r>
            <a:r>
              <a:rPr lang="en-US" sz="2000" dirty="0">
                <a:latin typeface="+mj-lt"/>
              </a:rPr>
              <a:t>experiences the benefits?</a:t>
            </a:r>
          </a:p>
          <a:p>
            <a:pPr marL="1260475" lvl="2" indent="-285750" defTabSz="1651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“Split incentive” barrier to energy efficiency</a:t>
            </a:r>
          </a:p>
          <a:p>
            <a:pPr marL="571500" lvl="1" indent="0" defTabSz="16510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000" dirty="0">
              <a:latin typeface="+mj-lt"/>
            </a:endParaRPr>
          </a:p>
          <a:p>
            <a:pPr marL="571500" lvl="1" indent="-285750" defTabSz="165100">
              <a:spcBef>
                <a:spcPts val="0"/>
              </a:spcBef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Diverse Building Ownership and Financing Structures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803CC-B6BD-4BB5-8E10-6E82084C513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18083"/>
      </p:ext>
    </p:extLst>
  </p:cSld>
  <p:clrMapOvr>
    <a:masterClrMapping/>
  </p:clrMapOvr>
</p:sld>
</file>

<file path=ppt/theme/theme1.xml><?xml version="1.0" encoding="utf-8"?>
<a:theme xmlns:a="http://schemas.openxmlformats.org/drawingml/2006/main" name="pptB864.tmp">
  <a:themeElements>
    <a:clrScheme name="Ameren">
      <a:dk1>
        <a:srgbClr val="439639"/>
      </a:dk1>
      <a:lt1>
        <a:srgbClr val="FFFFFF"/>
      </a:lt1>
      <a:dk2>
        <a:srgbClr val="555555"/>
      </a:dk2>
      <a:lt2>
        <a:srgbClr val="CCCCCC"/>
      </a:lt2>
      <a:accent1>
        <a:srgbClr val="439639"/>
      </a:accent1>
      <a:accent2>
        <a:srgbClr val="1B6CB5"/>
      </a:accent2>
      <a:accent3>
        <a:srgbClr val="72CDF4"/>
      </a:accent3>
      <a:accent4>
        <a:srgbClr val="7BC143"/>
      </a:accent4>
      <a:accent5>
        <a:srgbClr val="D9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Ameren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pptB864.tmp</Template>
  <TotalTime>890</TotalTime>
  <Words>777</Words>
  <Application>Microsoft Office PowerPoint</Application>
  <PresentationFormat>On-screen Show (4:3)</PresentationFormat>
  <Paragraphs>179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pptB864.tmp</vt:lpstr>
      <vt:lpstr>PowerPoint Presentation</vt:lpstr>
      <vt:lpstr>What is CommunitySaversTM?</vt:lpstr>
      <vt:lpstr>100% Free to Customer</vt:lpstr>
      <vt:lpstr>Timeline</vt:lpstr>
      <vt:lpstr>Marketing and Education</vt:lpstr>
      <vt:lpstr>Electric &amp; Gas Co-Delivery</vt:lpstr>
      <vt:lpstr>Program Results</vt:lpstr>
      <vt:lpstr>Lessons Learned</vt:lpstr>
      <vt:lpstr>Laclede Challenges</vt:lpstr>
      <vt:lpstr>Ameren Missouri Challenges</vt:lpstr>
      <vt:lpstr>PowerPoint Presentation</vt:lpstr>
    </vt:vector>
  </TitlesOfParts>
  <Company>Ameren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Dolly, Cara J</dc:creator>
  <cp:lastModifiedBy>Vaught, Dianna</cp:lastModifiedBy>
  <cp:revision>31</cp:revision>
  <cp:lastPrinted>2015-11-30T14:57:51Z</cp:lastPrinted>
  <dcterms:created xsi:type="dcterms:W3CDTF">2015-11-23T15:41:04Z</dcterms:created>
  <dcterms:modified xsi:type="dcterms:W3CDTF">2015-12-03T16:28:58Z</dcterms:modified>
</cp:coreProperties>
</file>