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handoutMasterIdLst>
    <p:handoutMasterId r:id="rId43"/>
  </p:handoutMasterIdLst>
  <p:sldIdLst>
    <p:sldId id="608" r:id="rId2"/>
    <p:sldId id="601" r:id="rId3"/>
    <p:sldId id="630" r:id="rId4"/>
    <p:sldId id="665" r:id="rId5"/>
    <p:sldId id="632" r:id="rId6"/>
    <p:sldId id="610" r:id="rId7"/>
    <p:sldId id="611" r:id="rId8"/>
    <p:sldId id="658" r:id="rId9"/>
    <p:sldId id="653" r:id="rId10"/>
    <p:sldId id="639" r:id="rId11"/>
    <p:sldId id="651" r:id="rId12"/>
    <p:sldId id="492" r:id="rId13"/>
    <p:sldId id="638" r:id="rId14"/>
    <p:sldId id="652" r:id="rId15"/>
    <p:sldId id="669" r:id="rId16"/>
    <p:sldId id="662" r:id="rId17"/>
    <p:sldId id="661" r:id="rId18"/>
    <p:sldId id="663" r:id="rId19"/>
    <p:sldId id="624" r:id="rId20"/>
    <p:sldId id="649" r:id="rId21"/>
    <p:sldId id="622" r:id="rId22"/>
    <p:sldId id="623" r:id="rId23"/>
    <p:sldId id="647" r:id="rId24"/>
    <p:sldId id="625" r:id="rId25"/>
    <p:sldId id="650" r:id="rId26"/>
    <p:sldId id="664" r:id="rId27"/>
    <p:sldId id="657" r:id="rId28"/>
    <p:sldId id="645" r:id="rId29"/>
    <p:sldId id="670" r:id="rId30"/>
    <p:sldId id="659" r:id="rId31"/>
    <p:sldId id="655" r:id="rId32"/>
    <p:sldId id="656" r:id="rId33"/>
    <p:sldId id="640" r:id="rId34"/>
    <p:sldId id="641" r:id="rId35"/>
    <p:sldId id="644" r:id="rId36"/>
    <p:sldId id="654" r:id="rId37"/>
    <p:sldId id="566" r:id="rId38"/>
    <p:sldId id="643" r:id="rId39"/>
    <p:sldId id="671" r:id="rId40"/>
    <p:sldId id="612" r:id="rId41"/>
  </p:sldIdLst>
  <p:sldSz cx="9144000" cy="6858000" type="screen4x3"/>
  <p:notesSz cx="7077075" cy="93853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6"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ifford Haefke" initials="CH" lastIdx="1" clrIdx="0"/>
  <p:cmAuthor id="1" name="Lohraff, Jane" initials="LJ"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F0FF"/>
    <a:srgbClr val="C0C0C0"/>
    <a:srgbClr val="008000"/>
    <a:srgbClr val="000099"/>
    <a:srgbClr val="93E3FF"/>
    <a:srgbClr val="A2CD57"/>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75" autoAdjust="0"/>
    <p:restoredTop sz="92888" autoAdjust="0"/>
  </p:normalViewPr>
  <p:slideViewPr>
    <p:cSldViewPr>
      <p:cViewPr varScale="1">
        <p:scale>
          <a:sx n="101" d="100"/>
          <a:sy n="101" d="100"/>
        </p:scale>
        <p:origin x="-13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0" d="100"/>
          <a:sy n="50" d="100"/>
        </p:scale>
        <p:origin x="-2676" y="-96"/>
      </p:cViewPr>
      <p:guideLst>
        <p:guide orient="horz" pos="2956"/>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oleObject" Target="../embeddings/oleObject1.bin"/><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oleObject" Target="../embeddings/oleObject2.bin"/><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oleObject" Target="../embeddings/oleObject3.bin"/><Relationship Id="rId1" Type="http://schemas.openxmlformats.org/officeDocument/2006/relationships/themeOverride" Target="../theme/themeOverride3.xml"/><Relationship Id="rId4"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24759405074362"/>
          <c:y val="5.0925925925925923E-2"/>
          <c:w val="0.83305336832895893"/>
          <c:h val="0.60455421310337698"/>
        </c:manualLayout>
      </c:layout>
      <c:barChart>
        <c:barDir val="col"/>
        <c:grouping val="stacked"/>
        <c:varyColors val="0"/>
        <c:ser>
          <c:idx val="0"/>
          <c:order val="0"/>
          <c:tx>
            <c:strRef>
              <c:f>'[Missouri CHP projects (002).xlsx]Sheet4'!$T$2</c:f>
              <c:strCache>
                <c:ptCount val="1"/>
                <c:pt idx="0">
                  <c:v>50-500 kW</c:v>
                </c:pt>
              </c:strCache>
            </c:strRef>
          </c:tx>
          <c:spPr>
            <a:solidFill>
              <a:schemeClr val="accent1"/>
            </a:solidFill>
            <a:ln>
              <a:noFill/>
            </a:ln>
            <a:effectLst/>
          </c:spPr>
          <c:invertIfNegative val="0"/>
          <c:cat>
            <c:strRef>
              <c:f>'[Missouri CHP projects (002).xlsx]Sheet4'!$S$3:$S$11</c:f>
              <c:strCache>
                <c:ptCount val="9"/>
                <c:pt idx="0">
                  <c:v>Food</c:v>
                </c:pt>
                <c:pt idx="1">
                  <c:v>Chemicals</c:v>
                </c:pt>
                <c:pt idx="2">
                  <c:v>Rubber/Plastics</c:v>
                </c:pt>
                <c:pt idx="3">
                  <c:v>Lumber &amp; Wood</c:v>
                </c:pt>
                <c:pt idx="4">
                  <c:v>Transp. Equip.</c:v>
                </c:pt>
                <c:pt idx="5">
                  <c:v>Paper</c:v>
                </c:pt>
                <c:pt idx="6">
                  <c:v>Primary Metals</c:v>
                </c:pt>
                <c:pt idx="7">
                  <c:v>Fabricated Metals</c:v>
                </c:pt>
                <c:pt idx="8">
                  <c:v>Other</c:v>
                </c:pt>
              </c:strCache>
            </c:strRef>
          </c:cat>
          <c:val>
            <c:numRef>
              <c:f>'[Missouri CHP projects (002).xlsx]Sheet4'!$T$3:$T$11</c:f>
              <c:numCache>
                <c:formatCode>General</c:formatCode>
                <c:ptCount val="9"/>
                <c:pt idx="0">
                  <c:v>174</c:v>
                </c:pt>
                <c:pt idx="1">
                  <c:v>155</c:v>
                </c:pt>
                <c:pt idx="2">
                  <c:v>149</c:v>
                </c:pt>
                <c:pt idx="3">
                  <c:v>142</c:v>
                </c:pt>
                <c:pt idx="4">
                  <c:v>57</c:v>
                </c:pt>
                <c:pt idx="5">
                  <c:v>46</c:v>
                </c:pt>
                <c:pt idx="6">
                  <c:v>43</c:v>
                </c:pt>
                <c:pt idx="7">
                  <c:v>29</c:v>
                </c:pt>
                <c:pt idx="8">
                  <c:v>56</c:v>
                </c:pt>
              </c:numCache>
            </c:numRef>
          </c:val>
        </c:ser>
        <c:ser>
          <c:idx val="1"/>
          <c:order val="1"/>
          <c:tx>
            <c:strRef>
              <c:f>'[Missouri CHP projects (002).xlsx]Sheet4'!$U$2</c:f>
              <c:strCache>
                <c:ptCount val="1"/>
                <c:pt idx="0">
                  <c:v>0.5-1 MW</c:v>
                </c:pt>
              </c:strCache>
            </c:strRef>
          </c:tx>
          <c:spPr>
            <a:solidFill>
              <a:schemeClr val="accent2"/>
            </a:solidFill>
            <a:ln>
              <a:noFill/>
            </a:ln>
            <a:effectLst/>
          </c:spPr>
          <c:invertIfNegative val="0"/>
          <c:cat>
            <c:strRef>
              <c:f>'[Missouri CHP projects (002).xlsx]Sheet4'!$S$3:$S$11</c:f>
              <c:strCache>
                <c:ptCount val="9"/>
                <c:pt idx="0">
                  <c:v>Food</c:v>
                </c:pt>
                <c:pt idx="1">
                  <c:v>Chemicals</c:v>
                </c:pt>
                <c:pt idx="2">
                  <c:v>Rubber/Plastics</c:v>
                </c:pt>
                <c:pt idx="3">
                  <c:v>Lumber &amp; Wood</c:v>
                </c:pt>
                <c:pt idx="4">
                  <c:v>Transp. Equip.</c:v>
                </c:pt>
                <c:pt idx="5">
                  <c:v>Paper</c:v>
                </c:pt>
                <c:pt idx="6">
                  <c:v>Primary Metals</c:v>
                </c:pt>
                <c:pt idx="7">
                  <c:v>Fabricated Metals</c:v>
                </c:pt>
                <c:pt idx="8">
                  <c:v>Other</c:v>
                </c:pt>
              </c:strCache>
            </c:strRef>
          </c:cat>
          <c:val>
            <c:numRef>
              <c:f>'[Missouri CHP projects (002).xlsx]Sheet4'!$U$3:$U$11</c:f>
              <c:numCache>
                <c:formatCode>#,##0</c:formatCode>
                <c:ptCount val="9"/>
                <c:pt idx="0">
                  <c:v>24</c:v>
                </c:pt>
                <c:pt idx="1">
                  <c:v>25</c:v>
                </c:pt>
                <c:pt idx="2">
                  <c:v>21</c:v>
                </c:pt>
                <c:pt idx="3">
                  <c:v>17</c:v>
                </c:pt>
                <c:pt idx="4">
                  <c:v>13</c:v>
                </c:pt>
                <c:pt idx="5">
                  <c:v>12</c:v>
                </c:pt>
                <c:pt idx="6">
                  <c:v>8</c:v>
                </c:pt>
                <c:pt idx="7">
                  <c:v>1</c:v>
                </c:pt>
                <c:pt idx="8" formatCode="General">
                  <c:v>7</c:v>
                </c:pt>
              </c:numCache>
            </c:numRef>
          </c:val>
        </c:ser>
        <c:ser>
          <c:idx val="2"/>
          <c:order val="2"/>
          <c:tx>
            <c:strRef>
              <c:f>'[Missouri CHP projects (002).xlsx]Sheet4'!$V$2</c:f>
              <c:strCache>
                <c:ptCount val="1"/>
                <c:pt idx="0">
                  <c:v>1-5 MW</c:v>
                </c:pt>
              </c:strCache>
            </c:strRef>
          </c:tx>
          <c:spPr>
            <a:solidFill>
              <a:schemeClr val="accent3"/>
            </a:solidFill>
            <a:ln>
              <a:noFill/>
            </a:ln>
            <a:effectLst/>
          </c:spPr>
          <c:invertIfNegative val="0"/>
          <c:cat>
            <c:strRef>
              <c:f>'[Missouri CHP projects (002).xlsx]Sheet4'!$S$3:$S$11</c:f>
              <c:strCache>
                <c:ptCount val="9"/>
                <c:pt idx="0">
                  <c:v>Food</c:v>
                </c:pt>
                <c:pt idx="1">
                  <c:v>Chemicals</c:v>
                </c:pt>
                <c:pt idx="2">
                  <c:v>Rubber/Plastics</c:v>
                </c:pt>
                <c:pt idx="3">
                  <c:v>Lumber &amp; Wood</c:v>
                </c:pt>
                <c:pt idx="4">
                  <c:v>Transp. Equip.</c:v>
                </c:pt>
                <c:pt idx="5">
                  <c:v>Paper</c:v>
                </c:pt>
                <c:pt idx="6">
                  <c:v>Primary Metals</c:v>
                </c:pt>
                <c:pt idx="7">
                  <c:v>Fabricated Metals</c:v>
                </c:pt>
                <c:pt idx="8">
                  <c:v>Other</c:v>
                </c:pt>
              </c:strCache>
            </c:strRef>
          </c:cat>
          <c:val>
            <c:numRef>
              <c:f>'[Missouri CHP projects (002).xlsx]Sheet4'!$V$3:$V$11</c:f>
              <c:numCache>
                <c:formatCode>#,##0</c:formatCode>
                <c:ptCount val="9"/>
                <c:pt idx="0">
                  <c:v>51</c:v>
                </c:pt>
                <c:pt idx="1">
                  <c:v>50</c:v>
                </c:pt>
                <c:pt idx="2">
                  <c:v>7</c:v>
                </c:pt>
                <c:pt idx="3">
                  <c:v>9</c:v>
                </c:pt>
                <c:pt idx="4">
                  <c:v>8</c:v>
                </c:pt>
                <c:pt idx="5">
                  <c:v>16</c:v>
                </c:pt>
                <c:pt idx="6">
                  <c:v>11</c:v>
                </c:pt>
                <c:pt idx="7">
                  <c:v>0</c:v>
                </c:pt>
                <c:pt idx="8" formatCode="General">
                  <c:v>14</c:v>
                </c:pt>
              </c:numCache>
            </c:numRef>
          </c:val>
        </c:ser>
        <c:ser>
          <c:idx val="3"/>
          <c:order val="3"/>
          <c:tx>
            <c:strRef>
              <c:f>'[Missouri CHP projects (002).xlsx]Sheet4'!$W$2</c:f>
              <c:strCache>
                <c:ptCount val="1"/>
                <c:pt idx="0">
                  <c:v>5-20 MW</c:v>
                </c:pt>
              </c:strCache>
            </c:strRef>
          </c:tx>
          <c:spPr>
            <a:solidFill>
              <a:schemeClr val="accent4"/>
            </a:solidFill>
            <a:ln>
              <a:noFill/>
            </a:ln>
            <a:effectLst/>
          </c:spPr>
          <c:invertIfNegative val="0"/>
          <c:cat>
            <c:strRef>
              <c:f>'[Missouri CHP projects (002).xlsx]Sheet4'!$S$3:$S$11</c:f>
              <c:strCache>
                <c:ptCount val="9"/>
                <c:pt idx="0">
                  <c:v>Food</c:v>
                </c:pt>
                <c:pt idx="1">
                  <c:v>Chemicals</c:v>
                </c:pt>
                <c:pt idx="2">
                  <c:v>Rubber/Plastics</c:v>
                </c:pt>
                <c:pt idx="3">
                  <c:v>Lumber &amp; Wood</c:v>
                </c:pt>
                <c:pt idx="4">
                  <c:v>Transp. Equip.</c:v>
                </c:pt>
                <c:pt idx="5">
                  <c:v>Paper</c:v>
                </c:pt>
                <c:pt idx="6">
                  <c:v>Primary Metals</c:v>
                </c:pt>
                <c:pt idx="7">
                  <c:v>Fabricated Metals</c:v>
                </c:pt>
                <c:pt idx="8">
                  <c:v>Other</c:v>
                </c:pt>
              </c:strCache>
            </c:strRef>
          </c:cat>
          <c:val>
            <c:numRef>
              <c:f>'[Missouri CHP projects (002).xlsx]Sheet4'!$W$3:$W$11</c:f>
              <c:numCache>
                <c:formatCode>#,##0</c:formatCode>
                <c:ptCount val="9"/>
                <c:pt idx="0">
                  <c:v>14</c:v>
                </c:pt>
                <c:pt idx="1">
                  <c:v>16</c:v>
                </c:pt>
                <c:pt idx="2">
                  <c:v>0</c:v>
                </c:pt>
                <c:pt idx="3">
                  <c:v>0</c:v>
                </c:pt>
                <c:pt idx="4">
                  <c:v>2</c:v>
                </c:pt>
                <c:pt idx="5">
                  <c:v>1</c:v>
                </c:pt>
                <c:pt idx="6">
                  <c:v>3</c:v>
                </c:pt>
                <c:pt idx="7">
                  <c:v>0</c:v>
                </c:pt>
                <c:pt idx="8" formatCode="General">
                  <c:v>4</c:v>
                </c:pt>
              </c:numCache>
            </c:numRef>
          </c:val>
        </c:ser>
        <c:ser>
          <c:idx val="4"/>
          <c:order val="4"/>
          <c:tx>
            <c:strRef>
              <c:f>'[Missouri CHP projects (002).xlsx]Sheet4'!$X$2</c:f>
              <c:strCache>
                <c:ptCount val="1"/>
                <c:pt idx="0">
                  <c:v> &gt;20 MW</c:v>
                </c:pt>
              </c:strCache>
            </c:strRef>
          </c:tx>
          <c:spPr>
            <a:solidFill>
              <a:schemeClr val="accent5"/>
            </a:solidFill>
            <a:ln>
              <a:noFill/>
            </a:ln>
            <a:effectLst/>
          </c:spPr>
          <c:invertIfNegative val="0"/>
          <c:cat>
            <c:strRef>
              <c:f>'[Missouri CHP projects (002).xlsx]Sheet4'!$S$3:$S$11</c:f>
              <c:strCache>
                <c:ptCount val="9"/>
                <c:pt idx="0">
                  <c:v>Food</c:v>
                </c:pt>
                <c:pt idx="1">
                  <c:v>Chemicals</c:v>
                </c:pt>
                <c:pt idx="2">
                  <c:v>Rubber/Plastics</c:v>
                </c:pt>
                <c:pt idx="3">
                  <c:v>Lumber &amp; Wood</c:v>
                </c:pt>
                <c:pt idx="4">
                  <c:v>Transp. Equip.</c:v>
                </c:pt>
                <c:pt idx="5">
                  <c:v>Paper</c:v>
                </c:pt>
                <c:pt idx="6">
                  <c:v>Primary Metals</c:v>
                </c:pt>
                <c:pt idx="7">
                  <c:v>Fabricated Metals</c:v>
                </c:pt>
                <c:pt idx="8">
                  <c:v>Other</c:v>
                </c:pt>
              </c:strCache>
            </c:strRef>
          </c:cat>
          <c:val>
            <c:numRef>
              <c:f>'[Missouri CHP projects (002).xlsx]Sheet4'!$X$3:$X$11</c:f>
              <c:numCache>
                <c:formatCode>#,##0</c:formatCode>
                <c:ptCount val="9"/>
                <c:pt idx="0">
                  <c:v>3</c:v>
                </c:pt>
                <c:pt idx="1">
                  <c:v>4</c:v>
                </c:pt>
                <c:pt idx="2">
                  <c:v>0</c:v>
                </c:pt>
                <c:pt idx="3">
                  <c:v>0</c:v>
                </c:pt>
                <c:pt idx="4">
                  <c:v>1</c:v>
                </c:pt>
                <c:pt idx="5">
                  <c:v>1</c:v>
                </c:pt>
                <c:pt idx="6">
                  <c:v>0</c:v>
                </c:pt>
                <c:pt idx="7">
                  <c:v>0</c:v>
                </c:pt>
                <c:pt idx="8" formatCode="General">
                  <c:v>0</c:v>
                </c:pt>
              </c:numCache>
            </c:numRef>
          </c:val>
        </c:ser>
        <c:dLbls>
          <c:showLegendKey val="0"/>
          <c:showVal val="0"/>
          <c:showCatName val="0"/>
          <c:showSerName val="0"/>
          <c:showPercent val="0"/>
          <c:showBubbleSize val="0"/>
        </c:dLbls>
        <c:gapWidth val="150"/>
        <c:overlap val="100"/>
        <c:axId val="94516352"/>
        <c:axId val="94517888"/>
      </c:barChart>
      <c:catAx>
        <c:axId val="94516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4517888"/>
        <c:crosses val="autoZero"/>
        <c:auto val="1"/>
        <c:lblAlgn val="ctr"/>
        <c:lblOffset val="100"/>
        <c:noMultiLvlLbl val="0"/>
      </c:catAx>
      <c:valAx>
        <c:axId val="945178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No. of potential CHP sites</a:t>
                </a:r>
              </a:p>
            </c:rich>
          </c:tx>
          <c:layout>
            <c:manualLayout>
              <c:xMode val="edge"/>
              <c:yMode val="edge"/>
              <c:x val="1.3319335083114611E-2"/>
              <c:y val="0.11768081073199184"/>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4516352"/>
        <c:crosses val="autoZero"/>
        <c:crossBetween val="between"/>
      </c:valAx>
      <c:spPr>
        <a:noFill/>
        <a:ln>
          <a:noFill/>
        </a:ln>
        <a:effectLst/>
      </c:spPr>
    </c:plotArea>
    <c:legend>
      <c:legendPos val="r"/>
      <c:layout>
        <c:manualLayout>
          <c:xMode val="edge"/>
          <c:yMode val="edge"/>
          <c:x val="0.67618985126859144"/>
          <c:y val="5.0473899145883419E-2"/>
          <c:w val="0.17442743268202587"/>
          <c:h val="0.45516655792369493"/>
        </c:manualLayout>
      </c:layout>
      <c:overlay val="0"/>
      <c:spPr>
        <a:noFill/>
        <a:ln>
          <a:solidFill>
            <a:schemeClr val="tx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C0C0C0"/>
      </a:solidFill>
    </a:ln>
    <a:effectLst/>
  </c:spPr>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73075240594926"/>
          <c:y val="2.5428331875182269E-2"/>
          <c:w val="0.84534798775153119"/>
          <c:h val="0.67039698162729655"/>
        </c:manualLayout>
      </c:layout>
      <c:barChart>
        <c:barDir val="col"/>
        <c:grouping val="stacked"/>
        <c:varyColors val="0"/>
        <c:ser>
          <c:idx val="0"/>
          <c:order val="0"/>
          <c:tx>
            <c:strRef>
              <c:f>'[Missouri CHP projects (002).xlsx]Sheet4'!$D$52</c:f>
              <c:strCache>
                <c:ptCount val="1"/>
                <c:pt idx="0">
                  <c:v>50-500 kW</c:v>
                </c:pt>
              </c:strCache>
            </c:strRef>
          </c:tx>
          <c:spPr>
            <a:solidFill>
              <a:schemeClr val="accent1"/>
            </a:solidFill>
            <a:ln>
              <a:noFill/>
            </a:ln>
            <a:effectLst/>
          </c:spPr>
          <c:invertIfNegative val="0"/>
          <c:cat>
            <c:strRef>
              <c:f>'[Missouri CHP projects (002).xlsx]Sheet4'!$C$53:$C$63</c:f>
              <c:strCache>
                <c:ptCount val="11"/>
                <c:pt idx="0">
                  <c:v>Office Buildings</c:v>
                </c:pt>
                <c:pt idx="1">
                  <c:v>College/Univ.</c:v>
                </c:pt>
                <c:pt idx="2">
                  <c:v>Hospitals</c:v>
                </c:pt>
                <c:pt idx="3">
                  <c:v>Hotels</c:v>
                </c:pt>
                <c:pt idx="4">
                  <c:v>Retail</c:v>
                </c:pt>
                <c:pt idx="5">
                  <c:v>Schools</c:v>
                </c:pt>
                <c:pt idx="6">
                  <c:v>Restaurants</c:v>
                </c:pt>
                <c:pt idx="7">
                  <c:v>Food Stores</c:v>
                </c:pt>
                <c:pt idx="8">
                  <c:v>Multifamily</c:v>
                </c:pt>
                <c:pt idx="9">
                  <c:v>Prisons</c:v>
                </c:pt>
                <c:pt idx="10">
                  <c:v>Other</c:v>
                </c:pt>
              </c:strCache>
            </c:strRef>
          </c:cat>
          <c:val>
            <c:numRef>
              <c:f>'[Missouri CHP projects (002).xlsx]Sheet4'!$D$53:$D$63</c:f>
              <c:numCache>
                <c:formatCode>#,##0</c:formatCode>
                <c:ptCount val="11"/>
                <c:pt idx="0">
                  <c:v>71.849999999999994</c:v>
                </c:pt>
                <c:pt idx="1">
                  <c:v>14.540459999999999</c:v>
                </c:pt>
                <c:pt idx="2">
                  <c:v>19.986968260000001</c:v>
                </c:pt>
                <c:pt idx="3">
                  <c:v>31.3123328</c:v>
                </c:pt>
                <c:pt idx="4">
                  <c:v>56.042819999999999</c:v>
                </c:pt>
                <c:pt idx="5">
                  <c:v>55.378784369999998</c:v>
                </c:pt>
                <c:pt idx="6">
                  <c:v>41.145014400000001</c:v>
                </c:pt>
                <c:pt idx="7">
                  <c:v>37.463801599999996</c:v>
                </c:pt>
                <c:pt idx="8">
                  <c:v>9.5266984319999999</c:v>
                </c:pt>
                <c:pt idx="9" formatCode="#,##0.0">
                  <c:v>0.27744000000000002</c:v>
                </c:pt>
                <c:pt idx="10">
                  <c:v>86.709022020999996</c:v>
                </c:pt>
              </c:numCache>
            </c:numRef>
          </c:val>
        </c:ser>
        <c:ser>
          <c:idx val="1"/>
          <c:order val="1"/>
          <c:tx>
            <c:strRef>
              <c:f>'[Missouri CHP projects (002).xlsx]Sheet4'!$E$52</c:f>
              <c:strCache>
                <c:ptCount val="1"/>
                <c:pt idx="0">
                  <c:v>0.5-1 MW</c:v>
                </c:pt>
              </c:strCache>
            </c:strRef>
          </c:tx>
          <c:spPr>
            <a:solidFill>
              <a:schemeClr val="accent2"/>
            </a:solidFill>
            <a:ln>
              <a:noFill/>
            </a:ln>
            <a:effectLst/>
          </c:spPr>
          <c:invertIfNegative val="0"/>
          <c:cat>
            <c:strRef>
              <c:f>'[Missouri CHP projects (002).xlsx]Sheet4'!$C$53:$C$63</c:f>
              <c:strCache>
                <c:ptCount val="11"/>
                <c:pt idx="0">
                  <c:v>Office Buildings</c:v>
                </c:pt>
                <c:pt idx="1">
                  <c:v>College/Univ.</c:v>
                </c:pt>
                <c:pt idx="2">
                  <c:v>Hospitals</c:v>
                </c:pt>
                <c:pt idx="3">
                  <c:v>Hotels</c:v>
                </c:pt>
                <c:pt idx="4">
                  <c:v>Retail</c:v>
                </c:pt>
                <c:pt idx="5">
                  <c:v>Schools</c:v>
                </c:pt>
                <c:pt idx="6">
                  <c:v>Restaurants</c:v>
                </c:pt>
                <c:pt idx="7">
                  <c:v>Food Stores</c:v>
                </c:pt>
                <c:pt idx="8">
                  <c:v>Multifamily</c:v>
                </c:pt>
                <c:pt idx="9">
                  <c:v>Prisons</c:v>
                </c:pt>
                <c:pt idx="10">
                  <c:v>Other</c:v>
                </c:pt>
              </c:strCache>
            </c:strRef>
          </c:cat>
          <c:val>
            <c:numRef>
              <c:f>'[Missouri CHP projects (002).xlsx]Sheet4'!$E$53:$E$63</c:f>
              <c:numCache>
                <c:formatCode>#,##0</c:formatCode>
                <c:ptCount val="11"/>
                <c:pt idx="0">
                  <c:v>251.6</c:v>
                </c:pt>
                <c:pt idx="1">
                  <c:v>1.6691400000000001</c:v>
                </c:pt>
                <c:pt idx="2">
                  <c:v>22.279021119999999</c:v>
                </c:pt>
                <c:pt idx="3">
                  <c:v>10.3312384</c:v>
                </c:pt>
                <c:pt idx="4">
                  <c:v>13.641804</c:v>
                </c:pt>
                <c:pt idx="5">
                  <c:v>15.86010662</c:v>
                </c:pt>
                <c:pt idx="6">
                  <c:v>3.171672</c:v>
                </c:pt>
                <c:pt idx="7">
                  <c:v>5.0361599999999997</c:v>
                </c:pt>
                <c:pt idx="8">
                  <c:v>23.022854540000001</c:v>
                </c:pt>
                <c:pt idx="9">
                  <c:v>4.1156266669999999</c:v>
                </c:pt>
                <c:pt idx="10">
                  <c:v>14.667112865</c:v>
                </c:pt>
              </c:numCache>
            </c:numRef>
          </c:val>
        </c:ser>
        <c:ser>
          <c:idx val="2"/>
          <c:order val="2"/>
          <c:tx>
            <c:strRef>
              <c:f>'[Missouri CHP projects (002).xlsx]Sheet4'!$F$52</c:f>
              <c:strCache>
                <c:ptCount val="1"/>
                <c:pt idx="0">
                  <c:v>1-5 MW</c:v>
                </c:pt>
              </c:strCache>
            </c:strRef>
          </c:tx>
          <c:spPr>
            <a:solidFill>
              <a:schemeClr val="accent3"/>
            </a:solidFill>
            <a:ln>
              <a:noFill/>
            </a:ln>
            <a:effectLst/>
          </c:spPr>
          <c:invertIfNegative val="0"/>
          <c:cat>
            <c:strRef>
              <c:f>'[Missouri CHP projects (002).xlsx]Sheet4'!$C$53:$C$63</c:f>
              <c:strCache>
                <c:ptCount val="11"/>
                <c:pt idx="0">
                  <c:v>Office Buildings</c:v>
                </c:pt>
                <c:pt idx="1">
                  <c:v>College/Univ.</c:v>
                </c:pt>
                <c:pt idx="2">
                  <c:v>Hospitals</c:v>
                </c:pt>
                <c:pt idx="3">
                  <c:v>Hotels</c:v>
                </c:pt>
                <c:pt idx="4">
                  <c:v>Retail</c:v>
                </c:pt>
                <c:pt idx="5">
                  <c:v>Schools</c:v>
                </c:pt>
                <c:pt idx="6">
                  <c:v>Restaurants</c:v>
                </c:pt>
                <c:pt idx="7">
                  <c:v>Food Stores</c:v>
                </c:pt>
                <c:pt idx="8">
                  <c:v>Multifamily</c:v>
                </c:pt>
                <c:pt idx="9">
                  <c:v>Prisons</c:v>
                </c:pt>
                <c:pt idx="10">
                  <c:v>Other</c:v>
                </c:pt>
              </c:strCache>
            </c:strRef>
          </c:cat>
          <c:val>
            <c:numRef>
              <c:f>'[Missouri CHP projects (002).xlsx]Sheet4'!$F$53:$F$63</c:f>
              <c:numCache>
                <c:formatCode>#,##0</c:formatCode>
                <c:ptCount val="11"/>
                <c:pt idx="0">
                  <c:v>108</c:v>
                </c:pt>
                <c:pt idx="1">
                  <c:v>77.063352550000005</c:v>
                </c:pt>
                <c:pt idx="2">
                  <c:v>96.019967809999997</c:v>
                </c:pt>
                <c:pt idx="3">
                  <c:v>27.468672000000002</c:v>
                </c:pt>
                <c:pt idx="4">
                  <c:v>1.6655759999999999</c:v>
                </c:pt>
                <c:pt idx="5">
                  <c:v>0</c:v>
                </c:pt>
                <c:pt idx="6">
                  <c:v>1.59152</c:v>
                </c:pt>
                <c:pt idx="7">
                  <c:v>0</c:v>
                </c:pt>
                <c:pt idx="8">
                  <c:v>7.1450238239999999</c:v>
                </c:pt>
                <c:pt idx="9">
                  <c:v>32.685269329999997</c:v>
                </c:pt>
                <c:pt idx="10">
                  <c:v>24.663533048000001</c:v>
                </c:pt>
              </c:numCache>
            </c:numRef>
          </c:val>
        </c:ser>
        <c:ser>
          <c:idx val="3"/>
          <c:order val="3"/>
          <c:tx>
            <c:strRef>
              <c:f>'[Missouri CHP projects (002).xlsx]Sheet4'!$G$52</c:f>
              <c:strCache>
                <c:ptCount val="1"/>
                <c:pt idx="0">
                  <c:v>5-20 MW</c:v>
                </c:pt>
              </c:strCache>
            </c:strRef>
          </c:tx>
          <c:spPr>
            <a:solidFill>
              <a:schemeClr val="accent4"/>
            </a:solidFill>
            <a:ln>
              <a:noFill/>
            </a:ln>
            <a:effectLst/>
          </c:spPr>
          <c:invertIfNegative val="0"/>
          <c:cat>
            <c:strRef>
              <c:f>'[Missouri CHP projects (002).xlsx]Sheet4'!$C$53:$C$63</c:f>
              <c:strCache>
                <c:ptCount val="11"/>
                <c:pt idx="0">
                  <c:v>Office Buildings</c:v>
                </c:pt>
                <c:pt idx="1">
                  <c:v>College/Univ.</c:v>
                </c:pt>
                <c:pt idx="2">
                  <c:v>Hospitals</c:v>
                </c:pt>
                <c:pt idx="3">
                  <c:v>Hotels</c:v>
                </c:pt>
                <c:pt idx="4">
                  <c:v>Retail</c:v>
                </c:pt>
                <c:pt idx="5">
                  <c:v>Schools</c:v>
                </c:pt>
                <c:pt idx="6">
                  <c:v>Restaurants</c:v>
                </c:pt>
                <c:pt idx="7">
                  <c:v>Food Stores</c:v>
                </c:pt>
                <c:pt idx="8">
                  <c:v>Multifamily</c:v>
                </c:pt>
                <c:pt idx="9">
                  <c:v>Prisons</c:v>
                </c:pt>
                <c:pt idx="10">
                  <c:v>Other</c:v>
                </c:pt>
              </c:strCache>
            </c:strRef>
          </c:cat>
          <c:val>
            <c:numRef>
              <c:f>'[Missouri CHP projects (002).xlsx]Sheet4'!$G$53:$G$63</c:f>
              <c:numCache>
                <c:formatCode>#,##0</c:formatCode>
                <c:ptCount val="11"/>
                <c:pt idx="0">
                  <c:v>0</c:v>
                </c:pt>
                <c:pt idx="1">
                  <c:v>128.3947536</c:v>
                </c:pt>
                <c:pt idx="2">
                  <c:v>16.236736990000001</c:v>
                </c:pt>
                <c:pt idx="3">
                  <c:v>19.114666669999998</c:v>
                </c:pt>
                <c:pt idx="4">
                  <c:v>0</c:v>
                </c:pt>
                <c:pt idx="5">
                  <c:v>0</c:v>
                </c:pt>
                <c:pt idx="6">
                  <c:v>0</c:v>
                </c:pt>
                <c:pt idx="7">
                  <c:v>0</c:v>
                </c:pt>
                <c:pt idx="8">
                  <c:v>0</c:v>
                </c:pt>
                <c:pt idx="9">
                  <c:v>0</c:v>
                </c:pt>
                <c:pt idx="10">
                  <c:v>53.6705027</c:v>
                </c:pt>
              </c:numCache>
            </c:numRef>
          </c:val>
        </c:ser>
        <c:ser>
          <c:idx val="4"/>
          <c:order val="4"/>
          <c:tx>
            <c:strRef>
              <c:f>'[Missouri CHP projects (002).xlsx]Sheet4'!$H$52</c:f>
              <c:strCache>
                <c:ptCount val="1"/>
                <c:pt idx="0">
                  <c:v> &gt;20 MW</c:v>
                </c:pt>
              </c:strCache>
            </c:strRef>
          </c:tx>
          <c:spPr>
            <a:solidFill>
              <a:schemeClr val="accent5"/>
            </a:solidFill>
            <a:ln>
              <a:noFill/>
            </a:ln>
            <a:effectLst/>
          </c:spPr>
          <c:invertIfNegative val="0"/>
          <c:cat>
            <c:strRef>
              <c:f>'[Missouri CHP projects (002).xlsx]Sheet4'!$C$53:$C$63</c:f>
              <c:strCache>
                <c:ptCount val="11"/>
                <c:pt idx="0">
                  <c:v>Office Buildings</c:v>
                </c:pt>
                <c:pt idx="1">
                  <c:v>College/Univ.</c:v>
                </c:pt>
                <c:pt idx="2">
                  <c:v>Hospitals</c:v>
                </c:pt>
                <c:pt idx="3">
                  <c:v>Hotels</c:v>
                </c:pt>
                <c:pt idx="4">
                  <c:v>Retail</c:v>
                </c:pt>
                <c:pt idx="5">
                  <c:v>Schools</c:v>
                </c:pt>
                <c:pt idx="6">
                  <c:v>Restaurants</c:v>
                </c:pt>
                <c:pt idx="7">
                  <c:v>Food Stores</c:v>
                </c:pt>
                <c:pt idx="8">
                  <c:v>Multifamily</c:v>
                </c:pt>
                <c:pt idx="9">
                  <c:v>Prisons</c:v>
                </c:pt>
                <c:pt idx="10">
                  <c:v>Other</c:v>
                </c:pt>
              </c:strCache>
            </c:strRef>
          </c:cat>
          <c:val>
            <c:numRef>
              <c:f>'[Missouri CHP projects (002).xlsx]Sheet4'!$H$53:$H$63</c:f>
              <c:numCache>
                <c:formatCode>#,##0</c:formatCode>
                <c:ptCount val="11"/>
                <c:pt idx="0">
                  <c:v>0</c:v>
                </c:pt>
                <c:pt idx="1">
                  <c:v>138.14720980000001</c:v>
                </c:pt>
                <c:pt idx="2">
                  <c:v>0</c:v>
                </c:pt>
                <c:pt idx="3">
                  <c:v>0</c:v>
                </c:pt>
                <c:pt idx="4">
                  <c:v>0</c:v>
                </c:pt>
                <c:pt idx="5">
                  <c:v>0</c:v>
                </c:pt>
                <c:pt idx="6">
                  <c:v>0</c:v>
                </c:pt>
                <c:pt idx="7">
                  <c:v>0</c:v>
                </c:pt>
                <c:pt idx="8">
                  <c:v>0</c:v>
                </c:pt>
                <c:pt idx="9">
                  <c:v>0</c:v>
                </c:pt>
                <c:pt idx="10">
                  <c:v>0</c:v>
                </c:pt>
              </c:numCache>
            </c:numRef>
          </c:val>
        </c:ser>
        <c:dLbls>
          <c:showLegendKey val="0"/>
          <c:showVal val="0"/>
          <c:showCatName val="0"/>
          <c:showSerName val="0"/>
          <c:showPercent val="0"/>
          <c:showBubbleSize val="0"/>
        </c:dLbls>
        <c:gapWidth val="150"/>
        <c:overlap val="100"/>
        <c:axId val="94256512"/>
        <c:axId val="94262400"/>
      </c:barChart>
      <c:catAx>
        <c:axId val="94256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4262400"/>
        <c:crosses val="autoZero"/>
        <c:auto val="1"/>
        <c:lblAlgn val="ctr"/>
        <c:lblOffset val="100"/>
        <c:noMultiLvlLbl val="0"/>
      </c:catAx>
      <c:valAx>
        <c:axId val="94262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CHP Generating Capacity (MW)</a:t>
                </a:r>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4256512"/>
        <c:crosses val="autoZero"/>
        <c:crossBetween val="between"/>
        <c:majorUnit val="100"/>
      </c:valAx>
      <c:spPr>
        <a:noFill/>
        <a:ln>
          <a:noFill/>
        </a:ln>
        <a:effectLst/>
      </c:spPr>
    </c:plotArea>
    <c:legend>
      <c:legendPos val="r"/>
      <c:layout>
        <c:manualLayout>
          <c:xMode val="edge"/>
          <c:yMode val="edge"/>
          <c:x val="0.68359725867599885"/>
          <c:y val="4.9773937612835099E-2"/>
          <c:w val="0.17751385243511228"/>
          <c:h val="0.47200275388906182"/>
        </c:manualLayout>
      </c:layout>
      <c:overlay val="0"/>
      <c:spPr>
        <a:noFill/>
        <a:ln>
          <a:solidFill>
            <a:schemeClr val="tx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C0C0C0"/>
      </a:solidFill>
    </a:ln>
    <a:effectLst/>
  </c:spPr>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dPt>
          <c:dPt>
            <c:idx val="1"/>
            <c:invertIfNegative val="0"/>
            <c:bubble3D val="0"/>
            <c:spPr>
              <a:solidFill>
                <a:srgbClr val="FFFF00"/>
              </a:solidFill>
              <a:ln>
                <a:noFill/>
              </a:ln>
              <a:effectLst/>
            </c:spPr>
          </c:dPt>
          <c:dPt>
            <c:idx val="2"/>
            <c:invertIfNegative val="0"/>
            <c:bubble3D val="0"/>
            <c:spPr>
              <a:solidFill>
                <a:srgbClr val="FFFF00"/>
              </a:solidFill>
              <a:ln>
                <a:noFill/>
              </a:ln>
              <a:effectLst/>
            </c:spPr>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'[Missouri CHP projects (002).xlsx]Sheet1'!$L$27:$L$31</c:f>
              <c:strCache>
                <c:ptCount val="5"/>
                <c:pt idx="0">
                  <c:v>Export potential</c:v>
                </c:pt>
                <c:pt idx="1">
                  <c:v>Waste heat to power</c:v>
                </c:pt>
                <c:pt idx="2">
                  <c:v>District energy expansion</c:v>
                </c:pt>
                <c:pt idx="3">
                  <c:v>On site commercial</c:v>
                </c:pt>
                <c:pt idx="4">
                  <c:v>On site industrial</c:v>
                </c:pt>
              </c:strCache>
            </c:strRef>
          </c:cat>
          <c:val>
            <c:numRef>
              <c:f>'[Missouri CHP projects (002).xlsx]Sheet1'!$M$27:$M$31</c:f>
              <c:numCache>
                <c:formatCode>#,##0</c:formatCode>
                <c:ptCount val="5"/>
                <c:pt idx="0">
                  <c:v>1074</c:v>
                </c:pt>
                <c:pt idx="1">
                  <c:v>85</c:v>
                </c:pt>
                <c:pt idx="2">
                  <c:v>408</c:v>
                </c:pt>
                <c:pt idx="3">
                  <c:v>1521</c:v>
                </c:pt>
                <c:pt idx="4">
                  <c:v>1276</c:v>
                </c:pt>
              </c:numCache>
            </c:numRef>
          </c:val>
        </c:ser>
        <c:dLbls>
          <c:showLegendKey val="0"/>
          <c:showVal val="0"/>
          <c:showCatName val="0"/>
          <c:showSerName val="0"/>
          <c:showPercent val="0"/>
          <c:showBubbleSize val="0"/>
        </c:dLbls>
        <c:gapWidth val="182"/>
        <c:axId val="94311936"/>
        <c:axId val="94313472"/>
      </c:barChart>
      <c:catAx>
        <c:axId val="94311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94313472"/>
        <c:crosses val="autoZero"/>
        <c:auto val="1"/>
        <c:lblAlgn val="ctr"/>
        <c:lblOffset val="100"/>
        <c:noMultiLvlLbl val="0"/>
      </c:catAx>
      <c:valAx>
        <c:axId val="943134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b="1"/>
                  <a:t>Megawatts (MW)</a:t>
                </a:r>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94311936"/>
        <c:crosses val="autoZero"/>
        <c:crossBetween val="between"/>
      </c:valAx>
      <c:spPr>
        <a:noFill/>
        <a:ln>
          <a:noFill/>
        </a:ln>
        <a:effectLst/>
      </c:spPr>
    </c:plotArea>
    <c:plotVisOnly val="1"/>
    <c:dispBlanksAs val="gap"/>
    <c:showDLblsOverMax val="0"/>
  </c:chart>
  <c:spPr>
    <a:noFill/>
    <a:ln>
      <a:solidFill>
        <a:srgbClr val="C0C0C0"/>
      </a:solidFill>
    </a:ln>
    <a:effectLst/>
  </c:spPr>
  <c:txPr>
    <a:bodyPr/>
    <a:lstStyle/>
    <a:p>
      <a:pPr>
        <a:defRPr sz="180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1" y="1"/>
            <a:ext cx="3066732" cy="469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1" tIns="46577" rIns="93151" bIns="46577" numCol="1" anchor="t" anchorCtr="0" compatLnSpc="1">
            <a:prstTxWarp prst="textNoShape">
              <a:avLst/>
            </a:prstTxWarp>
          </a:bodyPr>
          <a:lstStyle>
            <a:lvl1pPr eaLnBrk="0" hangingPunct="0">
              <a:defRPr sz="1300"/>
            </a:lvl1pPr>
          </a:lstStyle>
          <a:p>
            <a:endParaRPr lang="en-US"/>
          </a:p>
        </p:txBody>
      </p:sp>
      <p:sp>
        <p:nvSpPr>
          <p:cNvPr id="95235" name="Rectangle 3"/>
          <p:cNvSpPr>
            <a:spLocks noGrp="1" noChangeArrowheads="1"/>
          </p:cNvSpPr>
          <p:nvPr>
            <p:ph type="dt" sz="quarter" idx="1"/>
          </p:nvPr>
        </p:nvSpPr>
        <p:spPr bwMode="auto">
          <a:xfrm>
            <a:off x="4008706" y="1"/>
            <a:ext cx="3066732" cy="469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1" tIns="46577" rIns="93151" bIns="46577" numCol="1" anchor="t" anchorCtr="0" compatLnSpc="1">
            <a:prstTxWarp prst="textNoShape">
              <a:avLst/>
            </a:prstTxWarp>
          </a:bodyPr>
          <a:lstStyle>
            <a:lvl1pPr algn="r" eaLnBrk="0" hangingPunct="0">
              <a:defRPr sz="1300"/>
            </a:lvl1pPr>
          </a:lstStyle>
          <a:p>
            <a:fld id="{885130AC-5810-4904-911A-ECCC8A9B0C56}" type="datetimeFigureOut">
              <a:rPr lang="en-US"/>
              <a:pPr/>
              <a:t>11/23/2016</a:t>
            </a:fld>
            <a:endParaRPr lang="en-US"/>
          </a:p>
        </p:txBody>
      </p:sp>
      <p:sp>
        <p:nvSpPr>
          <p:cNvPr id="95236" name="Rectangle 4"/>
          <p:cNvSpPr>
            <a:spLocks noGrp="1" noChangeArrowheads="1"/>
          </p:cNvSpPr>
          <p:nvPr>
            <p:ph type="ftr" sz="quarter" idx="2"/>
          </p:nvPr>
        </p:nvSpPr>
        <p:spPr bwMode="auto">
          <a:xfrm>
            <a:off x="1" y="8914113"/>
            <a:ext cx="3066732" cy="469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1" tIns="46577" rIns="93151" bIns="46577" numCol="1" anchor="b" anchorCtr="0" compatLnSpc="1">
            <a:prstTxWarp prst="textNoShape">
              <a:avLst/>
            </a:prstTxWarp>
          </a:bodyPr>
          <a:lstStyle>
            <a:lvl1pPr eaLnBrk="0" hangingPunct="0">
              <a:defRPr sz="1300"/>
            </a:lvl1pPr>
          </a:lstStyle>
          <a:p>
            <a:endParaRPr lang="en-US"/>
          </a:p>
        </p:txBody>
      </p:sp>
      <p:sp>
        <p:nvSpPr>
          <p:cNvPr id="95237" name="Rectangle 5"/>
          <p:cNvSpPr>
            <a:spLocks noGrp="1" noChangeArrowheads="1"/>
          </p:cNvSpPr>
          <p:nvPr>
            <p:ph type="sldNum" sz="quarter" idx="3"/>
          </p:nvPr>
        </p:nvSpPr>
        <p:spPr bwMode="auto">
          <a:xfrm>
            <a:off x="4008706" y="8914113"/>
            <a:ext cx="3066732" cy="469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1" tIns="46577" rIns="93151" bIns="46577" numCol="1" anchor="b" anchorCtr="0" compatLnSpc="1">
            <a:prstTxWarp prst="textNoShape">
              <a:avLst/>
            </a:prstTxWarp>
          </a:bodyPr>
          <a:lstStyle>
            <a:lvl1pPr algn="r" eaLnBrk="0" hangingPunct="0">
              <a:defRPr sz="1300"/>
            </a:lvl1pPr>
          </a:lstStyle>
          <a:p>
            <a:fld id="{2AA302FB-135F-4494-B3F0-CBE37A9EA97C}" type="slidenum">
              <a:rPr lang="en-US"/>
              <a:pPr/>
              <a:t>‹#›</a:t>
            </a:fld>
            <a:endParaRPr lang="en-US"/>
          </a:p>
        </p:txBody>
      </p:sp>
    </p:spTree>
    <p:extLst>
      <p:ext uri="{BB962C8B-B14F-4D97-AF65-F5344CB8AC3E}">
        <p14:creationId xmlns:p14="http://schemas.microsoft.com/office/powerpoint/2010/main" val="14127616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66732" cy="469585"/>
          </a:xfrm>
          <a:prstGeom prst="rect">
            <a:avLst/>
          </a:prstGeom>
        </p:spPr>
        <p:txBody>
          <a:bodyPr vert="horz" lIns="93151" tIns="46577" rIns="93151" bIns="46577"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008706" y="1"/>
            <a:ext cx="3066732" cy="469585"/>
          </a:xfrm>
          <a:prstGeom prst="rect">
            <a:avLst/>
          </a:prstGeom>
        </p:spPr>
        <p:txBody>
          <a:bodyPr vert="horz" lIns="93151" tIns="46577" rIns="93151" bIns="46577" rtlCol="0"/>
          <a:lstStyle>
            <a:lvl1pPr algn="r" fontAlgn="auto">
              <a:spcBef>
                <a:spcPts val="0"/>
              </a:spcBef>
              <a:spcAft>
                <a:spcPts val="0"/>
              </a:spcAft>
              <a:defRPr sz="1300">
                <a:latin typeface="+mn-lt"/>
              </a:defRPr>
            </a:lvl1pPr>
          </a:lstStyle>
          <a:p>
            <a:pPr>
              <a:defRPr/>
            </a:pPr>
            <a:fld id="{4249F4E3-4C09-47AB-A04D-3F96FF6D8875}" type="datetimeFigureOut">
              <a:rPr lang="en-US"/>
              <a:pPr>
                <a:defRPr/>
              </a:pPr>
              <a:t>11/23/2016</a:t>
            </a:fld>
            <a:endParaRPr lang="en-US"/>
          </a:p>
        </p:txBody>
      </p:sp>
      <p:sp>
        <p:nvSpPr>
          <p:cNvPr id="4" name="Slide Image Placeholder 3"/>
          <p:cNvSpPr>
            <a:spLocks noGrp="1" noRot="1" noChangeAspect="1"/>
          </p:cNvSpPr>
          <p:nvPr>
            <p:ph type="sldImg" idx="2"/>
          </p:nvPr>
        </p:nvSpPr>
        <p:spPr>
          <a:xfrm>
            <a:off x="1192213" y="703263"/>
            <a:ext cx="4692650" cy="3519487"/>
          </a:xfrm>
          <a:prstGeom prst="rect">
            <a:avLst/>
          </a:prstGeom>
          <a:noFill/>
          <a:ln w="12700">
            <a:solidFill>
              <a:prstClr val="black"/>
            </a:solidFill>
          </a:ln>
        </p:spPr>
        <p:txBody>
          <a:bodyPr vert="horz" lIns="93151" tIns="46577" rIns="93151" bIns="46577" rtlCol="0" anchor="ctr"/>
          <a:lstStyle/>
          <a:p>
            <a:pPr lvl="0"/>
            <a:endParaRPr lang="en-US" noProof="0"/>
          </a:p>
        </p:txBody>
      </p:sp>
      <p:sp>
        <p:nvSpPr>
          <p:cNvPr id="5" name="Notes Placeholder 4"/>
          <p:cNvSpPr>
            <a:spLocks noGrp="1"/>
          </p:cNvSpPr>
          <p:nvPr>
            <p:ph type="body" sz="quarter" idx="3"/>
          </p:nvPr>
        </p:nvSpPr>
        <p:spPr>
          <a:xfrm>
            <a:off x="707708" y="4458666"/>
            <a:ext cx="5661660" cy="4223065"/>
          </a:xfrm>
          <a:prstGeom prst="rect">
            <a:avLst/>
          </a:prstGeom>
        </p:spPr>
        <p:txBody>
          <a:bodyPr vert="horz" lIns="93151" tIns="46577" rIns="93151" bIns="4657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914113"/>
            <a:ext cx="3066732" cy="469585"/>
          </a:xfrm>
          <a:prstGeom prst="rect">
            <a:avLst/>
          </a:prstGeom>
        </p:spPr>
        <p:txBody>
          <a:bodyPr vert="horz" lIns="93151" tIns="46577" rIns="93151" bIns="46577"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008706" y="8914113"/>
            <a:ext cx="3066732" cy="469585"/>
          </a:xfrm>
          <a:prstGeom prst="rect">
            <a:avLst/>
          </a:prstGeom>
        </p:spPr>
        <p:txBody>
          <a:bodyPr vert="horz" lIns="93151" tIns="46577" rIns="93151" bIns="46577" rtlCol="0" anchor="b"/>
          <a:lstStyle>
            <a:lvl1pPr algn="r" fontAlgn="auto">
              <a:spcBef>
                <a:spcPts val="0"/>
              </a:spcBef>
              <a:spcAft>
                <a:spcPts val="0"/>
              </a:spcAft>
              <a:defRPr sz="1300">
                <a:latin typeface="+mn-lt"/>
              </a:defRPr>
            </a:lvl1pPr>
          </a:lstStyle>
          <a:p>
            <a:pPr>
              <a:defRPr/>
            </a:pPr>
            <a:fld id="{E082732C-8E65-47F4-B9E0-E7F5C2902C05}" type="slidenum">
              <a:rPr lang="en-US"/>
              <a:pPr>
                <a:defRPr/>
              </a:pPr>
              <a:t>‹#›</a:t>
            </a:fld>
            <a:endParaRPr lang="en-US"/>
          </a:p>
        </p:txBody>
      </p:sp>
    </p:spTree>
    <p:extLst>
      <p:ext uri="{BB962C8B-B14F-4D97-AF65-F5344CB8AC3E}">
        <p14:creationId xmlns:p14="http://schemas.microsoft.com/office/powerpoint/2010/main" val="88060588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48" indent="-171648">
              <a:buFont typeface="Arial" panose="020B0604020202020204" pitchFamily="34" charset="0"/>
              <a:buChar char="•"/>
            </a:pPr>
            <a:r>
              <a:rPr lang="en-US" dirty="0" smtClean="0"/>
              <a:t>Good afternoon</a:t>
            </a:r>
            <a:endParaRPr lang="en-US" dirty="0"/>
          </a:p>
        </p:txBody>
      </p:sp>
      <p:sp>
        <p:nvSpPr>
          <p:cNvPr id="4" name="Slide Number Placeholder 3"/>
          <p:cNvSpPr>
            <a:spLocks noGrp="1"/>
          </p:cNvSpPr>
          <p:nvPr>
            <p:ph type="sldNum" sz="quarter" idx="10"/>
          </p:nvPr>
        </p:nvSpPr>
        <p:spPr/>
        <p:txBody>
          <a:bodyPr/>
          <a:lstStyle/>
          <a:p>
            <a:pPr>
              <a:defRPr/>
            </a:pPr>
            <a:fld id="{E082732C-8E65-47F4-B9E0-E7F5C2902C05}" type="slidenum">
              <a:rPr lang="en-US" smtClean="0"/>
              <a:pPr>
                <a:defRPr/>
              </a:pPr>
              <a:t>1</a:t>
            </a:fld>
            <a:endParaRPr lang="en-US"/>
          </a:p>
        </p:txBody>
      </p:sp>
    </p:spTree>
    <p:extLst>
      <p:ext uri="{BB962C8B-B14F-4D97-AF65-F5344CB8AC3E}">
        <p14:creationId xmlns:p14="http://schemas.microsoft.com/office/powerpoint/2010/main" val="141974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critical infrastructure site are those that if incapacitated would have a substantial negative impact on natural or economic security or public health.</a:t>
            </a:r>
          </a:p>
          <a:p>
            <a:endParaRPr lang="en-US" baseline="0" dirty="0"/>
          </a:p>
          <a:p>
            <a:r>
              <a:rPr lang="en-US" baseline="0" dirty="0"/>
              <a:t>These facilities include hospitals, water and WWTP, police, fire and public safety, centers of refuge meaning schools or university, and several others.  </a:t>
            </a:r>
          </a:p>
          <a:p>
            <a:endParaRPr lang="en-US" baseline="0" dirty="0"/>
          </a:p>
          <a:p>
            <a:r>
              <a:rPr lang="en-US" baseline="0" dirty="0"/>
              <a:t>If properly configured, CHP can provide resiliency to these facilities by providing an uninterrupted supply of electricity, heating and cooling.</a:t>
            </a:r>
          </a:p>
        </p:txBody>
      </p:sp>
      <p:sp>
        <p:nvSpPr>
          <p:cNvPr id="4" name="Slide Number Placeholder 3"/>
          <p:cNvSpPr>
            <a:spLocks noGrp="1"/>
          </p:cNvSpPr>
          <p:nvPr>
            <p:ph type="sldNum" sz="quarter" idx="10"/>
          </p:nvPr>
        </p:nvSpPr>
        <p:spPr/>
        <p:txBody>
          <a:bodyPr/>
          <a:lstStyle/>
          <a:p>
            <a:fld id="{1DEDD1BD-BF5D-41BA-B07F-7831B797D1DF}" type="slidenum">
              <a:rPr lang="en-US" smtClean="0"/>
              <a:t>13</a:t>
            </a:fld>
            <a:endParaRPr lang="en-US" dirty="0"/>
          </a:p>
        </p:txBody>
      </p:sp>
    </p:spTree>
    <p:extLst>
      <p:ext uri="{BB962C8B-B14F-4D97-AF65-F5344CB8AC3E}">
        <p14:creationId xmlns:p14="http://schemas.microsoft.com/office/powerpoint/2010/main" val="2240482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sectors with potential that may be economically viable</a:t>
            </a:r>
            <a:r>
              <a:rPr lang="en-US" baseline="0" dirty="0" smtClean="0"/>
              <a:t> (upper colors &gt;1 MW) – military, data centers, some govt. buildings.  Also we find WWT plants are often economic, even if less than 1 MW.  DOE study focuses on potential primarily for nat. gas fired CHP.  Does not address biogas opportunities like WWT.</a:t>
            </a:r>
            <a:endParaRPr lang="en-US" dirty="0"/>
          </a:p>
        </p:txBody>
      </p:sp>
      <p:sp>
        <p:nvSpPr>
          <p:cNvPr id="4" name="Slide Number Placeholder 3"/>
          <p:cNvSpPr>
            <a:spLocks noGrp="1"/>
          </p:cNvSpPr>
          <p:nvPr>
            <p:ph type="sldNum" sz="quarter" idx="10"/>
          </p:nvPr>
        </p:nvSpPr>
        <p:spPr/>
        <p:txBody>
          <a:bodyPr/>
          <a:lstStyle/>
          <a:p>
            <a:pPr>
              <a:defRPr/>
            </a:pPr>
            <a:fld id="{E082732C-8E65-47F4-B9E0-E7F5C2902C05}" type="slidenum">
              <a:rPr lang="en-US" smtClean="0"/>
              <a:pPr>
                <a:defRPr/>
              </a:pPr>
              <a:t>17</a:t>
            </a:fld>
            <a:endParaRPr lang="en-US"/>
          </a:p>
        </p:txBody>
      </p:sp>
    </p:spTree>
    <p:extLst>
      <p:ext uri="{BB962C8B-B14F-4D97-AF65-F5344CB8AC3E}">
        <p14:creationId xmlns:p14="http://schemas.microsoft.com/office/powerpoint/2010/main" val="2586389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a:t>
            </a:r>
            <a:r>
              <a:rPr lang="en-US" baseline="0" dirty="0" smtClean="0"/>
              <a:t> public power organizations (mostly </a:t>
            </a:r>
            <a:r>
              <a:rPr lang="en-US" baseline="0" dirty="0" err="1" smtClean="0"/>
              <a:t>munis</a:t>
            </a:r>
            <a:r>
              <a:rPr lang="en-US" baseline="0" dirty="0" smtClean="0"/>
              <a:t> and an electric coop).  We are working with quite a few municipal utilities to look at opportunities for CHP to help serve a load islands, such as an industrial/business park.  CHP can directly help the public power utilities and investor-owned utilities to retain businesses and encourage economic development and business expansion.</a:t>
            </a:r>
            <a:endParaRPr lang="en-US" dirty="0"/>
          </a:p>
        </p:txBody>
      </p:sp>
      <p:sp>
        <p:nvSpPr>
          <p:cNvPr id="4" name="Slide Number Placeholder 3"/>
          <p:cNvSpPr>
            <a:spLocks noGrp="1"/>
          </p:cNvSpPr>
          <p:nvPr>
            <p:ph type="sldNum" sz="quarter" idx="10"/>
          </p:nvPr>
        </p:nvSpPr>
        <p:spPr/>
        <p:txBody>
          <a:bodyPr/>
          <a:lstStyle/>
          <a:p>
            <a:pPr>
              <a:defRPr/>
            </a:pPr>
            <a:fld id="{E082732C-8E65-47F4-B9E0-E7F5C2902C05}" type="slidenum">
              <a:rPr lang="en-US" smtClean="0"/>
              <a:pPr>
                <a:defRPr/>
              </a:pPr>
              <a:t>23</a:t>
            </a:fld>
            <a:endParaRPr lang="en-US"/>
          </a:p>
        </p:txBody>
      </p:sp>
    </p:spTree>
    <p:extLst>
      <p:ext uri="{BB962C8B-B14F-4D97-AF65-F5344CB8AC3E}">
        <p14:creationId xmlns:p14="http://schemas.microsoft.com/office/powerpoint/2010/main" val="2083942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issues:  higher incentive</a:t>
            </a:r>
            <a:r>
              <a:rPr lang="en-US" baseline="0" dirty="0" smtClean="0"/>
              <a:t> rate</a:t>
            </a:r>
            <a:r>
              <a:rPr lang="en-US" dirty="0" smtClean="0"/>
              <a:t> for higher efficiency systems (DP&amp;L,</a:t>
            </a:r>
            <a:r>
              <a:rPr lang="en-US" baseline="0" dirty="0" smtClean="0"/>
              <a:t> IL pilot), existing systems needing upgrades to bring back online</a:t>
            </a:r>
            <a:endParaRPr lang="en-US" dirty="0"/>
          </a:p>
        </p:txBody>
      </p:sp>
      <p:sp>
        <p:nvSpPr>
          <p:cNvPr id="4" name="Slide Number Placeholder 3"/>
          <p:cNvSpPr>
            <a:spLocks noGrp="1"/>
          </p:cNvSpPr>
          <p:nvPr>
            <p:ph type="sldNum" sz="quarter" idx="10"/>
          </p:nvPr>
        </p:nvSpPr>
        <p:spPr/>
        <p:txBody>
          <a:bodyPr/>
          <a:lstStyle/>
          <a:p>
            <a:pPr>
              <a:defRPr/>
            </a:pPr>
            <a:fld id="{E082732C-8E65-47F4-B9E0-E7F5C2902C05}" type="slidenum">
              <a:rPr lang="en-US" smtClean="0"/>
              <a:pPr>
                <a:defRPr/>
              </a:pPr>
              <a:t>25</a:t>
            </a:fld>
            <a:endParaRPr lang="en-US"/>
          </a:p>
        </p:txBody>
      </p:sp>
    </p:spTree>
    <p:extLst>
      <p:ext uri="{BB962C8B-B14F-4D97-AF65-F5344CB8AC3E}">
        <p14:creationId xmlns:p14="http://schemas.microsoft.com/office/powerpoint/2010/main" val="1026560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82732C-8E65-47F4-B9E0-E7F5C2902C05}" type="slidenum">
              <a:rPr lang="en-US" smtClean="0"/>
              <a:pPr>
                <a:defRPr/>
              </a:pPr>
              <a:t>26</a:t>
            </a:fld>
            <a:endParaRPr lang="en-US"/>
          </a:p>
        </p:txBody>
      </p:sp>
    </p:spTree>
    <p:extLst>
      <p:ext uri="{BB962C8B-B14F-4D97-AF65-F5344CB8AC3E}">
        <p14:creationId xmlns:p14="http://schemas.microsoft.com/office/powerpoint/2010/main" val="691749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68400" y="696913"/>
            <a:ext cx="4646613" cy="34845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98332" y="4413575"/>
            <a:ext cx="5586654" cy="4181282"/>
          </a:xfrm>
          <a:prstGeom prst="rect">
            <a:avLst/>
          </a:prstGeom>
        </p:spPr>
        <p:txBody>
          <a:bodyPr lIns="92979" tIns="92979" rIns="92979" bIns="92979" anchor="t" anchorCtr="0">
            <a:noAutofit/>
          </a:bodyPr>
          <a:lstStyle/>
          <a:p>
            <a:pPr>
              <a:spcBef>
                <a:spcPts val="0"/>
              </a:spcBef>
            </a:pPr>
            <a:endParaRPr dirty="0"/>
          </a:p>
        </p:txBody>
      </p:sp>
    </p:spTree>
    <p:extLst>
      <p:ext uri="{BB962C8B-B14F-4D97-AF65-F5344CB8AC3E}">
        <p14:creationId xmlns:p14="http://schemas.microsoft.com/office/powerpoint/2010/main" val="1510754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68400" y="696913"/>
            <a:ext cx="4646613" cy="34845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98332" y="4413575"/>
            <a:ext cx="5586654" cy="4181282"/>
          </a:xfrm>
          <a:prstGeom prst="rect">
            <a:avLst/>
          </a:prstGeom>
        </p:spPr>
        <p:txBody>
          <a:bodyPr lIns="92979" tIns="92979" rIns="92979" bIns="92979" anchor="t" anchorCtr="0">
            <a:noAutofit/>
          </a:bodyPr>
          <a:lstStyle/>
          <a:p>
            <a:pPr>
              <a:spcBef>
                <a:spcPts val="0"/>
              </a:spcBef>
            </a:pPr>
            <a:endParaRPr dirty="0"/>
          </a:p>
        </p:txBody>
      </p:sp>
    </p:spTree>
    <p:extLst>
      <p:ext uri="{BB962C8B-B14F-4D97-AF65-F5344CB8AC3E}">
        <p14:creationId xmlns:p14="http://schemas.microsoft.com/office/powerpoint/2010/main" val="1267860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of electricity needs, 80% of steam needs / also used energy performance contract</a:t>
            </a:r>
            <a:endParaRPr lang="en-US" dirty="0"/>
          </a:p>
        </p:txBody>
      </p:sp>
      <p:sp>
        <p:nvSpPr>
          <p:cNvPr id="4" name="Slide Number Placeholder 3"/>
          <p:cNvSpPr>
            <a:spLocks noGrp="1"/>
          </p:cNvSpPr>
          <p:nvPr>
            <p:ph type="sldNum" sz="quarter" idx="10"/>
          </p:nvPr>
        </p:nvSpPr>
        <p:spPr/>
        <p:txBody>
          <a:bodyPr/>
          <a:lstStyle/>
          <a:p>
            <a:pPr>
              <a:defRPr/>
            </a:pPr>
            <a:fld id="{E082732C-8E65-47F4-B9E0-E7F5C2902C05}" type="slidenum">
              <a:rPr lang="en-US" smtClean="0"/>
              <a:pPr>
                <a:defRPr/>
              </a:pPr>
              <a:t>31</a:t>
            </a:fld>
            <a:endParaRPr lang="en-US"/>
          </a:p>
        </p:txBody>
      </p:sp>
    </p:spTree>
    <p:extLst>
      <p:ext uri="{BB962C8B-B14F-4D97-AF65-F5344CB8AC3E}">
        <p14:creationId xmlns:p14="http://schemas.microsoft.com/office/powerpoint/2010/main" val="3711556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82732C-8E65-47F4-B9E0-E7F5C2902C05}" type="slidenum">
              <a:rPr lang="en-US" smtClean="0"/>
              <a:pPr>
                <a:defRPr/>
              </a:pPr>
              <a:t>32</a:t>
            </a:fld>
            <a:endParaRPr lang="en-US"/>
          </a:p>
        </p:txBody>
      </p:sp>
    </p:spTree>
    <p:extLst>
      <p:ext uri="{BB962C8B-B14F-4D97-AF65-F5344CB8AC3E}">
        <p14:creationId xmlns:p14="http://schemas.microsoft.com/office/powerpoint/2010/main" val="161365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solidFill>
                  <a:srgbClr val="EEECE1">
                    <a:lumMod val="10000"/>
                  </a:srgbClr>
                </a:solidFill>
                <a:latin typeface="Century Gothic" pitchFamily="34" charset="0"/>
              </a:rPr>
              <a:t>Uses available site information.</a:t>
            </a:r>
          </a:p>
          <a:p>
            <a:r>
              <a:rPr lang="en-US" dirty="0">
                <a:solidFill>
                  <a:srgbClr val="EEECE1">
                    <a:lumMod val="10000"/>
                  </a:srgbClr>
                </a:solidFill>
                <a:latin typeface="Century Gothic" pitchFamily="34" charset="0"/>
              </a:rPr>
              <a:t>Estimates savings,</a:t>
            </a:r>
          </a:p>
          <a:p>
            <a:r>
              <a:rPr lang="en-US" dirty="0">
                <a:solidFill>
                  <a:srgbClr val="EEECE1">
                    <a:lumMod val="10000"/>
                  </a:srgbClr>
                </a:solidFill>
                <a:latin typeface="Century Gothic" pitchFamily="34" charset="0"/>
              </a:rPr>
              <a:t>Installation costs, simple paybacks, equipment sizing and type.</a:t>
            </a:r>
          </a:p>
          <a:p>
            <a:r>
              <a:rPr lang="en-US" dirty="0">
                <a:solidFill>
                  <a:srgbClr val="FF0000"/>
                </a:solidFill>
                <a:latin typeface="Century Gothic" pitchFamily="34" charset="0"/>
              </a:rPr>
              <a:t>INTERESTED CUSTOMER</a:t>
            </a:r>
          </a:p>
          <a:p>
            <a:endParaRPr lang="en-US" b="0" dirty="0"/>
          </a:p>
          <a:p>
            <a:r>
              <a:rPr lang="en-US" dirty="0">
                <a:solidFill>
                  <a:srgbClr val="EEECE1">
                    <a:lumMod val="10000"/>
                  </a:srgbClr>
                </a:solidFill>
                <a:latin typeface="Century Gothic" pitchFamily="34" charset="0"/>
              </a:rPr>
              <a:t>3rd Party review of  engineering analysis. Review equipment sizing and choices.</a:t>
            </a:r>
          </a:p>
          <a:p>
            <a:r>
              <a:rPr lang="en-US" dirty="0">
                <a:solidFill>
                  <a:srgbClr val="FF0000"/>
                </a:solidFill>
                <a:latin typeface="Century Gothic" pitchFamily="34" charset="0"/>
              </a:rPr>
              <a:t>SERIOUS OPPORTUNITY</a:t>
            </a:r>
          </a:p>
          <a:p>
            <a:endParaRPr lang="en-US" dirty="0">
              <a:solidFill>
                <a:srgbClr val="FF0000"/>
              </a:solidFill>
              <a:latin typeface="Century Gothic" pitchFamily="34" charset="0"/>
            </a:endParaRPr>
          </a:p>
          <a:p>
            <a:r>
              <a:rPr lang="en-US" dirty="0">
                <a:solidFill>
                  <a:srgbClr val="EEECE1">
                    <a:lumMod val="10000"/>
                  </a:srgbClr>
                </a:solidFill>
                <a:latin typeface="Century Gothic" pitchFamily="34" charset="0"/>
              </a:rPr>
              <a:t>Review </a:t>
            </a:r>
          </a:p>
          <a:p>
            <a:r>
              <a:rPr lang="en-US" dirty="0">
                <a:solidFill>
                  <a:srgbClr val="EEECE1">
                    <a:lumMod val="10000"/>
                  </a:srgbClr>
                </a:solidFill>
                <a:latin typeface="Century Gothic" pitchFamily="34" charset="0"/>
              </a:rPr>
              <a:t>specifications and bids, limited operational analysis.</a:t>
            </a:r>
          </a:p>
          <a:p>
            <a:r>
              <a:rPr lang="en-US" dirty="0">
                <a:solidFill>
                  <a:srgbClr val="FF0000"/>
                </a:solidFill>
                <a:latin typeface="Century Gothic" pitchFamily="34" charset="0"/>
              </a:rPr>
              <a:t>PROJECT IMPLEMENTATION</a:t>
            </a:r>
          </a:p>
          <a:p>
            <a:endParaRPr lang="en-US" dirty="0">
              <a:solidFill>
                <a:srgbClr val="FF0000"/>
              </a:solidFill>
              <a:latin typeface="Century Gothic" pitchFamily="34" charset="0"/>
            </a:endParaRPr>
          </a:p>
          <a:p>
            <a:pPr defTabSz="958111">
              <a:defRPr/>
            </a:pPr>
            <a:r>
              <a:rPr lang="en-US" dirty="0">
                <a:solidFill>
                  <a:srgbClr val="00B050"/>
                </a:solidFill>
                <a:latin typeface="Century Gothic" pitchFamily="34" charset="0"/>
              </a:rPr>
              <a:t>$$ THIS IS A PRO FORMA TYPE OF SALE $$</a:t>
            </a:r>
          </a:p>
          <a:p>
            <a:endParaRPr lang="en-US" dirty="0"/>
          </a:p>
        </p:txBody>
      </p:sp>
      <p:sp>
        <p:nvSpPr>
          <p:cNvPr id="4" name="Slide Number Placeholder 3"/>
          <p:cNvSpPr>
            <a:spLocks noGrp="1"/>
          </p:cNvSpPr>
          <p:nvPr>
            <p:ph type="sldNum" sz="quarter" idx="10"/>
          </p:nvPr>
        </p:nvSpPr>
        <p:spPr/>
        <p:txBody>
          <a:bodyPr/>
          <a:lstStyle/>
          <a:p>
            <a:fld id="{C8B9F606-599A-42D5-AE04-579A53076C5B}" type="slidenum">
              <a:rPr lang="en-US" smtClean="0"/>
              <a:pPr/>
              <a:t>34</a:t>
            </a:fld>
            <a:endParaRPr lang="en-US"/>
          </a:p>
        </p:txBody>
      </p:sp>
    </p:spTree>
    <p:extLst>
      <p:ext uri="{BB962C8B-B14F-4D97-AF65-F5344CB8AC3E}">
        <p14:creationId xmlns:p14="http://schemas.microsoft.com/office/powerpoint/2010/main" val="2275903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2713" y="1154113"/>
            <a:ext cx="4154487" cy="31162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4499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“Combined Heat and Power (CHP) Technical Potential in the United States” market analysis report provides data on the technical potential in industrial facilities and commercial buildings for “topping cycle” CHP, waste heat to power CHP (WHP CHP), and district energy CHP in the U.S. The goal of the report is to provide data on the technical potential for CHP in sufficient detail for stakeholders to consider combined heat and power in strategic energy planning and energy efficiency program design. The study shows there is estimated to be more than 240GW of technical potential at over 291,000 sites within the U.S. Data are provided nationally by CHP system size range, facility type, and state. Each state’s technical potential is shown in detail on state profile pages that include break-downs by size range and facility type. </a:t>
            </a:r>
          </a:p>
        </p:txBody>
      </p:sp>
      <p:sp>
        <p:nvSpPr>
          <p:cNvPr id="4" name="Slide Number Placeholder 3"/>
          <p:cNvSpPr>
            <a:spLocks noGrp="1"/>
          </p:cNvSpPr>
          <p:nvPr>
            <p:ph type="sldNum" sz="quarter" idx="10"/>
          </p:nvPr>
        </p:nvSpPr>
        <p:spPr/>
        <p:txBody>
          <a:bodyPr/>
          <a:lstStyle/>
          <a:p>
            <a:fld id="{C8B9F606-599A-42D5-AE04-579A53076C5B}" type="slidenum">
              <a:rPr lang="en-US" smtClean="0"/>
              <a:pPr/>
              <a:t>36</a:t>
            </a:fld>
            <a:endParaRPr lang="en-US"/>
          </a:p>
        </p:txBody>
      </p:sp>
    </p:spTree>
    <p:extLst>
      <p:ext uri="{BB962C8B-B14F-4D97-AF65-F5344CB8AC3E}">
        <p14:creationId xmlns:p14="http://schemas.microsoft.com/office/powerpoint/2010/main" val="626050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430649B-A339-4A65-AA41-581D9D68505E}" type="slidenum">
              <a:rPr lang="en-US" smtClean="0"/>
              <a:pPr/>
              <a:t>37</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984228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DB13FD-9EFF-4868-A7E0-F6E9BA3C5F82}" type="slidenum">
              <a:rPr lang="en-US" smtClean="0"/>
              <a:pPr fontAlgn="base">
                <a:spcBef>
                  <a:spcPct val="0"/>
                </a:spcBef>
                <a:spcAft>
                  <a:spcPct val="0"/>
                </a:spcAft>
                <a:defRPr/>
              </a:pPr>
              <a:t>40</a:t>
            </a:fld>
            <a:endParaRPr lang="en-US" smtClean="0"/>
          </a:p>
        </p:txBody>
      </p:sp>
    </p:spTree>
    <p:extLst>
      <p:ext uri="{BB962C8B-B14F-4D97-AF65-F5344CB8AC3E}">
        <p14:creationId xmlns:p14="http://schemas.microsoft.com/office/powerpoint/2010/main" val="215220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map with</a:t>
            </a:r>
            <a:r>
              <a:rPr lang="en-US" baseline="0" dirty="0" smtClean="0"/>
              <a:t> the regional contacts</a:t>
            </a:r>
            <a:endParaRPr lang="en-US" dirty="0"/>
          </a:p>
        </p:txBody>
      </p:sp>
      <p:sp>
        <p:nvSpPr>
          <p:cNvPr id="4" name="Slide Number Placeholder 3"/>
          <p:cNvSpPr>
            <a:spLocks noGrp="1"/>
          </p:cNvSpPr>
          <p:nvPr>
            <p:ph type="sldNum" sz="quarter" idx="10"/>
          </p:nvPr>
        </p:nvSpPr>
        <p:spPr/>
        <p:txBody>
          <a:bodyPr/>
          <a:lstStyle/>
          <a:p>
            <a:fld id="{D8787834-4B64-4A24-9782-3969FF767E80}" type="slidenum">
              <a:rPr lang="en-US" smtClean="0"/>
              <a:t>4</a:t>
            </a:fld>
            <a:endParaRPr lang="en-US"/>
          </a:p>
        </p:txBody>
      </p:sp>
    </p:spTree>
    <p:extLst>
      <p:ext uri="{BB962C8B-B14F-4D97-AF65-F5344CB8AC3E}">
        <p14:creationId xmlns:p14="http://schemas.microsoft.com/office/powerpoint/2010/main" val="1581257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7ABF919-6879-45B1-A42E-3CC83A919F83}" type="slidenum">
              <a:rPr lang="en-US" smtClean="0"/>
              <a:pPr>
                <a:defRPr/>
              </a:pPr>
              <a:t>5</a:t>
            </a:fld>
            <a:endParaRPr lang="en-US"/>
          </a:p>
        </p:txBody>
      </p:sp>
    </p:spTree>
    <p:extLst>
      <p:ext uri="{BB962C8B-B14F-4D97-AF65-F5344CB8AC3E}">
        <p14:creationId xmlns:p14="http://schemas.microsoft.com/office/powerpoint/2010/main" val="522768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787834-4B64-4A24-9782-3969FF767E80}" type="slidenum">
              <a:rPr lang="en-US" smtClean="0"/>
              <a:t>6</a:t>
            </a:fld>
            <a:endParaRPr lang="en-US"/>
          </a:p>
        </p:txBody>
      </p:sp>
    </p:spTree>
    <p:extLst>
      <p:ext uri="{BB962C8B-B14F-4D97-AF65-F5344CB8AC3E}">
        <p14:creationId xmlns:p14="http://schemas.microsoft.com/office/powerpoint/2010/main" val="1332167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CHP Recaptures Heat of Generation, Increasing Energy Efficiency, and Reducing GHGs</a:t>
            </a:r>
          </a:p>
        </p:txBody>
      </p:sp>
      <p:sp>
        <p:nvSpPr>
          <p:cNvPr id="4" name="Slide Number Placeholder 3"/>
          <p:cNvSpPr>
            <a:spLocks noGrp="1"/>
          </p:cNvSpPr>
          <p:nvPr>
            <p:ph type="sldNum" sz="quarter" idx="10"/>
          </p:nvPr>
        </p:nvSpPr>
        <p:spPr/>
        <p:txBody>
          <a:bodyPr/>
          <a:lstStyle/>
          <a:p>
            <a:pPr>
              <a:defRPr/>
            </a:pPr>
            <a:fld id="{E082732C-8E65-47F4-B9E0-E7F5C2902C05}" type="slidenum">
              <a:rPr lang="en-US" smtClean="0"/>
              <a:pPr>
                <a:defRPr/>
              </a:pPr>
              <a:t>7</a:t>
            </a:fld>
            <a:endParaRPr lang="en-US"/>
          </a:p>
        </p:txBody>
      </p:sp>
    </p:spTree>
    <p:extLst>
      <p:ext uri="{BB962C8B-B14F-4D97-AF65-F5344CB8AC3E}">
        <p14:creationId xmlns:p14="http://schemas.microsoft.com/office/powerpoint/2010/main" val="1482475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07F191-B9DB-4AFD-8C96-E33C5DA495C2}" type="slidenum">
              <a:rPr lang="en-US"/>
              <a:pPr/>
              <a:t>8</a:t>
            </a:fld>
            <a:endParaRPr lang="en-US"/>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3865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75FE03-B03E-45CA-B842-CEBF3583F1B7}" type="slidenum">
              <a:rPr lang="en-US" smtClean="0"/>
              <a:pPr>
                <a:defRPr/>
              </a:pPr>
              <a:t>11</a:t>
            </a:fld>
            <a:endParaRPr lang="en-US" dirty="0"/>
          </a:p>
        </p:txBody>
      </p:sp>
    </p:spTree>
    <p:extLst>
      <p:ext uri="{BB962C8B-B14F-4D97-AF65-F5344CB8AC3E}">
        <p14:creationId xmlns:p14="http://schemas.microsoft.com/office/powerpoint/2010/main" val="1581778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EFFBB50-4861-4938-A980-C23420268FBE}" type="slidenum">
              <a:rPr lang="en-US" smtClean="0"/>
              <a:pPr/>
              <a:t>12</a:t>
            </a:fld>
            <a:endParaRPr lang="en-US" smtClean="0"/>
          </a:p>
        </p:txBody>
      </p:sp>
      <p:sp>
        <p:nvSpPr>
          <p:cNvPr id="44035" name="Rectangle 2"/>
          <p:cNvSpPr>
            <a:spLocks noGrp="1" noRot="1" noChangeAspect="1" noChangeArrowheads="1" noTextEdit="1"/>
          </p:cNvSpPr>
          <p:nvPr>
            <p:ph type="sldImg"/>
          </p:nvPr>
        </p:nvSpPr>
        <p:spPr>
          <a:xfrm>
            <a:off x="1192213" y="703263"/>
            <a:ext cx="4694237" cy="3519487"/>
          </a:xfrm>
          <a:ln/>
        </p:spPr>
      </p:sp>
      <p:sp>
        <p:nvSpPr>
          <p:cNvPr id="44036" name="Rectangle 3"/>
          <p:cNvSpPr>
            <a:spLocks noGrp="1" noChangeArrowheads="1"/>
          </p:cNvSpPr>
          <p:nvPr>
            <p:ph type="body" idx="1"/>
          </p:nvPr>
        </p:nvSpPr>
        <p:spPr>
          <a:noFill/>
          <a:ln/>
        </p:spPr>
        <p:txBody>
          <a:bodyPr/>
          <a:lstStyle/>
          <a:p>
            <a:pPr eaLnBrk="1" hangingPunct="1">
              <a:spcBef>
                <a:spcPts val="1222"/>
              </a:spcBef>
            </a:pPr>
            <a:endParaRPr lang="en-US" dirty="0" smtClean="0"/>
          </a:p>
        </p:txBody>
      </p:sp>
    </p:spTree>
    <p:extLst>
      <p:ext uri="{BB962C8B-B14F-4D97-AF65-F5344CB8AC3E}">
        <p14:creationId xmlns:p14="http://schemas.microsoft.com/office/powerpoint/2010/main" val="618987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ounded Rectangle 4"/>
          <p:cNvSpPr/>
          <p:nvPr userDrawn="1"/>
        </p:nvSpPr>
        <p:spPr>
          <a:xfrm>
            <a:off x="6388854" y="1868074"/>
            <a:ext cx="2616901" cy="2600245"/>
          </a:xfrm>
          <a:prstGeom prst="roundRect">
            <a:avLst/>
          </a:prstGeom>
          <a:solidFill>
            <a:schemeClr val="bg1"/>
          </a:solidFill>
          <a:ln>
            <a:solidFill>
              <a:schemeClr val="accent2"/>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userDrawn="1"/>
        </p:nvSpPr>
        <p:spPr>
          <a:xfrm>
            <a:off x="1752600" y="4876800"/>
            <a:ext cx="5562600" cy="1066800"/>
          </a:xfrm>
          <a:prstGeom prst="roundRect">
            <a:avLst/>
          </a:prstGeom>
          <a:solidFill>
            <a:schemeClr val="bg1"/>
          </a:solidFill>
          <a:ln>
            <a:solidFill>
              <a:schemeClr val="accent2"/>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10"/>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553200" y="2286000"/>
            <a:ext cx="2390775"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04800" y="1143000"/>
            <a:ext cx="6477000" cy="1470025"/>
          </a:xfrm>
        </p:spPr>
        <p:txBody>
          <a:bodyPr/>
          <a:lstStyle>
            <a:lvl1pPr algn="ctr">
              <a:defRPr b="1"/>
            </a:lvl1pPr>
          </a:lstStyle>
          <a:p>
            <a:r>
              <a:rPr lang="en-US" smtClean="0"/>
              <a:t>Click to edit Master title style</a:t>
            </a:r>
            <a:endParaRPr lang="en-US" dirty="0"/>
          </a:p>
        </p:txBody>
      </p:sp>
      <p:sp>
        <p:nvSpPr>
          <p:cNvPr id="3" name="Subtitle 2"/>
          <p:cNvSpPr>
            <a:spLocks noGrp="1"/>
          </p:cNvSpPr>
          <p:nvPr>
            <p:ph type="subTitle" idx="1"/>
          </p:nvPr>
        </p:nvSpPr>
        <p:spPr>
          <a:xfrm>
            <a:off x="304800" y="2895600"/>
            <a:ext cx="6477000" cy="1600200"/>
          </a:xfrm>
        </p:spPr>
        <p:txBody>
          <a:bodyPr>
            <a:normAutofit/>
          </a:bodyPr>
          <a:lstStyle>
            <a:lvl1pPr marL="0" indent="0" algn="ctr">
              <a:buNone/>
              <a:defRPr sz="2800">
                <a:solidFill>
                  <a:schemeClr val="accent2">
                    <a:lumMod val="75000"/>
                  </a:schemeClr>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18129792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0" name="Table Placeholder 9"/>
          <p:cNvSpPr>
            <a:spLocks noGrp="1"/>
          </p:cNvSpPr>
          <p:nvPr>
            <p:ph type="tbl" sz="quarter" idx="13"/>
          </p:nvPr>
        </p:nvSpPr>
        <p:spPr>
          <a:xfrm>
            <a:off x="457200" y="1600200"/>
            <a:ext cx="8229600" cy="4572000"/>
          </a:xfrm>
        </p:spPr>
        <p:txBody>
          <a:bodyPr rtlCol="0">
            <a:normAutofit/>
          </a:bodyPr>
          <a:lstStyle/>
          <a:p>
            <a:pPr lvl="0"/>
            <a:r>
              <a:rPr lang="en-US" noProof="0" smtClean="0"/>
              <a:t>Click icon to add table</a:t>
            </a:r>
            <a:endParaRPr lang="en-US" noProof="0"/>
          </a:p>
        </p:txBody>
      </p:sp>
      <p:sp>
        <p:nvSpPr>
          <p:cNvPr id="5" name="Slide Number Placeholder 5"/>
          <p:cNvSpPr>
            <a:spLocks noGrp="1"/>
          </p:cNvSpPr>
          <p:nvPr>
            <p:ph type="sldNum" sz="quarter" idx="14"/>
          </p:nvPr>
        </p:nvSpPr>
        <p:spPr/>
        <p:txBody>
          <a:bodyPr/>
          <a:lstStyle>
            <a:lvl1pPr algn="l">
              <a:defRPr>
                <a:solidFill>
                  <a:schemeClr val="bg1">
                    <a:lumMod val="75000"/>
                  </a:schemeClr>
                </a:solidFill>
              </a:defRPr>
            </a:lvl1pPr>
          </a:lstStyle>
          <a:p>
            <a:pPr>
              <a:defRPr/>
            </a:pPr>
            <a:fld id="{B599E38B-6ACC-4974-B5B8-F4F0A9D95C93}" type="slidenum">
              <a:rPr lang="en-US"/>
              <a:pPr>
                <a:defRPr/>
              </a:pPr>
              <a:t>‹#›</a:t>
            </a:fld>
            <a:endParaRPr lang="en-US" dirty="0"/>
          </a:p>
        </p:txBody>
      </p:sp>
    </p:spTree>
    <p:extLst>
      <p:ext uri="{BB962C8B-B14F-4D97-AF65-F5344CB8AC3E}">
        <p14:creationId xmlns:p14="http://schemas.microsoft.com/office/powerpoint/2010/main" val="2554124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Quot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lstStyle>
            <a:lvl1pPr algn="ctr">
              <a:spcAft>
                <a:spcPts val="600"/>
              </a:spcAft>
              <a:buNone/>
              <a:defRPr i="1"/>
            </a:lvl1pPr>
            <a:lvl2pPr>
              <a:spcAft>
                <a:spcPts val="600"/>
              </a:spcAft>
              <a:defRPr/>
            </a:lvl2pPr>
            <a:lvl3pPr>
              <a:spcAft>
                <a:spcPts val="600"/>
              </a:spcAft>
              <a:defRPr/>
            </a:lvl3pPr>
            <a:lvl4pPr>
              <a:spcAft>
                <a:spcPts val="600"/>
              </a:spcAft>
              <a:defRPr/>
            </a:lvl4pPr>
            <a:lvl5pPr>
              <a:spcAft>
                <a:spcPts val="600"/>
              </a:spcAft>
              <a:defRPr/>
            </a:lvl5pPr>
          </a:lstStyle>
          <a:p>
            <a:pPr lvl="0"/>
            <a:r>
              <a:rPr lang="en-US" smtClean="0"/>
              <a:t>Click to edit Master text styles</a:t>
            </a:r>
          </a:p>
        </p:txBody>
      </p:sp>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5" name="Slide Number Placeholder 5"/>
          <p:cNvSpPr>
            <a:spLocks noGrp="1"/>
          </p:cNvSpPr>
          <p:nvPr>
            <p:ph type="sldNum" sz="quarter" idx="10"/>
          </p:nvPr>
        </p:nvSpPr>
        <p:spPr/>
        <p:txBody>
          <a:bodyPr/>
          <a:lstStyle>
            <a:lvl1pPr algn="l">
              <a:defRPr>
                <a:solidFill>
                  <a:schemeClr val="bg1">
                    <a:lumMod val="75000"/>
                  </a:schemeClr>
                </a:solidFill>
              </a:defRPr>
            </a:lvl1pPr>
          </a:lstStyle>
          <a:p>
            <a:pPr>
              <a:defRPr/>
            </a:pPr>
            <a:fld id="{D05A7B94-F10F-450C-A04A-A431248BD729}" type="slidenum">
              <a:rPr lang="en-US"/>
              <a:pPr>
                <a:defRPr/>
              </a:pPr>
              <a:t>‹#›</a:t>
            </a:fld>
            <a:endParaRPr lang="en-US" dirty="0"/>
          </a:p>
        </p:txBody>
      </p:sp>
    </p:spTree>
    <p:extLst>
      <p:ext uri="{BB962C8B-B14F-4D97-AF65-F5344CB8AC3E}">
        <p14:creationId xmlns:p14="http://schemas.microsoft.com/office/powerpoint/2010/main" val="258177068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0" name="SmartArt Placeholder 9"/>
          <p:cNvSpPr>
            <a:spLocks noGrp="1"/>
          </p:cNvSpPr>
          <p:nvPr>
            <p:ph type="dgm" sz="quarter" idx="13"/>
          </p:nvPr>
        </p:nvSpPr>
        <p:spPr>
          <a:xfrm>
            <a:off x="457200" y="1600200"/>
            <a:ext cx="8229600" cy="3810000"/>
          </a:xfrm>
        </p:spPr>
        <p:txBody>
          <a:bodyPr rtlCol="0">
            <a:normAutofit/>
          </a:bodyPr>
          <a:lstStyle/>
          <a:p>
            <a:pPr lvl="0"/>
            <a:r>
              <a:rPr lang="en-US" noProof="0" smtClean="0"/>
              <a:t>Click icon to add SmartArt graphic</a:t>
            </a:r>
            <a:endParaRPr lang="en-US" noProof="0"/>
          </a:p>
        </p:txBody>
      </p:sp>
      <p:sp>
        <p:nvSpPr>
          <p:cNvPr id="5" name="Slide Number Placeholder 5"/>
          <p:cNvSpPr>
            <a:spLocks noGrp="1"/>
          </p:cNvSpPr>
          <p:nvPr>
            <p:ph type="sldNum" sz="quarter" idx="14"/>
          </p:nvPr>
        </p:nvSpPr>
        <p:spPr/>
        <p:txBody>
          <a:bodyPr/>
          <a:lstStyle>
            <a:lvl1pPr algn="l">
              <a:defRPr>
                <a:solidFill>
                  <a:schemeClr val="bg1">
                    <a:lumMod val="75000"/>
                  </a:schemeClr>
                </a:solidFill>
              </a:defRPr>
            </a:lvl1pPr>
          </a:lstStyle>
          <a:p>
            <a:pPr>
              <a:defRPr/>
            </a:pPr>
            <a:fld id="{18C653AB-66BF-40F8-AD6D-569FDE177508}" type="slidenum">
              <a:rPr lang="en-US"/>
              <a:pPr>
                <a:defRPr/>
              </a:pPr>
              <a:t>‹#›</a:t>
            </a:fld>
            <a:endParaRPr lang="en-US" dirty="0"/>
          </a:p>
        </p:txBody>
      </p:sp>
    </p:spTree>
    <p:extLst>
      <p:ext uri="{BB962C8B-B14F-4D97-AF65-F5344CB8AC3E}">
        <p14:creationId xmlns:p14="http://schemas.microsoft.com/office/powerpoint/2010/main" val="131924557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p:txBody>
          <a:bodyPr/>
          <a:lstStyle>
            <a:lvl1pPr algn="l">
              <a:defRPr>
                <a:solidFill>
                  <a:schemeClr val="bg1">
                    <a:lumMod val="75000"/>
                  </a:schemeClr>
                </a:solidFill>
              </a:defRPr>
            </a:lvl1pPr>
          </a:lstStyle>
          <a:p>
            <a:pPr>
              <a:defRPr/>
            </a:pPr>
            <a:fld id="{8E48BA9D-0FEC-4640-8FFC-36E5DBB8BEE1}" type="slidenum">
              <a:rPr lang="en-US"/>
              <a:pPr>
                <a:defRPr/>
              </a:pPr>
              <a:t>‹#›</a:t>
            </a:fld>
            <a:endParaRPr lang="en-US" dirty="0"/>
          </a:p>
        </p:txBody>
      </p:sp>
    </p:spTree>
    <p:extLst>
      <p:ext uri="{BB962C8B-B14F-4D97-AF65-F5344CB8AC3E}">
        <p14:creationId xmlns:p14="http://schemas.microsoft.com/office/powerpoint/2010/main" val="36680443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470025"/>
          </a:xfrm>
        </p:spPr>
        <p:txBody>
          <a:bodyPr/>
          <a:lstStyle>
            <a:lvl1pPr algn="ctr">
              <a:defRPr b="1"/>
            </a:lvl1pPr>
          </a:lstStyle>
          <a:p>
            <a:r>
              <a:rPr lang="en-US" smtClean="0"/>
              <a:t>Click to edit Master title style</a:t>
            </a:r>
            <a:endParaRPr lang="en-US" dirty="0"/>
          </a:p>
        </p:txBody>
      </p:sp>
      <p:sp>
        <p:nvSpPr>
          <p:cNvPr id="6" name="Subtitle 2"/>
          <p:cNvSpPr>
            <a:spLocks noGrp="1"/>
          </p:cNvSpPr>
          <p:nvPr>
            <p:ph type="subTitle" idx="1"/>
          </p:nvPr>
        </p:nvSpPr>
        <p:spPr>
          <a:xfrm>
            <a:off x="838200" y="2895600"/>
            <a:ext cx="7467600" cy="1600200"/>
          </a:xfrm>
        </p:spPr>
        <p:txBody>
          <a:bodyPr/>
          <a:lstStyle>
            <a:lvl1pPr marL="0" indent="0" algn="ctr">
              <a:buNone/>
              <a:defRPr>
                <a:solidFill>
                  <a:schemeClr val="accent2">
                    <a:lumMod val="75000"/>
                  </a:schemeClr>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31643557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F5886B9-259D-4FD5-874F-7B66EE5ADFCF}" type="slidenum">
              <a:rPr lang="en-US" smtClean="0"/>
              <a:pPr/>
              <a:t>‹#›</a:t>
            </a:fld>
            <a:endParaRPr lang="en-US"/>
          </a:p>
        </p:txBody>
      </p:sp>
    </p:spTree>
    <p:extLst>
      <p:ext uri="{BB962C8B-B14F-4D97-AF65-F5344CB8AC3E}">
        <p14:creationId xmlns:p14="http://schemas.microsoft.com/office/powerpoint/2010/main" val="1612967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731E806-85B8-41C7-B87B-90B31E384869}" type="datetimeFigureOut">
              <a:rPr lang="en-US" smtClean="0"/>
              <a:t>11/23/2016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EC9F08A-9DD1-4843-8612-3C7247ACE1C6}" type="slidenum">
              <a:rPr lang="en-US" smtClean="0"/>
              <a:t>‹#›</a:t>
            </a:fld>
            <a:endParaRPr lang="en-US"/>
          </a:p>
        </p:txBody>
      </p:sp>
    </p:spTree>
    <p:extLst>
      <p:ext uri="{BB962C8B-B14F-4D97-AF65-F5344CB8AC3E}">
        <p14:creationId xmlns:p14="http://schemas.microsoft.com/office/powerpoint/2010/main" val="2164987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905000"/>
            <a:ext cx="7772400" cy="1447800"/>
          </a:xfrm>
        </p:spPr>
        <p:txBody>
          <a:bodyPr anchor="b"/>
          <a:lstStyle>
            <a:lvl1pPr algn="ctr">
              <a:defRPr sz="40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85800" y="3352800"/>
            <a:ext cx="7772400" cy="10429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793923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5" name="Slide Number Placeholder 5"/>
          <p:cNvSpPr>
            <a:spLocks noGrp="1"/>
          </p:cNvSpPr>
          <p:nvPr>
            <p:ph type="sldNum" sz="quarter" idx="10"/>
          </p:nvPr>
        </p:nvSpPr>
        <p:spPr/>
        <p:txBody>
          <a:bodyPr/>
          <a:lstStyle>
            <a:lvl1pPr algn="l">
              <a:defRPr>
                <a:solidFill>
                  <a:schemeClr val="bg1">
                    <a:lumMod val="75000"/>
                  </a:schemeClr>
                </a:solidFill>
              </a:defRPr>
            </a:lvl1pPr>
          </a:lstStyle>
          <a:p>
            <a:pPr>
              <a:defRPr/>
            </a:pPr>
            <a:fld id="{D4BBE1A2-1250-4247-B425-89D8B2A332C7}" type="slidenum">
              <a:rPr lang="en-US"/>
              <a:pPr>
                <a:defRPr/>
              </a:pPr>
              <a:t>‹#›</a:t>
            </a:fld>
            <a:endParaRPr lang="en-US" dirty="0"/>
          </a:p>
        </p:txBody>
      </p:sp>
    </p:spTree>
    <p:extLst>
      <p:ext uri="{BB962C8B-B14F-4D97-AF65-F5344CB8AC3E}">
        <p14:creationId xmlns:p14="http://schemas.microsoft.com/office/powerpoint/2010/main" val="13697385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_no border">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5" name="Slide Number Placeholder 5"/>
          <p:cNvSpPr>
            <a:spLocks noGrp="1"/>
          </p:cNvSpPr>
          <p:nvPr>
            <p:ph type="sldNum" sz="quarter" idx="10"/>
          </p:nvPr>
        </p:nvSpPr>
        <p:spPr/>
        <p:txBody>
          <a:bodyPr/>
          <a:lstStyle>
            <a:lvl1pPr algn="l">
              <a:defRPr>
                <a:solidFill>
                  <a:schemeClr val="bg1">
                    <a:lumMod val="75000"/>
                  </a:schemeClr>
                </a:solidFill>
              </a:defRPr>
            </a:lvl1pPr>
          </a:lstStyle>
          <a:p>
            <a:pPr>
              <a:defRPr/>
            </a:pPr>
            <a:fld id="{4C71CC40-BC40-4DE9-ACFD-D68B048BD64B}" type="slidenum">
              <a:rPr lang="en-US"/>
              <a:pPr>
                <a:defRPr/>
              </a:pPr>
              <a:t>‹#›</a:t>
            </a:fld>
            <a:endParaRPr lang="en-US" dirty="0"/>
          </a:p>
        </p:txBody>
      </p:sp>
    </p:spTree>
    <p:extLst>
      <p:ext uri="{BB962C8B-B14F-4D97-AF65-F5344CB8AC3E}">
        <p14:creationId xmlns:p14="http://schemas.microsoft.com/office/powerpoint/2010/main" val="4577040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lgn="l">
              <a:defRPr>
                <a:solidFill>
                  <a:schemeClr val="bg1">
                    <a:lumMod val="75000"/>
                  </a:schemeClr>
                </a:solidFill>
              </a:defRPr>
            </a:lvl1pPr>
          </a:lstStyle>
          <a:p>
            <a:pPr>
              <a:defRPr/>
            </a:pPr>
            <a:fld id="{DE130781-816D-4DEB-B6D0-692180501FDE}" type="slidenum">
              <a:rPr lang="en-US"/>
              <a:pPr>
                <a:defRPr/>
              </a:pPr>
              <a:t>‹#›</a:t>
            </a:fld>
            <a:endParaRPr lang="en-US" dirty="0"/>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33056" y="6324600"/>
            <a:ext cx="2562225" cy="342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51667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Picture Placeholder 2"/>
          <p:cNvSpPr>
            <a:spLocks noGrp="1"/>
          </p:cNvSpPr>
          <p:nvPr>
            <p:ph type="pic" idx="1"/>
          </p:nvPr>
        </p:nvSpPr>
        <p:spPr>
          <a:xfrm>
            <a:off x="457200" y="1524000"/>
            <a:ext cx="8229600" cy="4495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5" name="Slide Number Placeholder 5"/>
          <p:cNvSpPr>
            <a:spLocks noGrp="1"/>
          </p:cNvSpPr>
          <p:nvPr>
            <p:ph type="sldNum" sz="quarter" idx="10"/>
          </p:nvPr>
        </p:nvSpPr>
        <p:spPr/>
        <p:txBody>
          <a:bodyPr/>
          <a:lstStyle>
            <a:lvl1pPr algn="l">
              <a:defRPr>
                <a:solidFill>
                  <a:schemeClr val="bg1">
                    <a:lumMod val="75000"/>
                  </a:schemeClr>
                </a:solidFill>
              </a:defRPr>
            </a:lvl1pPr>
          </a:lstStyle>
          <a:p>
            <a:pPr>
              <a:defRPr/>
            </a:pPr>
            <a:fld id="{2689D2A5-1FE2-439C-8A7B-C644E6A1722F}" type="slidenum">
              <a:rPr lang="en-US"/>
              <a:pPr>
                <a:defRPr/>
              </a:pPr>
              <a:t>‹#›</a:t>
            </a:fld>
            <a:endParaRPr lang="en-US" dirty="0"/>
          </a:p>
        </p:txBody>
      </p:sp>
      <p:pic>
        <p:nvPicPr>
          <p:cNvPr id="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33056" y="6324600"/>
            <a:ext cx="2562225" cy="342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28427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and Caption">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457200" y="381000"/>
            <a:ext cx="8153400" cy="5257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11" name="Text Placeholder 10"/>
          <p:cNvSpPr>
            <a:spLocks noGrp="1"/>
          </p:cNvSpPr>
          <p:nvPr>
            <p:ph type="body" sz="quarter" idx="13"/>
          </p:nvPr>
        </p:nvSpPr>
        <p:spPr>
          <a:xfrm>
            <a:off x="457200" y="5715000"/>
            <a:ext cx="8153400" cy="381000"/>
          </a:xfrm>
        </p:spPr>
        <p:txBody>
          <a:bodyPr>
            <a:normAutofit/>
          </a:bodyPr>
          <a:lstStyle>
            <a:lvl1pPr>
              <a:buNone/>
              <a:defRPr sz="1600" b="1"/>
            </a:lvl1pPr>
          </a:lstStyle>
          <a:p>
            <a:pPr lvl="0"/>
            <a:r>
              <a:rPr lang="en-US" smtClean="0"/>
              <a:t>Click to edit Master text styles</a:t>
            </a:r>
          </a:p>
        </p:txBody>
      </p:sp>
      <p:sp>
        <p:nvSpPr>
          <p:cNvPr id="5" name="Slide Number Placeholder 5"/>
          <p:cNvSpPr>
            <a:spLocks noGrp="1"/>
          </p:cNvSpPr>
          <p:nvPr>
            <p:ph type="sldNum" sz="quarter" idx="14"/>
          </p:nvPr>
        </p:nvSpPr>
        <p:spPr/>
        <p:txBody>
          <a:bodyPr/>
          <a:lstStyle>
            <a:lvl1pPr algn="l">
              <a:defRPr>
                <a:solidFill>
                  <a:schemeClr val="bg1">
                    <a:lumMod val="75000"/>
                  </a:schemeClr>
                </a:solidFill>
              </a:defRPr>
            </a:lvl1pPr>
          </a:lstStyle>
          <a:p>
            <a:pPr>
              <a:defRPr/>
            </a:pPr>
            <a:fld id="{8E9872CC-DF91-460C-AB1D-6237FEC1FEAF}" type="slidenum">
              <a:rPr lang="en-US"/>
              <a:pPr>
                <a:defRPr/>
              </a:pPr>
              <a:t>‹#›</a:t>
            </a:fld>
            <a:endParaRPr lang="en-US" dirty="0"/>
          </a:p>
        </p:txBody>
      </p:sp>
    </p:spTree>
    <p:extLst>
      <p:ext uri="{BB962C8B-B14F-4D97-AF65-F5344CB8AC3E}">
        <p14:creationId xmlns:p14="http://schemas.microsoft.com/office/powerpoint/2010/main" val="24062527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icture, and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Picture Placeholder 2"/>
          <p:cNvSpPr>
            <a:spLocks noGrp="1"/>
          </p:cNvSpPr>
          <p:nvPr>
            <p:ph type="pic" idx="1"/>
          </p:nvPr>
        </p:nvSpPr>
        <p:spPr>
          <a:xfrm>
            <a:off x="457200" y="1524000"/>
            <a:ext cx="8229600" cy="4038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0" name="Text Placeholder 10"/>
          <p:cNvSpPr>
            <a:spLocks noGrp="1"/>
          </p:cNvSpPr>
          <p:nvPr>
            <p:ph type="body" sz="quarter" idx="13"/>
          </p:nvPr>
        </p:nvSpPr>
        <p:spPr>
          <a:xfrm>
            <a:off x="457200" y="5715000"/>
            <a:ext cx="8153400" cy="381000"/>
          </a:xfrm>
        </p:spPr>
        <p:txBody>
          <a:bodyPr>
            <a:normAutofit/>
          </a:bodyPr>
          <a:lstStyle>
            <a:lvl1pPr>
              <a:buNone/>
              <a:defRPr sz="1600" b="1"/>
            </a:lvl1pPr>
          </a:lstStyle>
          <a:p>
            <a:pPr lvl="0"/>
            <a:r>
              <a:rPr lang="en-US" smtClean="0"/>
              <a:t>Click to edit Master text styles</a:t>
            </a:r>
          </a:p>
        </p:txBody>
      </p:sp>
      <p:sp>
        <p:nvSpPr>
          <p:cNvPr id="6" name="Slide Number Placeholder 5"/>
          <p:cNvSpPr>
            <a:spLocks noGrp="1"/>
          </p:cNvSpPr>
          <p:nvPr>
            <p:ph type="sldNum" sz="quarter" idx="14"/>
          </p:nvPr>
        </p:nvSpPr>
        <p:spPr/>
        <p:txBody>
          <a:bodyPr/>
          <a:lstStyle>
            <a:lvl1pPr algn="l">
              <a:defRPr>
                <a:solidFill>
                  <a:schemeClr val="bg1">
                    <a:lumMod val="75000"/>
                  </a:schemeClr>
                </a:solidFill>
              </a:defRPr>
            </a:lvl1pPr>
          </a:lstStyle>
          <a:p>
            <a:pPr>
              <a:defRPr/>
            </a:pPr>
            <a:fld id="{E0E6C20E-0873-409F-B070-EE0DBD52B8B7}" type="slidenum">
              <a:rPr lang="en-US"/>
              <a:pPr>
                <a:defRPr/>
              </a:pPr>
              <a:t>‹#›</a:t>
            </a:fld>
            <a:endParaRPr lang="en-US" dirty="0"/>
          </a:p>
        </p:txBody>
      </p:sp>
    </p:spTree>
    <p:extLst>
      <p:ext uri="{BB962C8B-B14F-4D97-AF65-F5344CB8AC3E}">
        <p14:creationId xmlns:p14="http://schemas.microsoft.com/office/powerpoint/2010/main" val="33487580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457200" y="381000"/>
            <a:ext cx="8153400" cy="5867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Slide Number Placeholder 5"/>
          <p:cNvSpPr>
            <a:spLocks noGrp="1"/>
          </p:cNvSpPr>
          <p:nvPr>
            <p:ph type="sldNum" sz="quarter" idx="10"/>
          </p:nvPr>
        </p:nvSpPr>
        <p:spPr/>
        <p:txBody>
          <a:bodyPr/>
          <a:lstStyle>
            <a:lvl1pPr algn="l">
              <a:defRPr>
                <a:solidFill>
                  <a:schemeClr val="bg1">
                    <a:lumMod val="75000"/>
                  </a:schemeClr>
                </a:solidFill>
              </a:defRPr>
            </a:lvl1pPr>
          </a:lstStyle>
          <a:p>
            <a:pPr>
              <a:defRPr/>
            </a:pPr>
            <a:fld id="{386FE476-35AF-4AC4-A4EC-71E67D57FB29}" type="slidenum">
              <a:rPr lang="en-US"/>
              <a:pPr>
                <a:defRPr/>
              </a:pPr>
              <a:t>‹#›</a:t>
            </a:fld>
            <a:endParaRPr lang="en-US" dirty="0"/>
          </a:p>
        </p:txBody>
      </p:sp>
    </p:spTree>
    <p:extLst>
      <p:ext uri="{BB962C8B-B14F-4D97-AF65-F5344CB8AC3E}">
        <p14:creationId xmlns:p14="http://schemas.microsoft.com/office/powerpoint/2010/main" val="33276180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Slide Number Placeholder 5"/>
          <p:cNvSpPr>
            <a:spLocks noGrp="1"/>
          </p:cNvSpPr>
          <p:nvPr>
            <p:ph type="sldNum" sz="quarter" idx="4"/>
          </p:nvPr>
        </p:nvSpPr>
        <p:spPr>
          <a:xfrm>
            <a:off x="457200" y="6324600"/>
            <a:ext cx="2133600" cy="365125"/>
          </a:xfrm>
          <a:prstGeom prst="rect">
            <a:avLst/>
          </a:prstGeom>
        </p:spPr>
        <p:txBody>
          <a:bodyPr/>
          <a:lstStyle>
            <a:lvl1pPr algn="l" fontAlgn="auto">
              <a:spcBef>
                <a:spcPts val="0"/>
              </a:spcBef>
              <a:spcAft>
                <a:spcPts val="0"/>
              </a:spcAft>
              <a:defRPr>
                <a:solidFill>
                  <a:schemeClr val="bg1">
                    <a:lumMod val="75000"/>
                  </a:schemeClr>
                </a:solidFill>
                <a:latin typeface="+mn-lt"/>
              </a:defRPr>
            </a:lvl1pPr>
          </a:lstStyle>
          <a:p>
            <a:pPr>
              <a:defRPr/>
            </a:pPr>
            <a:fld id="{D13A1C4B-0291-488B-A5EC-C07E0E3315A9}" type="slidenum">
              <a:rPr lang="en-US"/>
              <a:pPr>
                <a:defRPr/>
              </a:pPr>
              <a:t>‹#›</a:t>
            </a:fld>
            <a:endParaRPr lang="en-US" dirty="0"/>
          </a:p>
        </p:txBody>
      </p:sp>
      <p:pic>
        <p:nvPicPr>
          <p:cNvPr id="7" name="Picture 2" descr="C:\Users\chaefk1\AppData\Local\Microsoft\Windows\Temporary Internet Files\Content.Outlook\Q6JIU8Q3\CHP_Tech_logo_B_midwest (2).jp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3332226" y="6343746"/>
            <a:ext cx="2611374" cy="43805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11" r:id="rId15"/>
    <p:sldLayoutId id="2147483812" r:id="rId16"/>
  </p:sldLayoutIdLst>
  <p:timing>
    <p:tnLst>
      <p:par>
        <p:cTn id="1" dur="indefinite" restart="never" nodeType="tmRoot"/>
      </p:par>
    </p:tnLst>
  </p:timing>
  <p:hf hdr="0" ftr="0" dt="0"/>
  <p:txStyles>
    <p:titleStyle>
      <a:lvl1pPr algn="l" rtl="0" eaLnBrk="0" fontAlgn="base" hangingPunct="0">
        <a:spcBef>
          <a:spcPct val="0"/>
        </a:spcBef>
        <a:spcAft>
          <a:spcPct val="0"/>
        </a:spcAft>
        <a:defRPr sz="4400" b="1" kern="1200">
          <a:solidFill>
            <a:schemeClr val="accent1"/>
          </a:solidFill>
          <a:latin typeface="+mj-lt"/>
          <a:ea typeface="+mj-ea"/>
          <a:cs typeface="+mj-cs"/>
        </a:defRPr>
      </a:lvl1pPr>
      <a:lvl2pPr algn="l" rtl="0" eaLnBrk="0" fontAlgn="base" hangingPunct="0">
        <a:spcBef>
          <a:spcPct val="0"/>
        </a:spcBef>
        <a:spcAft>
          <a:spcPct val="0"/>
        </a:spcAft>
        <a:defRPr sz="4400" b="1">
          <a:solidFill>
            <a:schemeClr val="accent1"/>
          </a:solidFill>
          <a:latin typeface="Century Gothic" pitchFamily="34" charset="0"/>
        </a:defRPr>
      </a:lvl2pPr>
      <a:lvl3pPr algn="l" rtl="0" eaLnBrk="0" fontAlgn="base" hangingPunct="0">
        <a:spcBef>
          <a:spcPct val="0"/>
        </a:spcBef>
        <a:spcAft>
          <a:spcPct val="0"/>
        </a:spcAft>
        <a:defRPr sz="4400" b="1">
          <a:solidFill>
            <a:schemeClr val="accent1"/>
          </a:solidFill>
          <a:latin typeface="Century Gothic" pitchFamily="34" charset="0"/>
        </a:defRPr>
      </a:lvl3pPr>
      <a:lvl4pPr algn="l" rtl="0" eaLnBrk="0" fontAlgn="base" hangingPunct="0">
        <a:spcBef>
          <a:spcPct val="0"/>
        </a:spcBef>
        <a:spcAft>
          <a:spcPct val="0"/>
        </a:spcAft>
        <a:defRPr sz="4400" b="1">
          <a:solidFill>
            <a:schemeClr val="accent1"/>
          </a:solidFill>
          <a:latin typeface="Century Gothic" pitchFamily="34" charset="0"/>
        </a:defRPr>
      </a:lvl4pPr>
      <a:lvl5pPr algn="l" rtl="0" eaLnBrk="0" fontAlgn="base" hangingPunct="0">
        <a:spcBef>
          <a:spcPct val="0"/>
        </a:spcBef>
        <a:spcAft>
          <a:spcPct val="0"/>
        </a:spcAft>
        <a:defRPr sz="4400" b="1">
          <a:solidFill>
            <a:schemeClr val="accent1"/>
          </a:solidFill>
          <a:latin typeface="Century Gothic" pitchFamily="34" charset="0"/>
        </a:defRPr>
      </a:lvl5pPr>
      <a:lvl6pPr marL="457200" algn="l" rtl="0" fontAlgn="base">
        <a:spcBef>
          <a:spcPct val="0"/>
        </a:spcBef>
        <a:spcAft>
          <a:spcPct val="0"/>
        </a:spcAft>
        <a:defRPr sz="4400" b="1">
          <a:solidFill>
            <a:schemeClr val="accent1"/>
          </a:solidFill>
          <a:latin typeface="Century Gothic" pitchFamily="34" charset="0"/>
        </a:defRPr>
      </a:lvl6pPr>
      <a:lvl7pPr marL="914400" algn="l" rtl="0" fontAlgn="base">
        <a:spcBef>
          <a:spcPct val="0"/>
        </a:spcBef>
        <a:spcAft>
          <a:spcPct val="0"/>
        </a:spcAft>
        <a:defRPr sz="4400" b="1">
          <a:solidFill>
            <a:schemeClr val="accent1"/>
          </a:solidFill>
          <a:latin typeface="Century Gothic" pitchFamily="34" charset="0"/>
        </a:defRPr>
      </a:lvl7pPr>
      <a:lvl8pPr marL="1371600" algn="l" rtl="0" fontAlgn="base">
        <a:spcBef>
          <a:spcPct val="0"/>
        </a:spcBef>
        <a:spcAft>
          <a:spcPct val="0"/>
        </a:spcAft>
        <a:defRPr sz="4400" b="1">
          <a:solidFill>
            <a:schemeClr val="accent1"/>
          </a:solidFill>
          <a:latin typeface="Century Gothic" pitchFamily="34" charset="0"/>
        </a:defRPr>
      </a:lvl8pPr>
      <a:lvl9pPr marL="1828800" algn="l" rtl="0" fontAlgn="base">
        <a:spcBef>
          <a:spcPct val="0"/>
        </a:spcBef>
        <a:spcAft>
          <a:spcPct val="0"/>
        </a:spcAft>
        <a:defRPr sz="4400" b="1">
          <a:solidFill>
            <a:schemeClr val="accent1"/>
          </a:solidFill>
          <a:latin typeface="Century Gothic" pitchFamily="34" charset="0"/>
        </a:defRPr>
      </a:lvl9pPr>
    </p:titleStyle>
    <p:bodyStyle>
      <a:lvl1pPr marL="342900" indent="-342900" algn="l" rtl="0" eaLnBrk="0" fontAlgn="base" hangingPunct="0">
        <a:spcBef>
          <a:spcPct val="20000"/>
        </a:spcBef>
        <a:spcAft>
          <a:spcPct val="0"/>
        </a:spcAft>
        <a:buClr>
          <a:srgbClr val="A2CD57"/>
        </a:buClr>
        <a:buFont typeface="Courier New" pitchFamily="49" charset="0"/>
        <a:buChar char="o"/>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A2CD57"/>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A2CD57"/>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A2CD57"/>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A2CD57"/>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www1.eere.energy.gov/manufacturing/distributedenergy/pdfs/chp_clean_energy_solution.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www.energy.gov/chp-installs"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synapse-energy.com/sites/default/files/SynapseReport.2013-06.RAP_.Best-Practices-in-IRP.13-038.pdf" TargetMode="External"/><Relationship Id="rId2" Type="http://schemas.openxmlformats.org/officeDocument/2006/relationships/hyperlink" Target="http://epa.gov/statelocalclimate/resources/action-guide.html" TargetMode="External"/><Relationship Id="rId1" Type="http://schemas.openxmlformats.org/officeDocument/2006/relationships/slideLayout" Target="../slideLayouts/slideLayout3.xml"/><Relationship Id="rId6" Type="http://schemas.openxmlformats.org/officeDocument/2006/relationships/hyperlink" Target="http://www.naseo.org/data/sites/1/documents/publications/CHP-for-State-Energy-Officials.pdf" TargetMode="External"/><Relationship Id="rId5" Type="http://schemas.openxmlformats.org/officeDocument/2006/relationships/hyperlink" Target="http://www.pewtrusts.org/en/research-and-analysis/fact-sheets/2015/03/10-reasons-states-should-include-chp-in-clean-power-plans" TargetMode="External"/><Relationship Id="rId4" Type="http://schemas.openxmlformats.org/officeDocument/2006/relationships/hyperlink" Target="http://aceee.org/policy-brief/utility-initiatives-integrated-resource-plannin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in.gov/iurc/files/2015_Duke_IRP_Report_Volumn_1_Public_Version.pdf" TargetMode="External"/><Relationship Id="rId2" Type="http://schemas.openxmlformats.org/officeDocument/2006/relationships/hyperlink" Target="http://www.synapse-energy.com/sites/default/files/SynapseReport.2013-06.RAP_.Best-Practices-in-IRP.13-038.pdf" TargetMode="External"/><Relationship Id="rId1" Type="http://schemas.openxmlformats.org/officeDocument/2006/relationships/slideLayout" Target="../slideLayouts/slideLayout3.xml"/><Relationship Id="rId6" Type="http://schemas.openxmlformats.org/officeDocument/2006/relationships/hyperlink" Target="http://www.alabamapower.com/about-us/regulation/pdf/IRP.pdf" TargetMode="External"/><Relationship Id="rId5" Type="http://schemas.openxmlformats.org/officeDocument/2006/relationships/hyperlink" Target="http://www.energy.sc.gov/files/view/2015DECIRP.pdf" TargetMode="External"/><Relationship Id="rId4" Type="http://schemas.openxmlformats.org/officeDocument/2006/relationships/hyperlink" Target="https://www.indianamichiganpower.com/global/utilities/lib/docs/info/projects/IntegratedResourcePlan/2015%20I&amp;M%20IRP%20Public%20Summary.pdf"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greatriverenergy.com/wp-content/uploads/2016/03/FINAL-spiritwood-fact-sheet-101615.pdf" TargetMode="External"/><Relationship Id="rId3" Type="http://schemas.openxmlformats.org/officeDocument/2006/relationships/hyperlink" Target="http://www.lansingstatejournal.com/article/20130630/BUSINESS/306300016/BWL-s-REO-Town-plant-fuels-next-generation-power?nclick_check=1" TargetMode="External"/><Relationship Id="rId7" Type="http://schemas.openxmlformats.org/officeDocument/2006/relationships/hyperlink" Target="http://www.eea-inc.com/chpdata/States/IA.htm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www.eea-inc.com/chpdata/States/OH.html" TargetMode="External"/><Relationship Id="rId5" Type="http://schemas.openxmlformats.org/officeDocument/2006/relationships/hyperlink" Target="http://www.midwestcleanenergy.org/profiles/ProjectProfiles/USEnergyPartners.pdf" TargetMode="External"/><Relationship Id="rId4" Type="http://schemas.openxmlformats.org/officeDocument/2006/relationships/hyperlink" Target="http://www.midwestcleanenergy.org/profiles/ProjectProfiles/NortheastMissouriGrain.pdf" TargetMode="External"/><Relationship Id="rId9" Type="http://schemas.openxmlformats.org/officeDocument/2006/relationships/hyperlink" Target="http://www.businesswire.com/news/home/20150224005932/en/Siemens-Supply-Turbines-Fuel-Efficient-Power-Plant"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aceee.org/files/pdf/white-paper/chp-and-electric-utilities.pdf"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hyperlink" Target="https://www.illinois.gov/dceo/whyillinois/TargetIndustries/Energy/Pages/CHPprogram.aspx" TargetMode="External"/><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dpandl.com/save-money/business-government/custom-rebates/chp-rebates/" TargetMode="External"/><Relationship Id="rId5" Type="http://schemas.openxmlformats.org/officeDocument/2006/relationships/image" Target="../media/image21.jpeg"/><Relationship Id="rId4" Type="http://schemas.openxmlformats.org/officeDocument/2006/relationships/hyperlink" Target="https://www.comed.com/SiteCollectionDocuments/WaysToSave/Business/PY9_CHP_flyer_v03.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hyperlink" Target="http://www.midwestchptap.org/profiles/ProjectProfiles/POETandCityofMacon.pdf" TargetMode="Externa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hyperlink" Target="http://www.energy.gov/chp-installs" TargetMode="External"/><Relationship Id="rId7" Type="http://schemas.openxmlformats.org/officeDocument/2006/relationships/image" Target="../media/image28.wmf"/><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emf"/><Relationship Id="rId4" Type="http://schemas.openxmlformats.org/officeDocument/2006/relationships/hyperlink" Target="http://www.midwestchptap.org/profiles/ProjectProfiles/POETandCityofMacon.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greatriverenergy.com/makingelectricity/newprojects/spiritwood_fact_sheet.pdf" TargetMode="External"/><Relationship Id="rId1" Type="http://schemas.openxmlformats.org/officeDocument/2006/relationships/slideLayout" Target="../slideLayouts/slideLayout16.xml"/><Relationship Id="rId6" Type="http://schemas.openxmlformats.org/officeDocument/2006/relationships/image" Target="../media/image31.gif"/><Relationship Id="rId5" Type="http://schemas.openxmlformats.org/officeDocument/2006/relationships/hyperlink" Target="http://www.greatriverenergy.com/" TargetMode="Externa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hyperlink" Target="https://www.anl.gov/sites/anl.gov/files/Combined_Heat_and_Power_Plant_fact_sheet.pdf" TargetMode="External"/><Relationship Id="rId5" Type="http://schemas.openxmlformats.org/officeDocument/2006/relationships/image" Target="../media/image34.jpeg"/><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3" Type="http://schemas.openxmlformats.org/officeDocument/2006/relationships/hyperlink" Target="http://www.gbww.org/wp-content/uploads/2016/03/Glenbard-CHP-Project_Final.pdf" TargetMode="External"/><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www.energy.gov/chp-projects" TargetMode="External"/><Relationship Id="rId7" Type="http://schemas.openxmlformats.org/officeDocument/2006/relationships/image" Target="../media/image41.png"/><Relationship Id="rId2" Type="http://schemas.openxmlformats.org/officeDocument/2006/relationships/hyperlink" Target="http://www.energy.gov/chp-installs" TargetMode="External"/><Relationship Id="rId1" Type="http://schemas.openxmlformats.org/officeDocument/2006/relationships/slideLayout" Target="../slideLayouts/slideLayout3.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hyperlink" Target="http://energy.gov/chp-technologies"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info.ornl.gov/sites/publications/Files/Pub52953.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hyperlink" Target="http://www.energy.gov/eere/amo/downloads/new-release-us-doe-analysis-combined-heat-and-power-chp-technical-potential"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hyperlink" Target="mailto:chaefk1@uic.edu" TargetMode="External"/><Relationship Id="rId4" Type="http://schemas.openxmlformats.org/officeDocument/2006/relationships/hyperlink" Target="mailto:dsbaker@uic.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www1.eere.energy.gov/manufacturing/distributedenergy/pdfs/chp_clean_energy_solution.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png"/><Relationship Id="rId7"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emf"/><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9" name="Title 1"/>
          <p:cNvSpPr>
            <a:spLocks noGrp="1"/>
          </p:cNvSpPr>
          <p:nvPr>
            <p:ph type="ctrTitle"/>
          </p:nvPr>
        </p:nvSpPr>
        <p:spPr>
          <a:xfrm>
            <a:off x="609599" y="685800"/>
            <a:ext cx="7924801" cy="1470025"/>
          </a:xfrm>
        </p:spPr>
        <p:txBody>
          <a:bodyPr>
            <a:noAutofit/>
          </a:bodyPr>
          <a:lstStyle/>
          <a:p>
            <a:pPr eaLnBrk="1" hangingPunct="1"/>
            <a:r>
              <a:rPr lang="en-US" b="1" dirty="0" smtClean="0">
                <a:solidFill>
                  <a:srgbClr val="006600"/>
                </a:solidFill>
              </a:rPr>
              <a:t>Combined Heat and Power </a:t>
            </a:r>
            <a:r>
              <a:rPr lang="en-US" sz="3600" b="1" i="1" dirty="0" smtClean="0">
                <a:solidFill>
                  <a:srgbClr val="006600"/>
                </a:solidFill>
              </a:rPr>
              <a:t>Benefits, </a:t>
            </a:r>
            <a:r>
              <a:rPr lang="en-US" sz="3600" i="1" dirty="0" smtClean="0">
                <a:solidFill>
                  <a:srgbClr val="006600"/>
                </a:solidFill>
              </a:rPr>
              <a:t>Examples, </a:t>
            </a:r>
            <a:r>
              <a:rPr lang="en-US" sz="3600" b="1" i="1" dirty="0" smtClean="0">
                <a:solidFill>
                  <a:srgbClr val="006600"/>
                </a:solidFill>
              </a:rPr>
              <a:t>and Resources</a:t>
            </a:r>
            <a:endParaRPr lang="en-US" sz="3600" b="1" i="1" dirty="0">
              <a:solidFill>
                <a:srgbClr val="006600"/>
              </a:solidFill>
              <a:effectLst>
                <a:outerShdw blurRad="38100" dist="38100" dir="2700000" algn="tl">
                  <a:srgbClr val="C0C0C0"/>
                </a:outerShdw>
              </a:effectLst>
              <a:latin typeface="+mn-lt"/>
              <a:ea typeface="+mn-ea"/>
              <a:cs typeface="+mn-cs"/>
            </a:endParaRPr>
          </a:p>
        </p:txBody>
      </p:sp>
      <p:sp>
        <p:nvSpPr>
          <p:cNvPr id="3" name="Subtitle 2"/>
          <p:cNvSpPr>
            <a:spLocks noGrp="1"/>
          </p:cNvSpPr>
          <p:nvPr>
            <p:ph type="subTitle" idx="1"/>
          </p:nvPr>
        </p:nvSpPr>
        <p:spPr>
          <a:xfrm>
            <a:off x="152400" y="2438400"/>
            <a:ext cx="8839200" cy="2514600"/>
          </a:xfrm>
        </p:spPr>
        <p:txBody>
          <a:bodyPr>
            <a:normAutofit/>
          </a:bodyPr>
          <a:lstStyle/>
          <a:p>
            <a:pPr>
              <a:defRPr/>
            </a:pPr>
            <a:r>
              <a:rPr lang="en-US" sz="3000" dirty="0" smtClean="0">
                <a:solidFill>
                  <a:srgbClr val="6EAA2E"/>
                </a:solidFill>
                <a:effectLst/>
              </a:rPr>
              <a:t>Statewide MEEIA Collaborative</a:t>
            </a:r>
          </a:p>
          <a:p>
            <a:pPr>
              <a:defRPr/>
            </a:pPr>
            <a:endParaRPr lang="en-US" sz="3000" dirty="0">
              <a:solidFill>
                <a:srgbClr val="6EAA2E"/>
              </a:solidFill>
              <a:effectLst/>
            </a:endParaRPr>
          </a:p>
          <a:p>
            <a:pPr>
              <a:defRPr/>
            </a:pPr>
            <a:r>
              <a:rPr lang="en-US" sz="3000" dirty="0" smtClean="0">
                <a:solidFill>
                  <a:srgbClr val="6EAA2E"/>
                </a:solidFill>
                <a:effectLst/>
              </a:rPr>
              <a:t>November 22, 2016</a:t>
            </a:r>
          </a:p>
          <a:p>
            <a:pPr eaLnBrk="1" hangingPunct="1">
              <a:defRPr/>
            </a:pPr>
            <a:r>
              <a:rPr lang="en-US" sz="3000" dirty="0" smtClean="0">
                <a:solidFill>
                  <a:srgbClr val="6EAA2E"/>
                </a:solidFill>
                <a:effectLst/>
              </a:rPr>
              <a:t>David Baker</a:t>
            </a:r>
            <a:endParaRPr lang="en-US" sz="3000" dirty="0">
              <a:solidFill>
                <a:srgbClr val="6EAA2E"/>
              </a:solidFill>
              <a:effectLst/>
            </a:endParaRPr>
          </a:p>
        </p:txBody>
      </p:sp>
      <p:sp>
        <p:nvSpPr>
          <p:cNvPr id="8" name="Rounded Rectangle 7"/>
          <p:cNvSpPr/>
          <p:nvPr/>
        </p:nvSpPr>
        <p:spPr>
          <a:xfrm>
            <a:off x="1828800" y="5334000"/>
            <a:ext cx="5562600" cy="1066800"/>
          </a:xfrm>
          <a:prstGeom prst="roundRect">
            <a:avLst/>
          </a:prstGeom>
          <a:solidFill>
            <a:schemeClr val="bg1"/>
          </a:solidFill>
          <a:ln>
            <a:solidFill>
              <a:srgbClr val="006600"/>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6" name="Picture 2" descr="C:\Users\chaefk1\AppData\Local\Microsoft\Windows\Temporary Internet Files\Content.Outlook\Q6JIU8Q3\CHP_Tech_logo_B_midwest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0656" y="5429346"/>
            <a:ext cx="5222748" cy="876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142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57200"/>
            <a:ext cx="8229600" cy="457200"/>
          </a:xfrm>
        </p:spPr>
        <p:txBody>
          <a:bodyPr>
            <a:noAutofit/>
          </a:bodyPr>
          <a:lstStyle/>
          <a:p>
            <a:r>
              <a:rPr lang="en-US" sz="3600" dirty="0">
                <a:solidFill>
                  <a:srgbClr val="008000"/>
                </a:solidFill>
              </a:rPr>
              <a:t>CHP Today in the United States </a:t>
            </a:r>
          </a:p>
        </p:txBody>
      </p:sp>
      <p:sp>
        <p:nvSpPr>
          <p:cNvPr id="7" name="Rectangle 3"/>
          <p:cNvSpPr txBox="1">
            <a:spLocks noChangeArrowheads="1"/>
          </p:cNvSpPr>
          <p:nvPr/>
        </p:nvSpPr>
        <p:spPr bwMode="auto">
          <a:xfrm>
            <a:off x="4834689" y="1219200"/>
            <a:ext cx="3968416" cy="52169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ts val="1800"/>
              </a:spcBef>
              <a:spcAft>
                <a:spcPct val="0"/>
              </a:spcAft>
              <a:buClr>
                <a:srgbClr val="008000"/>
              </a:buClr>
              <a:buFont typeface="Wingdings" panose="05000000000000000000" pitchFamily="2" charset="2"/>
              <a:buChar char="§"/>
              <a:defRPr/>
            </a:pPr>
            <a:r>
              <a:rPr lang="en-US" sz="2200" b="1" kern="0" dirty="0" smtClean="0">
                <a:solidFill>
                  <a:prstClr val="black"/>
                </a:solidFill>
                <a:latin typeface="+mn-lt"/>
              </a:rPr>
              <a:t>81 GW </a:t>
            </a:r>
            <a:r>
              <a:rPr lang="en-US" sz="2200" kern="0" dirty="0" smtClean="0">
                <a:solidFill>
                  <a:prstClr val="black"/>
                </a:solidFill>
                <a:latin typeface="+mn-lt"/>
              </a:rPr>
              <a:t>of installed CHP at over 4,300 industrial and commercial facilities </a:t>
            </a:r>
          </a:p>
          <a:p>
            <a:pPr marL="342900" indent="-342900" eaLnBrk="0" fontAlgn="base" hangingPunct="0">
              <a:spcBef>
                <a:spcPts val="1800"/>
              </a:spcBef>
              <a:spcAft>
                <a:spcPct val="0"/>
              </a:spcAft>
              <a:buClr>
                <a:srgbClr val="008000"/>
              </a:buClr>
              <a:buFont typeface="Wingdings" panose="05000000000000000000" pitchFamily="2" charset="2"/>
              <a:buChar char="§"/>
              <a:defRPr/>
            </a:pPr>
            <a:r>
              <a:rPr lang="en-US" sz="2200" kern="0" dirty="0" smtClean="0">
                <a:solidFill>
                  <a:prstClr val="black"/>
                </a:solidFill>
                <a:latin typeface="+mn-lt"/>
              </a:rPr>
              <a:t>8% of U.S. Electric Generating Capacity; 14% of Manufacturing </a:t>
            </a:r>
          </a:p>
          <a:p>
            <a:pPr marL="342900" indent="-342900" eaLnBrk="0" hangingPunct="0">
              <a:spcBef>
                <a:spcPts val="1800"/>
              </a:spcBef>
              <a:buClr>
                <a:srgbClr val="008000"/>
              </a:buClr>
              <a:buFont typeface="Wingdings" panose="05000000000000000000" pitchFamily="2" charset="2"/>
              <a:buChar char="§"/>
              <a:defRPr/>
            </a:pPr>
            <a:r>
              <a:rPr lang="en-US" sz="2200" kern="0" dirty="0" smtClean="0">
                <a:solidFill>
                  <a:prstClr val="black"/>
                </a:solidFill>
                <a:latin typeface="+mn-lt"/>
                <a:ea typeface="ＭＳ Ｐゴシック"/>
              </a:rPr>
              <a:t>Avoids </a:t>
            </a:r>
            <a:r>
              <a:rPr lang="en-US" sz="2200" kern="0" dirty="0">
                <a:solidFill>
                  <a:prstClr val="black"/>
                </a:solidFill>
                <a:latin typeface="+mn-lt"/>
                <a:ea typeface="ＭＳ Ｐゴシック"/>
              </a:rPr>
              <a:t>more than </a:t>
            </a:r>
            <a:r>
              <a:rPr lang="en-US" sz="2200" b="1" kern="0" dirty="0">
                <a:solidFill>
                  <a:prstClr val="black"/>
                </a:solidFill>
                <a:latin typeface="+mn-lt"/>
                <a:ea typeface="ＭＳ Ｐゴシック"/>
              </a:rPr>
              <a:t>1.8 quadrillion Btus </a:t>
            </a:r>
            <a:r>
              <a:rPr lang="en-US" sz="2200" kern="0" dirty="0">
                <a:solidFill>
                  <a:prstClr val="black"/>
                </a:solidFill>
                <a:latin typeface="+mn-lt"/>
                <a:ea typeface="ＭＳ Ｐゴシック"/>
              </a:rPr>
              <a:t>of fuel consumption annually</a:t>
            </a:r>
          </a:p>
          <a:p>
            <a:pPr marL="342900" indent="-342900" eaLnBrk="0" hangingPunct="0">
              <a:spcBef>
                <a:spcPts val="1800"/>
              </a:spcBef>
              <a:buClr>
                <a:srgbClr val="008000"/>
              </a:buClr>
              <a:buFont typeface="Wingdings" panose="05000000000000000000" pitchFamily="2" charset="2"/>
              <a:buChar char="§"/>
              <a:defRPr/>
            </a:pPr>
            <a:r>
              <a:rPr lang="en-US" sz="2200" kern="0" dirty="0">
                <a:solidFill>
                  <a:prstClr val="black"/>
                </a:solidFill>
                <a:latin typeface="+mn-lt"/>
                <a:ea typeface="ＭＳ Ｐゴシック"/>
              </a:rPr>
              <a:t>Avoids </a:t>
            </a:r>
            <a:r>
              <a:rPr lang="en-US" sz="2200" b="1" kern="0" dirty="0">
                <a:solidFill>
                  <a:prstClr val="black"/>
                </a:solidFill>
                <a:latin typeface="+mn-lt"/>
                <a:ea typeface="ＭＳ Ｐゴシック"/>
              </a:rPr>
              <a:t>241 million metric tons of CO</a:t>
            </a:r>
            <a:r>
              <a:rPr lang="en-US" sz="2200" b="1" kern="0" baseline="-25000" dirty="0">
                <a:solidFill>
                  <a:prstClr val="black"/>
                </a:solidFill>
                <a:latin typeface="+mn-lt"/>
                <a:ea typeface="ＭＳ Ｐゴシック"/>
              </a:rPr>
              <a:t>2</a:t>
            </a:r>
            <a:r>
              <a:rPr lang="en-US" sz="2200" b="1" kern="0" dirty="0">
                <a:solidFill>
                  <a:prstClr val="black"/>
                </a:solidFill>
                <a:latin typeface="+mn-lt"/>
                <a:ea typeface="ＭＳ Ｐゴシック"/>
              </a:rPr>
              <a:t> </a:t>
            </a:r>
            <a:r>
              <a:rPr lang="en-US" sz="2200" kern="0" dirty="0" smtClean="0">
                <a:solidFill>
                  <a:prstClr val="black"/>
                </a:solidFill>
                <a:latin typeface="+mn-lt"/>
                <a:ea typeface="ＭＳ Ｐゴシック"/>
              </a:rPr>
              <a:t>compared </a:t>
            </a:r>
            <a:r>
              <a:rPr lang="en-US" sz="2200" kern="0" dirty="0">
                <a:solidFill>
                  <a:prstClr val="black"/>
                </a:solidFill>
                <a:latin typeface="+mn-lt"/>
                <a:ea typeface="ＭＳ Ｐゴシック"/>
              </a:rPr>
              <a:t>to </a:t>
            </a:r>
            <a:r>
              <a:rPr lang="en-US" sz="2200" kern="0" dirty="0" smtClean="0">
                <a:solidFill>
                  <a:prstClr val="black"/>
                </a:solidFill>
                <a:latin typeface="+mn-lt"/>
                <a:ea typeface="ＭＳ Ｐゴシック"/>
              </a:rPr>
              <a:t>separate </a:t>
            </a:r>
            <a:r>
              <a:rPr lang="en-US" sz="2200" kern="0" dirty="0">
                <a:solidFill>
                  <a:prstClr val="black"/>
                </a:solidFill>
                <a:latin typeface="+mn-lt"/>
                <a:ea typeface="ＭＳ Ｐゴシック"/>
              </a:rPr>
              <a:t>production</a:t>
            </a:r>
          </a:p>
        </p:txBody>
      </p:sp>
      <p:sp>
        <p:nvSpPr>
          <p:cNvPr id="10" name="Slide Number Placeholder 3"/>
          <p:cNvSpPr txBox="1">
            <a:spLocks/>
          </p:cNvSpPr>
          <p:nvPr/>
        </p:nvSpPr>
        <p:spPr>
          <a:xfrm>
            <a:off x="6629400" y="6348412"/>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DBE0E6A5-8309-9742-BFDA-AA5770EEF0C1}" type="slidenum">
              <a:rPr lang="en-US" smtClean="0"/>
              <a:pPr algn="r"/>
              <a:t>10</a:t>
            </a:fld>
            <a:endParaRPr lang="en-US" dirty="0"/>
          </a:p>
        </p:txBody>
      </p:sp>
      <p:pic>
        <p:nvPicPr>
          <p:cNvPr id="11" name="Picture 10"/>
          <p:cNvPicPr>
            <a:picLocks noChangeAspect="1"/>
          </p:cNvPicPr>
          <p:nvPr/>
        </p:nvPicPr>
        <p:blipFill>
          <a:blip r:embed="rId2"/>
          <a:stretch>
            <a:fillRect/>
          </a:stretch>
        </p:blipFill>
        <p:spPr>
          <a:xfrm>
            <a:off x="-113105" y="947995"/>
            <a:ext cx="5736833" cy="4682134"/>
          </a:xfrm>
          <a:prstGeom prst="rect">
            <a:avLst/>
          </a:prstGeom>
        </p:spPr>
      </p:pic>
    </p:spTree>
    <p:extLst>
      <p:ext uri="{BB962C8B-B14F-4D97-AF65-F5344CB8AC3E}">
        <p14:creationId xmlns:p14="http://schemas.microsoft.com/office/powerpoint/2010/main" val="578668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8" name="Rectangle 4"/>
          <p:cNvSpPr>
            <a:spLocks noGrp="1" noChangeArrowheads="1"/>
          </p:cNvSpPr>
          <p:nvPr>
            <p:ph type="title"/>
          </p:nvPr>
        </p:nvSpPr>
        <p:spPr/>
        <p:txBody>
          <a:bodyPr>
            <a:normAutofit/>
          </a:bodyPr>
          <a:lstStyle/>
          <a:p>
            <a:r>
              <a:rPr lang="en-US" sz="3600" b="1" dirty="0">
                <a:solidFill>
                  <a:srgbClr val="008000"/>
                </a:solidFill>
                <a:latin typeface="Century Gothic" panose="020B0502020202020204" pitchFamily="34" charset="0"/>
              </a:rPr>
              <a:t>What Are the Benefits of CHP?</a:t>
            </a:r>
          </a:p>
        </p:txBody>
      </p:sp>
      <p:sp>
        <p:nvSpPr>
          <p:cNvPr id="185347" name="Rectangle 3"/>
          <p:cNvSpPr>
            <a:spLocks noGrp="1" noChangeArrowheads="1"/>
          </p:cNvSpPr>
          <p:nvPr>
            <p:ph idx="1"/>
          </p:nvPr>
        </p:nvSpPr>
        <p:spPr>
          <a:xfrm>
            <a:off x="541663" y="1524000"/>
            <a:ext cx="8229600" cy="4525963"/>
          </a:xfrm>
        </p:spPr>
        <p:txBody>
          <a:bodyPr/>
          <a:lstStyle/>
          <a:p>
            <a:pPr>
              <a:spcBef>
                <a:spcPts val="600"/>
              </a:spcBef>
              <a:spcAft>
                <a:spcPts val="0"/>
              </a:spcAft>
            </a:pPr>
            <a:r>
              <a:rPr lang="en-US" sz="2800" b="0" dirty="0">
                <a:cs typeface="Calibri" pitchFamily="34" charset="0"/>
              </a:rPr>
              <a:t>CHP is </a:t>
            </a:r>
            <a:r>
              <a:rPr lang="en-US" sz="2800" dirty="0">
                <a:cs typeface="Calibri" pitchFamily="34" charset="0"/>
              </a:rPr>
              <a:t>more efficient </a:t>
            </a:r>
            <a:r>
              <a:rPr lang="en-US" sz="2800" b="0" dirty="0">
                <a:cs typeface="Calibri" pitchFamily="34" charset="0"/>
              </a:rPr>
              <a:t>than separate generation of electricity and </a:t>
            </a:r>
            <a:r>
              <a:rPr lang="en-US" sz="2800" b="0" dirty="0" smtClean="0">
                <a:cs typeface="Calibri" pitchFamily="34" charset="0"/>
              </a:rPr>
              <a:t>heating/cooling</a:t>
            </a:r>
            <a:endParaRPr lang="en-US" sz="2800" b="0" dirty="0">
              <a:cs typeface="Calibri" pitchFamily="34" charset="0"/>
            </a:endParaRPr>
          </a:p>
          <a:p>
            <a:pPr>
              <a:spcBef>
                <a:spcPts val="600"/>
              </a:spcBef>
              <a:spcAft>
                <a:spcPts val="0"/>
              </a:spcAft>
            </a:pPr>
            <a:r>
              <a:rPr lang="en-US" sz="2800" dirty="0">
                <a:cs typeface="Calibri" pitchFamily="34" charset="0"/>
              </a:rPr>
              <a:t>CHP can also increase energy reliability and enhance power quality </a:t>
            </a:r>
          </a:p>
          <a:p>
            <a:pPr>
              <a:spcBef>
                <a:spcPts val="600"/>
              </a:spcBef>
              <a:spcAft>
                <a:spcPts val="0"/>
              </a:spcAft>
            </a:pPr>
            <a:r>
              <a:rPr lang="en-US" sz="2800" dirty="0">
                <a:cs typeface="Calibri" pitchFamily="34" charset="0"/>
              </a:rPr>
              <a:t>CHP contributes to business retention and economic development</a:t>
            </a:r>
          </a:p>
          <a:p>
            <a:pPr>
              <a:spcBef>
                <a:spcPts val="600"/>
              </a:spcBef>
              <a:spcAft>
                <a:spcPts val="0"/>
              </a:spcAft>
            </a:pPr>
            <a:r>
              <a:rPr lang="en-US" sz="2800" b="0" dirty="0" smtClean="0">
                <a:cs typeface="Calibri" pitchFamily="34" charset="0"/>
              </a:rPr>
              <a:t>Higher </a:t>
            </a:r>
            <a:r>
              <a:rPr lang="en-US" sz="2800" b="0" dirty="0">
                <a:cs typeface="Calibri" pitchFamily="34" charset="0"/>
              </a:rPr>
              <a:t>efficiency translates to </a:t>
            </a:r>
            <a:r>
              <a:rPr lang="en-US" sz="2800" dirty="0">
                <a:cs typeface="Calibri" pitchFamily="34" charset="0"/>
              </a:rPr>
              <a:t>lower operating </a:t>
            </a:r>
            <a:r>
              <a:rPr lang="en-US" sz="2800" dirty="0" smtClean="0">
                <a:cs typeface="Calibri" pitchFamily="34" charset="0"/>
              </a:rPr>
              <a:t>costs</a:t>
            </a:r>
            <a:r>
              <a:rPr lang="en-US" sz="2800" b="0" dirty="0" smtClean="0">
                <a:cs typeface="Calibri" pitchFamily="34" charset="0"/>
              </a:rPr>
              <a:t> </a:t>
            </a:r>
          </a:p>
          <a:p>
            <a:pPr>
              <a:spcBef>
                <a:spcPts val="600"/>
              </a:spcBef>
              <a:spcAft>
                <a:spcPts val="0"/>
              </a:spcAft>
            </a:pPr>
            <a:r>
              <a:rPr lang="en-US" sz="2800" b="0" dirty="0" smtClean="0">
                <a:cs typeface="Calibri" pitchFamily="34" charset="0"/>
              </a:rPr>
              <a:t>Higher </a:t>
            </a:r>
            <a:r>
              <a:rPr lang="en-US" sz="2800" b="0" dirty="0">
                <a:cs typeface="Calibri" pitchFamily="34" charset="0"/>
              </a:rPr>
              <a:t>efficiency </a:t>
            </a:r>
            <a:r>
              <a:rPr lang="en-US" sz="2800" dirty="0">
                <a:cs typeface="Calibri" pitchFamily="34" charset="0"/>
              </a:rPr>
              <a:t>reduces emissions </a:t>
            </a:r>
            <a:r>
              <a:rPr lang="en-US" sz="2800" b="0" dirty="0">
                <a:cs typeface="Calibri" pitchFamily="34" charset="0"/>
              </a:rPr>
              <a:t>of all </a:t>
            </a:r>
            <a:r>
              <a:rPr lang="en-US" sz="2800" b="0" dirty="0" smtClean="0">
                <a:cs typeface="Calibri" pitchFamily="34" charset="0"/>
              </a:rPr>
              <a:t>pollutants</a:t>
            </a:r>
            <a:endParaRPr lang="en-US" sz="2800" b="0" dirty="0">
              <a:cs typeface="Calibri" pitchFamily="34" charset="0"/>
            </a:endParaRPr>
          </a:p>
        </p:txBody>
      </p:sp>
      <p:sp>
        <p:nvSpPr>
          <p:cNvPr id="5" name="Slide Number Placeholder 3"/>
          <p:cNvSpPr txBox="1">
            <a:spLocks/>
          </p:cNvSpPr>
          <p:nvPr/>
        </p:nvSpPr>
        <p:spPr>
          <a:xfrm>
            <a:off x="6629400" y="6348412"/>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DBE0E6A5-8309-9742-BFDA-AA5770EEF0C1}" type="slidenum">
              <a:rPr lang="en-US" smtClean="0"/>
              <a:pPr algn="r"/>
              <a:t>11</a:t>
            </a:fld>
            <a:endParaRPr lang="en-US" dirty="0"/>
          </a:p>
        </p:txBody>
      </p:sp>
    </p:spTree>
    <p:extLst>
      <p:ext uri="{BB962C8B-B14F-4D97-AF65-F5344CB8AC3E}">
        <p14:creationId xmlns:p14="http://schemas.microsoft.com/office/powerpoint/2010/main" val="1443286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17713"/>
            <a:ext cx="8686800" cy="685800"/>
          </a:xfrm>
        </p:spPr>
        <p:txBody>
          <a:bodyPr/>
          <a:lstStyle/>
          <a:p>
            <a:pPr eaLnBrk="1" hangingPunct="1"/>
            <a:r>
              <a:rPr lang="en-US" sz="3600" dirty="0" smtClean="0">
                <a:solidFill>
                  <a:srgbClr val="008000"/>
                </a:solidFill>
              </a:rPr>
              <a:t>Emerging Drivers for CHP</a:t>
            </a:r>
          </a:p>
        </p:txBody>
      </p:sp>
      <p:sp>
        <p:nvSpPr>
          <p:cNvPr id="19459" name="Rectangle 3"/>
          <p:cNvSpPr>
            <a:spLocks noGrp="1" noChangeArrowheads="1"/>
          </p:cNvSpPr>
          <p:nvPr>
            <p:ph type="body" idx="1"/>
          </p:nvPr>
        </p:nvSpPr>
        <p:spPr>
          <a:xfrm>
            <a:off x="598488" y="1081006"/>
            <a:ext cx="8088312" cy="4648200"/>
          </a:xfrm>
        </p:spPr>
        <p:txBody>
          <a:bodyPr/>
          <a:lstStyle/>
          <a:p>
            <a:pPr eaLnBrk="1" hangingPunct="1">
              <a:lnSpc>
                <a:spcPct val="100000"/>
              </a:lnSpc>
              <a:spcBef>
                <a:spcPts val="1800"/>
              </a:spcBef>
              <a:spcAft>
                <a:spcPts val="0"/>
              </a:spcAft>
            </a:pPr>
            <a:endParaRPr lang="en-US" sz="2400" dirty="0" smtClean="0">
              <a:latin typeface="Calibri" pitchFamily="34" charset="0"/>
            </a:endParaRPr>
          </a:p>
          <a:p>
            <a:pPr eaLnBrk="1" hangingPunct="1">
              <a:lnSpc>
                <a:spcPct val="100000"/>
              </a:lnSpc>
              <a:spcBef>
                <a:spcPts val="1800"/>
              </a:spcBef>
              <a:spcAft>
                <a:spcPts val="0"/>
              </a:spcAft>
            </a:pPr>
            <a:endParaRPr lang="en-US" sz="2400" dirty="0" smtClean="0">
              <a:latin typeface="Calibri" pitchFamily="34" charset="0"/>
            </a:endParaRPr>
          </a:p>
          <a:p>
            <a:pPr eaLnBrk="1" hangingPunct="1">
              <a:lnSpc>
                <a:spcPct val="100000"/>
              </a:lnSpc>
              <a:spcBef>
                <a:spcPts val="1600"/>
              </a:spcBef>
              <a:spcAft>
                <a:spcPts val="0"/>
              </a:spcAft>
              <a:buNone/>
            </a:pPr>
            <a:endParaRPr lang="en-US" sz="2400" dirty="0" smtClean="0">
              <a:latin typeface="Calibri" pitchFamily="34" charset="0"/>
            </a:endParaRPr>
          </a:p>
          <a:p>
            <a:pPr eaLnBrk="1" hangingPunct="1">
              <a:lnSpc>
                <a:spcPct val="100000"/>
              </a:lnSpc>
              <a:spcBef>
                <a:spcPts val="1600"/>
              </a:spcBef>
              <a:spcAft>
                <a:spcPts val="0"/>
              </a:spcAft>
            </a:pPr>
            <a:endParaRPr lang="en-US" sz="2400" dirty="0" smtClean="0">
              <a:latin typeface="Calibri" pitchFamily="34" charset="0"/>
            </a:endParaRPr>
          </a:p>
          <a:p>
            <a:pPr eaLnBrk="1" hangingPunct="1">
              <a:lnSpc>
                <a:spcPct val="100000"/>
              </a:lnSpc>
              <a:spcBef>
                <a:spcPts val="1600"/>
              </a:spcBef>
              <a:spcAft>
                <a:spcPts val="0"/>
              </a:spcAft>
            </a:pPr>
            <a:endParaRPr lang="en-US" sz="2400" dirty="0" smtClean="0">
              <a:latin typeface="Calibri" pitchFamily="34" charset="0"/>
            </a:endParaRPr>
          </a:p>
        </p:txBody>
      </p:sp>
      <p:sp>
        <p:nvSpPr>
          <p:cNvPr id="2" name="Rectangle 1"/>
          <p:cNvSpPr/>
          <p:nvPr/>
        </p:nvSpPr>
        <p:spPr>
          <a:xfrm>
            <a:off x="485737" y="1313362"/>
            <a:ext cx="5057276" cy="4524315"/>
          </a:xfrm>
          <a:prstGeom prst="rect">
            <a:avLst/>
          </a:prstGeom>
        </p:spPr>
        <p:txBody>
          <a:bodyPr wrap="square">
            <a:spAutoFit/>
          </a:bodyPr>
          <a:lstStyle/>
          <a:p>
            <a:pPr marL="342900" lvl="1" indent="-342900" eaLnBrk="0" hangingPunct="0">
              <a:lnSpc>
                <a:spcPct val="95000"/>
              </a:lnSpc>
              <a:spcBef>
                <a:spcPts val="1200"/>
              </a:spcBef>
              <a:spcAft>
                <a:spcPts val="600"/>
              </a:spcAft>
              <a:buClr>
                <a:srgbClr val="A2CD57"/>
              </a:buClr>
              <a:buFont typeface="Courier New" pitchFamily="49" charset="0"/>
              <a:buChar char="o"/>
            </a:pPr>
            <a:r>
              <a:rPr lang="en-US" sz="2400" dirty="0">
                <a:latin typeface="+mn-lt"/>
              </a:rPr>
              <a:t>Benefits of CHP recognized by </a:t>
            </a:r>
            <a:r>
              <a:rPr lang="en-US" sz="2400" dirty="0" smtClean="0">
                <a:latin typeface="+mn-lt"/>
              </a:rPr>
              <a:t>state and federal policymakers</a:t>
            </a:r>
          </a:p>
          <a:p>
            <a:pPr marL="342900" lvl="1" indent="-342900" eaLnBrk="0" hangingPunct="0">
              <a:lnSpc>
                <a:spcPct val="95000"/>
              </a:lnSpc>
              <a:spcBef>
                <a:spcPts val="1200"/>
              </a:spcBef>
              <a:spcAft>
                <a:spcPts val="600"/>
              </a:spcAft>
              <a:buClr>
                <a:srgbClr val="A2CD57"/>
              </a:buClr>
              <a:buFont typeface="Courier New" pitchFamily="49" charset="0"/>
              <a:buChar char="o"/>
            </a:pPr>
            <a:r>
              <a:rPr lang="en-US" sz="2400" dirty="0">
                <a:latin typeface="+mn-lt"/>
              </a:rPr>
              <a:t>Energy resiliency and critical infrastructure</a:t>
            </a:r>
          </a:p>
          <a:p>
            <a:pPr marL="342900" lvl="1" indent="-342900" eaLnBrk="0" hangingPunct="0">
              <a:lnSpc>
                <a:spcPct val="95000"/>
              </a:lnSpc>
              <a:spcBef>
                <a:spcPts val="1200"/>
              </a:spcBef>
              <a:spcAft>
                <a:spcPts val="600"/>
              </a:spcAft>
              <a:buClr>
                <a:srgbClr val="A2CD57"/>
              </a:buClr>
              <a:buFont typeface="Courier New" pitchFamily="49" charset="0"/>
              <a:buChar char="o"/>
            </a:pPr>
            <a:r>
              <a:rPr lang="en-US" sz="2400" dirty="0">
                <a:latin typeface="+mn-lt"/>
              </a:rPr>
              <a:t>Utilities finding economic value</a:t>
            </a:r>
          </a:p>
          <a:p>
            <a:pPr marL="342900" lvl="1" indent="-342900" eaLnBrk="0" hangingPunct="0">
              <a:lnSpc>
                <a:spcPct val="95000"/>
              </a:lnSpc>
              <a:spcBef>
                <a:spcPts val="1200"/>
              </a:spcBef>
              <a:spcAft>
                <a:spcPts val="600"/>
              </a:spcAft>
              <a:buClr>
                <a:srgbClr val="A2CD57"/>
              </a:buClr>
              <a:buFont typeface="Courier New" pitchFamily="49" charset="0"/>
              <a:buChar char="o"/>
            </a:pPr>
            <a:r>
              <a:rPr lang="en-US" sz="2400" dirty="0" smtClean="0">
                <a:latin typeface="+mn-lt"/>
              </a:rPr>
              <a:t>Economically favorable </a:t>
            </a:r>
            <a:r>
              <a:rPr lang="en-US" sz="2400" dirty="0">
                <a:latin typeface="+mn-lt"/>
              </a:rPr>
              <a:t>outlook for natural gas supply and price in North America </a:t>
            </a:r>
          </a:p>
          <a:p>
            <a:pPr marL="342900" lvl="1" indent="-342900" eaLnBrk="0" hangingPunct="0">
              <a:lnSpc>
                <a:spcPct val="95000"/>
              </a:lnSpc>
              <a:spcBef>
                <a:spcPts val="1200"/>
              </a:spcBef>
              <a:spcAft>
                <a:spcPts val="600"/>
              </a:spcAft>
              <a:buClr>
                <a:srgbClr val="A2CD57"/>
              </a:buClr>
              <a:buFont typeface="Courier New" pitchFamily="49" charset="0"/>
              <a:buChar char="o"/>
            </a:pPr>
            <a:r>
              <a:rPr lang="en-US" sz="2400" dirty="0">
                <a:latin typeface="+mn-lt"/>
              </a:rPr>
              <a:t>Opportunities created by environmental </a:t>
            </a:r>
            <a:r>
              <a:rPr lang="en-US" sz="2400" dirty="0" smtClean="0">
                <a:latin typeface="+mn-lt"/>
              </a:rPr>
              <a:t>drivers</a:t>
            </a:r>
          </a:p>
        </p:txBody>
      </p:sp>
      <p:pic>
        <p:nvPicPr>
          <p:cNvPr id="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4724" y="1677390"/>
            <a:ext cx="2831263" cy="3662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520267" y="1173526"/>
            <a:ext cx="3657600" cy="323165"/>
          </a:xfrm>
          <a:prstGeom prst="rect">
            <a:avLst/>
          </a:prstGeom>
        </p:spPr>
        <p:txBody>
          <a:bodyPr wrap="square">
            <a:spAutoFit/>
          </a:bodyPr>
          <a:lstStyle/>
          <a:p>
            <a:pPr algn="ctr"/>
            <a:r>
              <a:rPr lang="en-US" sz="1500" i="1" dirty="0" smtClean="0"/>
              <a:t>DOE / EPA CHP Report (8/2012)</a:t>
            </a:r>
            <a:endParaRPr lang="en-US" sz="1500" i="1" dirty="0"/>
          </a:p>
        </p:txBody>
      </p:sp>
      <p:sp>
        <p:nvSpPr>
          <p:cNvPr id="7" name="TextBox 6"/>
          <p:cNvSpPr txBox="1"/>
          <p:nvPr/>
        </p:nvSpPr>
        <p:spPr>
          <a:xfrm>
            <a:off x="5410200" y="5486400"/>
            <a:ext cx="3666067" cy="577081"/>
          </a:xfrm>
          <a:prstGeom prst="rect">
            <a:avLst/>
          </a:prstGeom>
          <a:noFill/>
        </p:spPr>
        <p:txBody>
          <a:bodyPr wrap="square" rtlCol="0">
            <a:spAutoFit/>
          </a:bodyPr>
          <a:lstStyle/>
          <a:p>
            <a:pPr algn="ctr"/>
            <a:r>
              <a:rPr lang="en-US" sz="1050" dirty="0" smtClean="0"/>
              <a:t>Report: </a:t>
            </a:r>
            <a:r>
              <a:rPr lang="en-US" sz="1050" dirty="0" smtClean="0">
                <a:hlinkClick r:id="rId4"/>
              </a:rPr>
              <a:t>http</a:t>
            </a:r>
            <a:r>
              <a:rPr lang="en-US" sz="1050" dirty="0">
                <a:hlinkClick r:id="rId4"/>
              </a:rPr>
              <a:t>://</a:t>
            </a:r>
            <a:r>
              <a:rPr lang="en-US" sz="1050" dirty="0" smtClean="0">
                <a:hlinkClick r:id="rId4"/>
              </a:rPr>
              <a:t>www1.eere.energy.gov/manufacturing/distributedenergy/pdfs/chp_clean_energy_solution.pdf</a:t>
            </a:r>
            <a:r>
              <a:rPr lang="en-US" sz="1050" dirty="0" smtClean="0"/>
              <a:t>  </a:t>
            </a:r>
            <a:endParaRPr lang="en-US" sz="1050" dirty="0"/>
          </a:p>
        </p:txBody>
      </p:sp>
      <p:sp>
        <p:nvSpPr>
          <p:cNvPr id="8" name="Slide Number Placeholder 1"/>
          <p:cNvSpPr>
            <a:spLocks noGrp="1"/>
          </p:cNvSpPr>
          <p:nvPr>
            <p:ph type="sldNum" sz="quarter" idx="10"/>
          </p:nvPr>
        </p:nvSpPr>
        <p:spPr>
          <a:xfrm>
            <a:off x="6556248" y="6355080"/>
            <a:ext cx="2133600" cy="365125"/>
          </a:xfrm>
        </p:spPr>
        <p:txBody>
          <a:bodyPr/>
          <a:lstStyle/>
          <a:p>
            <a:pPr algn="r">
              <a:defRPr/>
            </a:pPr>
            <a:fld id="{D4BBE1A2-1250-4247-B425-89D8B2A332C7}" type="slidenum">
              <a:rPr lang="en-US" smtClean="0"/>
              <a:pPr algn="r">
                <a:defRPr/>
              </a:pPr>
              <a:t>12</a:t>
            </a:fld>
            <a:endParaRPr lang="en-US" dirty="0"/>
          </a:p>
        </p:txBody>
      </p:sp>
    </p:spTree>
    <p:extLst>
      <p:ext uri="{BB962C8B-B14F-4D97-AF65-F5344CB8AC3E}">
        <p14:creationId xmlns:p14="http://schemas.microsoft.com/office/powerpoint/2010/main" val="364223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020762"/>
          </a:xfrm>
        </p:spPr>
        <p:txBody>
          <a:bodyPr vert="horz" lIns="91440" tIns="45720" rIns="91440" bIns="45720" rtlCol="0" anchor="ctr">
            <a:noAutofit/>
          </a:bodyPr>
          <a:lstStyle/>
          <a:p>
            <a:r>
              <a:rPr lang="en-US" sz="3600" b="1" dirty="0">
                <a:solidFill>
                  <a:srgbClr val="008000"/>
                </a:solidFill>
              </a:rPr>
              <a:t>Critical Infrastructure and </a:t>
            </a:r>
            <a:r>
              <a:rPr lang="en-US" sz="3600" b="1" dirty="0" smtClean="0">
                <a:solidFill>
                  <a:srgbClr val="008000"/>
                </a:solidFill>
              </a:rPr>
              <a:t>Resiliency </a:t>
            </a:r>
            <a:r>
              <a:rPr lang="en-US" sz="3600" b="1" dirty="0">
                <a:solidFill>
                  <a:srgbClr val="008000"/>
                </a:solidFill>
              </a:rPr>
              <a:t>Benefits of CHP</a:t>
            </a:r>
          </a:p>
        </p:txBody>
      </p:sp>
      <p:sp>
        <p:nvSpPr>
          <p:cNvPr id="8" name="Content Placeholder 2"/>
          <p:cNvSpPr>
            <a:spLocks noGrp="1"/>
          </p:cNvSpPr>
          <p:nvPr>
            <p:ph sz="half" idx="1"/>
          </p:nvPr>
        </p:nvSpPr>
        <p:spPr>
          <a:xfrm>
            <a:off x="457200" y="1524001"/>
            <a:ext cx="8305800" cy="1219199"/>
          </a:xfrm>
          <a:solidFill>
            <a:schemeClr val="accent3">
              <a:lumMod val="40000"/>
              <a:lumOff val="60000"/>
            </a:schemeClr>
          </a:solidFill>
        </p:spPr>
        <p:txBody>
          <a:bodyPr tIns="91440">
            <a:normAutofit fontScale="85000" lnSpcReduction="20000"/>
          </a:bodyPr>
          <a:lstStyle/>
          <a:p>
            <a:pPr marL="0" indent="0">
              <a:buClr>
                <a:srgbClr val="008000"/>
              </a:buClr>
              <a:buNone/>
            </a:pPr>
            <a:r>
              <a:rPr lang="en-US" sz="1800" i="1" dirty="0">
                <a:solidFill>
                  <a:srgbClr val="000000"/>
                </a:solidFill>
              </a:rPr>
              <a:t>“Critical infrastructure” refers to those assets, systems, and networks that, if incapacitated, would have a substantial negative impact on national security, national economic security, or national public health and safety.”</a:t>
            </a:r>
            <a:r>
              <a:rPr lang="en-US" sz="1800" dirty="0">
                <a:solidFill>
                  <a:srgbClr val="000000"/>
                </a:solidFill>
              </a:rPr>
              <a:t> </a:t>
            </a:r>
          </a:p>
          <a:p>
            <a:pPr marL="0" indent="0">
              <a:buClr>
                <a:srgbClr val="008000"/>
              </a:buClr>
              <a:buNone/>
            </a:pPr>
            <a:endParaRPr lang="en-US" sz="600" dirty="0">
              <a:solidFill>
                <a:srgbClr val="000000"/>
              </a:solidFill>
            </a:endParaRPr>
          </a:p>
          <a:p>
            <a:pPr marL="0" indent="0">
              <a:buClr>
                <a:srgbClr val="008000"/>
              </a:buClr>
              <a:buNone/>
            </a:pPr>
            <a:r>
              <a:rPr lang="en-US" sz="1300" dirty="0">
                <a:solidFill>
                  <a:srgbClr val="000000"/>
                </a:solidFill>
              </a:rPr>
              <a:t>Patriot Act of 2001 Section 1016 (e)  </a:t>
            </a:r>
          </a:p>
          <a:p>
            <a:endParaRPr lang="en-US" sz="2400" dirty="0">
              <a:solidFill>
                <a:srgbClr val="000000"/>
              </a:solidFill>
            </a:endParaRPr>
          </a:p>
        </p:txBody>
      </p:sp>
      <p:sp>
        <p:nvSpPr>
          <p:cNvPr id="9" name="Content Placeholder 3"/>
          <p:cNvSpPr txBox="1">
            <a:spLocks/>
          </p:cNvSpPr>
          <p:nvPr/>
        </p:nvSpPr>
        <p:spPr>
          <a:xfrm>
            <a:off x="457200" y="2819400"/>
            <a:ext cx="4495800" cy="3276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00B050"/>
              </a:buClr>
              <a:buFont typeface="Arial" panose="020B0604020202020204" pitchFamily="34" charset="0"/>
              <a:buNone/>
            </a:pPr>
            <a:r>
              <a:rPr lang="en-US" sz="2000" b="1" dirty="0">
                <a:solidFill>
                  <a:srgbClr val="000000"/>
                </a:solidFill>
                <a:latin typeface="+mn-lt"/>
              </a:rPr>
              <a:t>Applications:</a:t>
            </a:r>
          </a:p>
          <a:p>
            <a:pPr marL="342900" lvl="1" indent="-342900">
              <a:buFont typeface="Arial" panose="020B0604020202020204" pitchFamily="34" charset="0"/>
              <a:buChar char="•"/>
            </a:pPr>
            <a:r>
              <a:rPr lang="en-US" sz="2000" dirty="0">
                <a:solidFill>
                  <a:srgbClr val="000000"/>
                </a:solidFill>
                <a:latin typeface="+mn-lt"/>
              </a:rPr>
              <a:t>Hospitals and healthcare centers</a:t>
            </a:r>
          </a:p>
          <a:p>
            <a:pPr marL="342900" lvl="1" indent="-342900">
              <a:buFont typeface="Arial" panose="020B0604020202020204" pitchFamily="34" charset="0"/>
              <a:buChar char="•"/>
            </a:pPr>
            <a:r>
              <a:rPr lang="en-US" sz="2000" dirty="0">
                <a:solidFill>
                  <a:srgbClr val="000000"/>
                </a:solidFill>
                <a:latin typeface="+mn-lt"/>
              </a:rPr>
              <a:t>Water / wastewater treatment plants</a:t>
            </a:r>
          </a:p>
          <a:p>
            <a:pPr marL="342900" lvl="1" indent="-342900">
              <a:buFont typeface="Arial" panose="020B0604020202020204" pitchFamily="34" charset="0"/>
              <a:buChar char="•"/>
            </a:pPr>
            <a:r>
              <a:rPr lang="en-US" sz="2000" dirty="0">
                <a:solidFill>
                  <a:srgbClr val="000000"/>
                </a:solidFill>
                <a:latin typeface="+mn-lt"/>
              </a:rPr>
              <a:t>Police, fire, and public safety </a:t>
            </a:r>
          </a:p>
          <a:p>
            <a:pPr marL="342900" lvl="1" indent="-342900">
              <a:buFont typeface="Arial" panose="020B0604020202020204" pitchFamily="34" charset="0"/>
              <a:buChar char="•"/>
            </a:pPr>
            <a:r>
              <a:rPr lang="en-US" sz="2000" dirty="0">
                <a:solidFill>
                  <a:srgbClr val="000000"/>
                </a:solidFill>
                <a:latin typeface="+mn-lt"/>
              </a:rPr>
              <a:t>Centers of refuge (often schools or universities)</a:t>
            </a:r>
          </a:p>
          <a:p>
            <a:pPr marL="342900" lvl="1" indent="-342900">
              <a:buFont typeface="Arial" panose="020B0604020202020204" pitchFamily="34" charset="0"/>
              <a:buChar char="•"/>
            </a:pPr>
            <a:r>
              <a:rPr lang="en-US" sz="2000" dirty="0">
                <a:solidFill>
                  <a:srgbClr val="000000"/>
                </a:solidFill>
                <a:latin typeface="+mn-lt"/>
              </a:rPr>
              <a:t>Military/National Security</a:t>
            </a:r>
          </a:p>
          <a:p>
            <a:pPr marL="342900" lvl="1" indent="-342900">
              <a:buFont typeface="Arial" panose="020B0604020202020204" pitchFamily="34" charset="0"/>
              <a:buChar char="•"/>
            </a:pPr>
            <a:r>
              <a:rPr lang="en-US" sz="2000" dirty="0">
                <a:solidFill>
                  <a:srgbClr val="000000"/>
                </a:solidFill>
                <a:latin typeface="+mn-lt"/>
              </a:rPr>
              <a:t>Food distribution facilities</a:t>
            </a:r>
          </a:p>
          <a:p>
            <a:pPr marL="342900" lvl="1" indent="-342900">
              <a:buFont typeface="Arial" panose="020B0604020202020204" pitchFamily="34" charset="0"/>
              <a:buChar char="•"/>
            </a:pPr>
            <a:r>
              <a:rPr lang="en-US" sz="2000" dirty="0">
                <a:solidFill>
                  <a:srgbClr val="000000"/>
                </a:solidFill>
                <a:latin typeface="+mn-lt"/>
              </a:rPr>
              <a:t>Telecom and data centers</a:t>
            </a:r>
          </a:p>
        </p:txBody>
      </p:sp>
      <p:sp>
        <p:nvSpPr>
          <p:cNvPr id="10" name="Content Placeholder 2"/>
          <p:cNvSpPr txBox="1">
            <a:spLocks/>
          </p:cNvSpPr>
          <p:nvPr/>
        </p:nvSpPr>
        <p:spPr bwMode="auto">
          <a:xfrm>
            <a:off x="5105400" y="2819400"/>
            <a:ext cx="3657600" cy="345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rgbClr val="A2CD57"/>
              </a:buClr>
              <a:buFont typeface="Courier New" pitchFamily="49" charset="0"/>
              <a:buChar char="o"/>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A2CD57"/>
              </a:buClr>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A2CD57"/>
              </a:buClr>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A2CD57"/>
              </a:buClr>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A2CD57"/>
              </a:buClr>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2200" b="1" dirty="0">
                <a:solidFill>
                  <a:srgbClr val="000000"/>
                </a:solidFill>
                <a:cs typeface="Arial" panose="020B0604020202020204" pitchFamily="34" charset="0"/>
              </a:rPr>
              <a:t>CHP</a:t>
            </a:r>
            <a:r>
              <a:rPr lang="en-US" sz="2200" dirty="0">
                <a:solidFill>
                  <a:srgbClr val="000000"/>
                </a:solidFill>
                <a:cs typeface="Arial" panose="020B0604020202020204" pitchFamily="34" charset="0"/>
              </a:rPr>
              <a:t> </a:t>
            </a:r>
            <a:r>
              <a:rPr lang="en-US" sz="1800" dirty="0">
                <a:solidFill>
                  <a:srgbClr val="000000"/>
                </a:solidFill>
                <a:cs typeface="Arial" panose="020B0604020202020204" pitchFamily="34" charset="0"/>
              </a:rPr>
              <a:t>(</a:t>
            </a:r>
            <a:r>
              <a:rPr lang="en-US" sz="1800" u="sng" dirty="0">
                <a:solidFill>
                  <a:srgbClr val="000000"/>
                </a:solidFill>
                <a:cs typeface="Arial" panose="020B0604020202020204" pitchFamily="34" charset="0"/>
              </a:rPr>
              <a:t>if properly configured</a:t>
            </a:r>
            <a:r>
              <a:rPr lang="en-US" sz="1800" dirty="0">
                <a:solidFill>
                  <a:srgbClr val="000000"/>
                </a:solidFill>
                <a:cs typeface="Arial" panose="020B0604020202020204" pitchFamily="34" charset="0"/>
              </a:rPr>
              <a:t>):</a:t>
            </a:r>
          </a:p>
          <a:p>
            <a:pPr>
              <a:buClrTx/>
              <a:buFont typeface="Arial" panose="020B0604020202020204" pitchFamily="34" charset="0"/>
              <a:buChar char="•"/>
            </a:pPr>
            <a:r>
              <a:rPr lang="en-US" sz="2000" dirty="0">
                <a:solidFill>
                  <a:srgbClr val="000000"/>
                </a:solidFill>
                <a:cs typeface="Arial" panose="020B0604020202020204" pitchFamily="34" charset="0"/>
              </a:rPr>
              <a:t>Offers the opportunity to improve Critical Infrastructure (CI) resiliency</a:t>
            </a:r>
          </a:p>
          <a:p>
            <a:pPr>
              <a:buClrTx/>
              <a:buFont typeface="Arial" panose="020B0604020202020204" pitchFamily="34" charset="0"/>
              <a:buChar char="•"/>
            </a:pPr>
            <a:r>
              <a:rPr lang="en-US" sz="2000" dirty="0">
                <a:solidFill>
                  <a:srgbClr val="000000"/>
                </a:solidFill>
                <a:cs typeface="Arial" panose="020B0604020202020204" pitchFamily="34" charset="0"/>
              </a:rPr>
              <a:t>Can continue to operate, providing uninterrupted supply of electricity and heating/cooling to the host facility </a:t>
            </a:r>
          </a:p>
          <a:p>
            <a:endParaRPr lang="en-US" dirty="0">
              <a:solidFill>
                <a:srgbClr val="000000"/>
              </a:solidFill>
            </a:endParaRPr>
          </a:p>
        </p:txBody>
      </p:sp>
      <p:sp>
        <p:nvSpPr>
          <p:cNvPr id="16" name="Slide Number Placeholder 15"/>
          <p:cNvSpPr>
            <a:spLocks noGrp="1"/>
          </p:cNvSpPr>
          <p:nvPr>
            <p:ph type="sldNum" sz="quarter" idx="4294967295"/>
          </p:nvPr>
        </p:nvSpPr>
        <p:spPr>
          <a:xfrm>
            <a:off x="6553200" y="6356350"/>
            <a:ext cx="2133600" cy="365125"/>
          </a:xfrm>
          <a:prstGeom prst="rect">
            <a:avLst/>
          </a:prstGeom>
        </p:spPr>
        <p:txBody>
          <a:bodyPr/>
          <a:lstStyle/>
          <a:p>
            <a:pPr algn="r"/>
            <a:fld id="{2619685E-A254-4A42-A522-9A6A35D28C0D}" type="slidenum">
              <a:rPr lang="en-US" smtClean="0"/>
              <a:pPr algn="r"/>
              <a:t>13</a:t>
            </a:fld>
            <a:endParaRPr lang="en-US" dirty="0"/>
          </a:p>
        </p:txBody>
      </p:sp>
    </p:spTree>
    <p:extLst>
      <p:ext uri="{BB962C8B-B14F-4D97-AF65-F5344CB8AC3E}">
        <p14:creationId xmlns:p14="http://schemas.microsoft.com/office/powerpoint/2010/main" val="3171873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828800"/>
          </a:xfrm>
        </p:spPr>
        <p:txBody>
          <a:bodyPr>
            <a:noAutofit/>
          </a:bodyPr>
          <a:lstStyle/>
          <a:p>
            <a:r>
              <a:rPr lang="en-US" dirty="0" smtClean="0">
                <a:solidFill>
                  <a:srgbClr val="008000"/>
                </a:solidFill>
              </a:rPr>
              <a:t>Missouri – Current CHP Installations and Technical Potential</a:t>
            </a:r>
            <a:endParaRPr lang="en-US" dirty="0">
              <a:solidFill>
                <a:srgbClr val="008000"/>
              </a:solidFil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187104AF-A7CF-40C8-AE99-1C6A92CB4E20}" type="slidenum">
              <a:rPr lang="en-US" smtClean="0"/>
              <a:t>14</a:t>
            </a:fld>
            <a:endParaRPr lang="en-US"/>
          </a:p>
        </p:txBody>
      </p:sp>
    </p:spTree>
    <p:extLst>
      <p:ext uri="{BB962C8B-B14F-4D97-AF65-F5344CB8AC3E}">
        <p14:creationId xmlns:p14="http://schemas.microsoft.com/office/powerpoint/2010/main" val="7491127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019065"/>
          </a:xfrm>
        </p:spPr>
        <p:txBody>
          <a:bodyPr>
            <a:noAutofit/>
          </a:bodyPr>
          <a:lstStyle/>
          <a:p>
            <a:r>
              <a:rPr lang="en-US" sz="3400" b="1" dirty="0" smtClean="0">
                <a:solidFill>
                  <a:srgbClr val="008000"/>
                </a:solidFill>
              </a:rPr>
              <a:t>Missouri Existing CHP Installation Summary</a:t>
            </a:r>
            <a:r>
              <a:rPr lang="en-US" sz="3600" b="1" dirty="0" smtClean="0">
                <a:solidFill>
                  <a:srgbClr val="008000"/>
                </a:solidFill>
              </a:rPr>
              <a:t/>
            </a:r>
            <a:br>
              <a:rPr lang="en-US" sz="3600" b="1" dirty="0" smtClean="0">
                <a:solidFill>
                  <a:srgbClr val="008000"/>
                </a:solidFill>
              </a:rPr>
            </a:br>
            <a:r>
              <a:rPr lang="en-US" sz="2700" dirty="0" smtClean="0">
                <a:solidFill>
                  <a:srgbClr val="008000"/>
                </a:solidFill>
              </a:rPr>
              <a:t>23 CHP Sites = 236.9 MW Generating Capacity </a:t>
            </a:r>
            <a:endParaRPr lang="en-US" sz="2700" dirty="0">
              <a:solidFill>
                <a:srgbClr val="008000"/>
              </a:solidFill>
            </a:endParaRP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lgn="r"/>
            <a:fld id="{187104AF-A7CF-40C8-AE99-1C6A92CB4E20}" type="slidenum">
              <a:rPr lang="en-US" smtClean="0"/>
              <a:pPr algn="r"/>
              <a:t>15</a:t>
            </a:fld>
            <a:endParaRPr lang="en-US" dirty="0"/>
          </a:p>
        </p:txBody>
      </p:sp>
      <p:sp>
        <p:nvSpPr>
          <p:cNvPr id="7" name="TextBox 6"/>
          <p:cNvSpPr txBox="1"/>
          <p:nvPr/>
        </p:nvSpPr>
        <p:spPr>
          <a:xfrm>
            <a:off x="7620000" y="5486400"/>
            <a:ext cx="1389201" cy="646331"/>
          </a:xfrm>
          <a:prstGeom prst="rect">
            <a:avLst/>
          </a:prstGeom>
          <a:solidFill>
            <a:schemeClr val="bg1"/>
          </a:solidFill>
        </p:spPr>
        <p:txBody>
          <a:bodyPr wrap="square" rtlCol="0">
            <a:spAutoFit/>
          </a:bodyPr>
          <a:lstStyle/>
          <a:p>
            <a:r>
              <a:rPr lang="en-US" sz="1200" dirty="0" smtClean="0"/>
              <a:t>Source: </a:t>
            </a:r>
          </a:p>
          <a:p>
            <a:r>
              <a:rPr lang="en-US" sz="1200" dirty="0" smtClean="0">
                <a:hlinkClick r:id="rId2"/>
              </a:rPr>
              <a:t>www.energy.gov/chp-installs</a:t>
            </a:r>
            <a:r>
              <a:rPr lang="en-US" sz="1200" dirty="0" smtClean="0"/>
              <a:t>  </a:t>
            </a:r>
            <a:endParaRPr lang="en-US" sz="1200" dirty="0"/>
          </a:p>
        </p:txBody>
      </p:sp>
      <p:graphicFrame>
        <p:nvGraphicFramePr>
          <p:cNvPr id="12" name="Table 11"/>
          <p:cNvGraphicFramePr>
            <a:graphicFrameLocks noGrp="1"/>
          </p:cNvGraphicFramePr>
          <p:nvPr>
            <p:extLst>
              <p:ext uri="{D42A27DB-BD31-4B8C-83A1-F6EECF244321}">
                <p14:modId xmlns:p14="http://schemas.microsoft.com/office/powerpoint/2010/main" val="1388888375"/>
              </p:ext>
            </p:extLst>
          </p:nvPr>
        </p:nvGraphicFramePr>
        <p:xfrm>
          <a:off x="1219200" y="1293703"/>
          <a:ext cx="6400800" cy="5427772"/>
        </p:xfrm>
        <a:graphic>
          <a:graphicData uri="http://schemas.openxmlformats.org/drawingml/2006/table">
            <a:tbl>
              <a:tblPr>
                <a:tableStyleId>{5C22544A-7EE6-4342-B048-85BDC9FD1C3A}</a:tableStyleId>
              </a:tblPr>
              <a:tblGrid>
                <a:gridCol w="1660831"/>
                <a:gridCol w="2682306"/>
                <a:gridCol w="1219463"/>
                <a:gridCol w="838200"/>
              </a:tblGrid>
              <a:tr h="371636">
                <a:tc>
                  <a:txBody>
                    <a:bodyPr/>
                    <a:lstStyle/>
                    <a:p>
                      <a:pPr algn="ctr" fontAlgn="ctr"/>
                      <a:r>
                        <a:rPr lang="en-US" sz="1100" u="none" strike="noStrike" dirty="0">
                          <a:effectLst/>
                        </a:rPr>
                        <a:t>Application</a:t>
                      </a:r>
                      <a:endParaRPr lang="en-US" sz="1100" b="1" i="0" u="none" strike="noStrike" dirty="0">
                        <a:solidFill>
                          <a:srgbClr val="000000"/>
                        </a:solidFill>
                        <a:effectLst/>
                        <a:latin typeface="Calibri" panose="020F0502020204030204" pitchFamily="34" charset="0"/>
                      </a:endParaRPr>
                    </a:p>
                  </a:txBody>
                  <a:tcPr marL="6673" marR="6673" marT="6673" marB="0" anchor="ctr">
                    <a:solidFill>
                      <a:srgbClr val="C5F0FF"/>
                    </a:solidFill>
                  </a:tcPr>
                </a:tc>
                <a:tc>
                  <a:txBody>
                    <a:bodyPr/>
                    <a:lstStyle/>
                    <a:p>
                      <a:pPr algn="ctr" fontAlgn="ctr"/>
                      <a:r>
                        <a:rPr lang="en-US" sz="1100" u="none" strike="noStrike" dirty="0">
                          <a:effectLst/>
                        </a:rPr>
                        <a:t>Facility</a:t>
                      </a:r>
                      <a:endParaRPr lang="en-US" sz="1100" b="1" i="0" u="none" strike="noStrike" dirty="0">
                        <a:solidFill>
                          <a:srgbClr val="000000"/>
                        </a:solidFill>
                        <a:effectLst/>
                        <a:latin typeface="Calibri" panose="020F0502020204030204" pitchFamily="34" charset="0"/>
                      </a:endParaRPr>
                    </a:p>
                  </a:txBody>
                  <a:tcPr marL="6673" marR="6673" marT="6673" marB="0" anchor="ctr">
                    <a:solidFill>
                      <a:srgbClr val="C5F0FF"/>
                    </a:solidFill>
                  </a:tcPr>
                </a:tc>
                <a:tc>
                  <a:txBody>
                    <a:bodyPr/>
                    <a:lstStyle/>
                    <a:p>
                      <a:pPr algn="ctr" fontAlgn="ctr"/>
                      <a:r>
                        <a:rPr lang="en-US" sz="1100" u="none" strike="noStrike" dirty="0">
                          <a:effectLst/>
                        </a:rPr>
                        <a:t>City</a:t>
                      </a:r>
                      <a:endParaRPr lang="en-US" sz="1100" b="1" i="0" u="none" strike="noStrike" dirty="0">
                        <a:solidFill>
                          <a:srgbClr val="000000"/>
                        </a:solidFill>
                        <a:effectLst/>
                        <a:latin typeface="Calibri" panose="020F0502020204030204" pitchFamily="34" charset="0"/>
                      </a:endParaRPr>
                    </a:p>
                  </a:txBody>
                  <a:tcPr marL="6673" marR="6673" marT="6673" marB="0" anchor="ctr">
                    <a:solidFill>
                      <a:srgbClr val="C5F0FF"/>
                    </a:solidFill>
                  </a:tcPr>
                </a:tc>
                <a:tc>
                  <a:txBody>
                    <a:bodyPr/>
                    <a:lstStyle/>
                    <a:p>
                      <a:pPr algn="ctr" fontAlgn="ctr"/>
                      <a:r>
                        <a:rPr lang="en-US" sz="1100" u="none" strike="noStrike" dirty="0">
                          <a:effectLst/>
                        </a:rPr>
                        <a:t>Capacity (KW)</a:t>
                      </a:r>
                      <a:endParaRPr lang="en-US" sz="1100" b="1" i="0" u="none" strike="noStrike" dirty="0">
                        <a:solidFill>
                          <a:srgbClr val="000000"/>
                        </a:solidFill>
                        <a:effectLst/>
                        <a:latin typeface="Calibri" panose="020F0502020204030204" pitchFamily="34" charset="0"/>
                      </a:endParaRPr>
                    </a:p>
                  </a:txBody>
                  <a:tcPr marL="6673" marR="6673" marT="6673" marB="0" anchor="ctr">
                    <a:solidFill>
                      <a:srgbClr val="C5F0FF"/>
                    </a:solidFill>
                  </a:tcPr>
                </a:tc>
              </a:tr>
              <a:tr h="271452">
                <a:tc>
                  <a:txBody>
                    <a:bodyPr/>
                    <a:lstStyle/>
                    <a:p>
                      <a:pPr algn="l" fontAlgn="ctr"/>
                      <a:r>
                        <a:rPr lang="en-US" sz="1100" u="none" strike="noStrike" dirty="0">
                          <a:effectLst/>
                        </a:rPr>
                        <a:t>Agriculture</a:t>
                      </a:r>
                      <a:endParaRPr lang="en-US" sz="1100" b="0" i="0" u="none" strike="noStrike" dirty="0">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dirty="0">
                          <a:effectLst/>
                        </a:rPr>
                        <a:t>ADM - North Kansas City</a:t>
                      </a:r>
                      <a:endParaRPr lang="en-US" sz="1100" b="0" i="0" u="none" strike="noStrike" dirty="0">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a:effectLst/>
                        </a:rPr>
                        <a:t>North Kansas City</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r" fontAlgn="ctr"/>
                      <a:r>
                        <a:rPr lang="en-US" sz="1100" u="none" strike="noStrike">
                          <a:effectLst/>
                        </a:rPr>
                        <a:t>4,000</a:t>
                      </a:r>
                      <a:endParaRPr lang="en-US" sz="1100" b="0" i="0" u="none" strike="noStrike">
                        <a:solidFill>
                          <a:srgbClr val="000000"/>
                        </a:solidFill>
                        <a:effectLst/>
                        <a:latin typeface="Calibri" panose="020F0502020204030204" pitchFamily="34" charset="0"/>
                      </a:endParaRPr>
                    </a:p>
                  </a:txBody>
                  <a:tcPr marL="6673" marR="6673" marT="6673" marB="0" anchor="ctr"/>
                </a:tc>
              </a:tr>
              <a:tr h="209586">
                <a:tc>
                  <a:txBody>
                    <a:bodyPr/>
                    <a:lstStyle/>
                    <a:p>
                      <a:pPr algn="l" fontAlgn="ctr"/>
                      <a:r>
                        <a:rPr lang="en-US" sz="1100" u="none" strike="noStrike" dirty="0">
                          <a:effectLst/>
                        </a:rPr>
                        <a:t>Agriculture</a:t>
                      </a:r>
                      <a:endParaRPr lang="en-US" sz="1100" b="0" i="0" u="none" strike="noStrike" dirty="0">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a:effectLst/>
                        </a:rPr>
                        <a:t>Agricultural Facility</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r" fontAlgn="ctr"/>
                      <a:r>
                        <a:rPr lang="en-US" sz="1100" u="none" strike="noStrike">
                          <a:effectLst/>
                        </a:rPr>
                        <a:t>800</a:t>
                      </a:r>
                      <a:endParaRPr lang="en-US" sz="1100" b="0" i="0" u="none" strike="noStrike">
                        <a:solidFill>
                          <a:srgbClr val="000000"/>
                        </a:solidFill>
                        <a:effectLst/>
                        <a:latin typeface="Calibri" panose="020F0502020204030204" pitchFamily="34" charset="0"/>
                      </a:endParaRPr>
                    </a:p>
                  </a:txBody>
                  <a:tcPr marL="6673" marR="6673" marT="6673" marB="0" anchor="ctr"/>
                </a:tc>
              </a:tr>
              <a:tr h="209586">
                <a:tc>
                  <a:txBody>
                    <a:bodyPr/>
                    <a:lstStyle/>
                    <a:p>
                      <a:pPr algn="l" fontAlgn="ctr"/>
                      <a:r>
                        <a:rPr lang="en-US" sz="1100" u="none" strike="noStrike">
                          <a:effectLst/>
                        </a:rPr>
                        <a:t>Chemicals</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dirty="0">
                          <a:effectLst/>
                        </a:rPr>
                        <a:t>Missouri Chemical / Hercules, Inc.</a:t>
                      </a:r>
                      <a:endParaRPr lang="en-US" sz="1100" b="0" i="0" u="none" strike="noStrike" dirty="0">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a:effectLst/>
                        </a:rPr>
                        <a:t>Louisiana</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r" fontAlgn="ctr"/>
                      <a:r>
                        <a:rPr lang="en-US" sz="1100" u="none" strike="noStrike">
                          <a:effectLst/>
                        </a:rPr>
                        <a:t>15,000</a:t>
                      </a:r>
                      <a:endParaRPr lang="en-US" sz="1100" b="0" i="0" u="none" strike="noStrike">
                        <a:solidFill>
                          <a:srgbClr val="000000"/>
                        </a:solidFill>
                        <a:effectLst/>
                        <a:latin typeface="Calibri" panose="020F0502020204030204" pitchFamily="34" charset="0"/>
                      </a:endParaRPr>
                    </a:p>
                  </a:txBody>
                  <a:tcPr marL="6673" marR="6673" marT="6673" marB="0" anchor="ctr"/>
                </a:tc>
              </a:tr>
              <a:tr h="209586">
                <a:tc>
                  <a:txBody>
                    <a:bodyPr/>
                    <a:lstStyle/>
                    <a:p>
                      <a:pPr algn="l" fontAlgn="ctr"/>
                      <a:r>
                        <a:rPr lang="en-US" sz="1100" u="none" strike="noStrike">
                          <a:effectLst/>
                        </a:rPr>
                        <a:t>Chemicals</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dirty="0">
                          <a:effectLst/>
                        </a:rPr>
                        <a:t>POET </a:t>
                      </a:r>
                      <a:r>
                        <a:rPr lang="en-US" sz="1100" u="none" strike="noStrike" dirty="0" err="1">
                          <a:effectLst/>
                        </a:rPr>
                        <a:t>Biorefining</a:t>
                      </a:r>
                      <a:r>
                        <a:rPr lang="en-US" sz="1100" u="none" strike="noStrike" dirty="0">
                          <a:effectLst/>
                        </a:rPr>
                        <a:t> - </a:t>
                      </a:r>
                      <a:r>
                        <a:rPr lang="en-US" sz="1100" u="none" strike="noStrike" dirty="0" err="1">
                          <a:effectLst/>
                        </a:rPr>
                        <a:t>Laddonia</a:t>
                      </a:r>
                      <a:endParaRPr lang="en-US" sz="1100" b="0" i="0" u="none" strike="noStrike" dirty="0">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a:effectLst/>
                        </a:rPr>
                        <a:t>Laddonia</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r" fontAlgn="ctr"/>
                      <a:r>
                        <a:rPr lang="en-US" sz="1100" u="none" strike="noStrike">
                          <a:effectLst/>
                        </a:rPr>
                        <a:t>13,000</a:t>
                      </a:r>
                      <a:endParaRPr lang="en-US" sz="1100" b="0" i="0" u="none" strike="noStrike">
                        <a:solidFill>
                          <a:srgbClr val="000000"/>
                        </a:solidFill>
                        <a:effectLst/>
                        <a:latin typeface="Calibri" panose="020F0502020204030204" pitchFamily="34" charset="0"/>
                      </a:endParaRPr>
                    </a:p>
                  </a:txBody>
                  <a:tcPr marL="6673" marR="6673" marT="6673" marB="0" anchor="ctr"/>
                </a:tc>
              </a:tr>
              <a:tr h="209586">
                <a:tc>
                  <a:txBody>
                    <a:bodyPr/>
                    <a:lstStyle/>
                    <a:p>
                      <a:pPr algn="l" fontAlgn="ctr"/>
                      <a:r>
                        <a:rPr lang="en-US" sz="1100" u="none" strike="noStrike">
                          <a:effectLst/>
                        </a:rPr>
                        <a:t>Chemicals</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dirty="0">
                          <a:effectLst/>
                        </a:rPr>
                        <a:t>POET </a:t>
                      </a:r>
                      <a:r>
                        <a:rPr lang="en-US" sz="1100" u="none" strike="noStrike" dirty="0" err="1">
                          <a:effectLst/>
                        </a:rPr>
                        <a:t>Biorefining</a:t>
                      </a:r>
                      <a:r>
                        <a:rPr lang="en-US" sz="1100" u="none" strike="noStrike" dirty="0">
                          <a:effectLst/>
                        </a:rPr>
                        <a:t> / City of Macon</a:t>
                      </a:r>
                      <a:endParaRPr lang="en-US" sz="1100" b="0" i="0" u="none" strike="noStrike" dirty="0">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a:effectLst/>
                        </a:rPr>
                        <a:t>Macon</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r" fontAlgn="ctr"/>
                      <a:r>
                        <a:rPr lang="en-US" sz="1100" u="none" strike="noStrike">
                          <a:effectLst/>
                        </a:rPr>
                        <a:t>10,000</a:t>
                      </a:r>
                      <a:endParaRPr lang="en-US" sz="1100" b="0" i="0" u="none" strike="noStrike">
                        <a:solidFill>
                          <a:srgbClr val="000000"/>
                        </a:solidFill>
                        <a:effectLst/>
                        <a:latin typeface="Calibri" panose="020F0502020204030204" pitchFamily="34" charset="0"/>
                      </a:endParaRPr>
                    </a:p>
                  </a:txBody>
                  <a:tcPr marL="6673" marR="6673" marT="6673" marB="0" anchor="ctr"/>
                </a:tc>
              </a:tr>
              <a:tr h="283937">
                <a:tc>
                  <a:txBody>
                    <a:bodyPr/>
                    <a:lstStyle/>
                    <a:p>
                      <a:pPr algn="l" fontAlgn="ctr"/>
                      <a:r>
                        <a:rPr lang="en-US" sz="1100" u="none" strike="noStrike">
                          <a:effectLst/>
                        </a:rPr>
                        <a:t>Colleges / Univ.</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dirty="0">
                          <a:effectLst/>
                        </a:rPr>
                        <a:t>Southeast Missouri State Univ.</a:t>
                      </a:r>
                      <a:endParaRPr lang="en-US" sz="1100" b="0" i="0" u="none" strike="noStrike" dirty="0">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dirty="0">
                          <a:effectLst/>
                        </a:rPr>
                        <a:t>Cape Girardeau</a:t>
                      </a:r>
                      <a:endParaRPr lang="en-US" sz="1100" b="0" i="0" u="none" strike="noStrike" dirty="0">
                        <a:solidFill>
                          <a:srgbClr val="000000"/>
                        </a:solidFill>
                        <a:effectLst/>
                        <a:latin typeface="Calibri" panose="020F0502020204030204" pitchFamily="34" charset="0"/>
                      </a:endParaRPr>
                    </a:p>
                  </a:txBody>
                  <a:tcPr marL="6673" marR="6673" marT="6673" marB="0" anchor="ctr"/>
                </a:tc>
                <a:tc>
                  <a:txBody>
                    <a:bodyPr/>
                    <a:lstStyle/>
                    <a:p>
                      <a:pPr algn="r" fontAlgn="ctr"/>
                      <a:r>
                        <a:rPr lang="en-US" sz="1100" u="none" strike="noStrike">
                          <a:effectLst/>
                        </a:rPr>
                        <a:t>6,250</a:t>
                      </a:r>
                      <a:endParaRPr lang="en-US" sz="1100" b="0" i="0" u="none" strike="noStrike">
                        <a:solidFill>
                          <a:srgbClr val="000000"/>
                        </a:solidFill>
                        <a:effectLst/>
                        <a:latin typeface="Calibri" panose="020F0502020204030204" pitchFamily="34" charset="0"/>
                      </a:endParaRPr>
                    </a:p>
                  </a:txBody>
                  <a:tcPr marL="6673" marR="6673" marT="6673" marB="0" anchor="ctr"/>
                </a:tc>
              </a:tr>
              <a:tr h="209586">
                <a:tc>
                  <a:txBody>
                    <a:bodyPr/>
                    <a:lstStyle/>
                    <a:p>
                      <a:pPr algn="l" fontAlgn="ctr"/>
                      <a:r>
                        <a:rPr lang="en-US" sz="1100" u="none" strike="noStrike">
                          <a:effectLst/>
                        </a:rPr>
                        <a:t>Colleges / Univ.</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a:effectLst/>
                        </a:rPr>
                        <a:t>University Of Missouri</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a:effectLst/>
                        </a:rPr>
                        <a:t>Columbia</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r" fontAlgn="ctr"/>
                      <a:r>
                        <a:rPr lang="en-US" sz="1100" u="none" strike="noStrike">
                          <a:effectLst/>
                        </a:rPr>
                        <a:t>99,500</a:t>
                      </a:r>
                      <a:endParaRPr lang="en-US" sz="1100" b="0" i="0" u="none" strike="noStrike">
                        <a:solidFill>
                          <a:srgbClr val="000000"/>
                        </a:solidFill>
                        <a:effectLst/>
                        <a:latin typeface="Calibri" panose="020F0502020204030204" pitchFamily="34" charset="0"/>
                      </a:endParaRPr>
                    </a:p>
                  </a:txBody>
                  <a:tcPr marL="6673" marR="6673" marT="6673" marB="0" anchor="ctr"/>
                </a:tc>
              </a:tr>
              <a:tr h="254612">
                <a:tc>
                  <a:txBody>
                    <a:bodyPr/>
                    <a:lstStyle/>
                    <a:p>
                      <a:pPr algn="l" fontAlgn="ctr"/>
                      <a:r>
                        <a:rPr lang="en-US" sz="1100" u="none" strike="noStrike" dirty="0">
                          <a:effectLst/>
                        </a:rPr>
                        <a:t>Communications</a:t>
                      </a:r>
                      <a:endParaRPr lang="en-US" sz="1100" b="0" i="0" u="none" strike="noStrike" dirty="0">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dirty="0">
                          <a:effectLst/>
                        </a:rPr>
                        <a:t>Southwestern Bell Telephone Co</a:t>
                      </a:r>
                      <a:endParaRPr lang="en-US" sz="1100" b="0" i="0" u="none" strike="noStrike" dirty="0">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a:effectLst/>
                        </a:rPr>
                        <a:t>St. Louis</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r" fontAlgn="ctr"/>
                      <a:r>
                        <a:rPr lang="en-US" sz="1100" u="none" strike="noStrike" dirty="0">
                          <a:effectLst/>
                        </a:rPr>
                        <a:t>6,000</a:t>
                      </a:r>
                      <a:endParaRPr lang="en-US" sz="1100" b="0" i="0" u="none" strike="noStrike" dirty="0">
                        <a:solidFill>
                          <a:srgbClr val="000000"/>
                        </a:solidFill>
                        <a:effectLst/>
                        <a:latin typeface="Calibri" panose="020F0502020204030204" pitchFamily="34" charset="0"/>
                      </a:endParaRPr>
                    </a:p>
                  </a:txBody>
                  <a:tcPr marL="6673" marR="6673" marT="6673" marB="0" anchor="ctr"/>
                </a:tc>
              </a:tr>
              <a:tr h="209586">
                <a:tc>
                  <a:txBody>
                    <a:bodyPr/>
                    <a:lstStyle/>
                    <a:p>
                      <a:pPr algn="l" fontAlgn="ctr"/>
                      <a:r>
                        <a:rPr lang="en-US" sz="1100" u="none" strike="noStrike">
                          <a:effectLst/>
                        </a:rPr>
                        <a:t>District Energy</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a:effectLst/>
                        </a:rPr>
                        <a:t>City of Butler</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a:effectLst/>
                        </a:rPr>
                        <a:t>Butler</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r" fontAlgn="ctr"/>
                      <a:r>
                        <a:rPr lang="en-US" sz="1100" u="none" strike="noStrike">
                          <a:effectLst/>
                        </a:rPr>
                        <a:t>13,100</a:t>
                      </a:r>
                      <a:endParaRPr lang="en-US" sz="1100" b="0" i="0" u="none" strike="noStrike">
                        <a:solidFill>
                          <a:srgbClr val="000000"/>
                        </a:solidFill>
                        <a:effectLst/>
                        <a:latin typeface="Calibri" panose="020F0502020204030204" pitchFamily="34" charset="0"/>
                      </a:endParaRPr>
                    </a:p>
                  </a:txBody>
                  <a:tcPr marL="6673" marR="6673" marT="6673" marB="0" anchor="ctr"/>
                </a:tc>
              </a:tr>
              <a:tr h="209586">
                <a:tc>
                  <a:txBody>
                    <a:bodyPr/>
                    <a:lstStyle/>
                    <a:p>
                      <a:pPr algn="l" fontAlgn="ctr"/>
                      <a:r>
                        <a:rPr lang="en-US" sz="1100" u="none" strike="noStrike">
                          <a:effectLst/>
                        </a:rPr>
                        <a:t>District Energy</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dirty="0" err="1">
                          <a:effectLst/>
                        </a:rPr>
                        <a:t>Trigen</a:t>
                      </a:r>
                      <a:r>
                        <a:rPr lang="en-US" sz="1100" u="none" strike="noStrike" dirty="0">
                          <a:effectLst/>
                        </a:rPr>
                        <a:t> Energy Corp</a:t>
                      </a:r>
                      <a:endParaRPr lang="en-US" sz="1100" b="0" i="0" u="none" strike="noStrike" dirty="0">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dirty="0">
                          <a:effectLst/>
                        </a:rPr>
                        <a:t>Kansas City</a:t>
                      </a:r>
                      <a:endParaRPr lang="en-US" sz="1100" b="0" i="0" u="none" strike="noStrike" dirty="0">
                        <a:solidFill>
                          <a:srgbClr val="000000"/>
                        </a:solidFill>
                        <a:effectLst/>
                        <a:latin typeface="Calibri" panose="020F0502020204030204" pitchFamily="34" charset="0"/>
                      </a:endParaRPr>
                    </a:p>
                  </a:txBody>
                  <a:tcPr marL="6673" marR="6673" marT="6673" marB="0" anchor="ctr"/>
                </a:tc>
                <a:tc>
                  <a:txBody>
                    <a:bodyPr/>
                    <a:lstStyle/>
                    <a:p>
                      <a:pPr algn="r" fontAlgn="ctr"/>
                      <a:r>
                        <a:rPr lang="en-US" sz="1100" u="none" strike="noStrike">
                          <a:effectLst/>
                        </a:rPr>
                        <a:t>6,000</a:t>
                      </a:r>
                      <a:endParaRPr lang="en-US" sz="1100" b="0" i="0" u="none" strike="noStrike">
                        <a:solidFill>
                          <a:srgbClr val="000000"/>
                        </a:solidFill>
                        <a:effectLst/>
                        <a:latin typeface="Calibri" panose="020F0502020204030204" pitchFamily="34" charset="0"/>
                      </a:endParaRPr>
                    </a:p>
                  </a:txBody>
                  <a:tcPr marL="6673" marR="6673" marT="6673" marB="0" anchor="ctr"/>
                </a:tc>
              </a:tr>
              <a:tr h="209586">
                <a:tc>
                  <a:txBody>
                    <a:bodyPr/>
                    <a:lstStyle/>
                    <a:p>
                      <a:pPr algn="l" fontAlgn="ctr"/>
                      <a:r>
                        <a:rPr lang="en-US" sz="1100" u="none" strike="noStrike">
                          <a:effectLst/>
                        </a:rPr>
                        <a:t>District Energy</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dirty="0">
                          <a:effectLst/>
                        </a:rPr>
                        <a:t>Veolia Energy - Ashley Plant</a:t>
                      </a:r>
                      <a:endParaRPr lang="en-US" sz="1100" b="0" i="0" u="none" strike="noStrike" dirty="0">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a:effectLst/>
                        </a:rPr>
                        <a:t>St. Louis</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r" fontAlgn="ctr"/>
                      <a:r>
                        <a:rPr lang="en-US" sz="1100" u="none" strike="noStrike">
                          <a:effectLst/>
                        </a:rPr>
                        <a:t>15,000</a:t>
                      </a:r>
                      <a:endParaRPr lang="en-US" sz="1100" b="0" i="0" u="none" strike="noStrike">
                        <a:solidFill>
                          <a:srgbClr val="000000"/>
                        </a:solidFill>
                        <a:effectLst/>
                        <a:latin typeface="Calibri" panose="020F0502020204030204" pitchFamily="34" charset="0"/>
                      </a:endParaRPr>
                    </a:p>
                  </a:txBody>
                  <a:tcPr marL="6673" marR="6673" marT="6673" marB="0" anchor="ctr"/>
                </a:tc>
              </a:tr>
              <a:tr h="209586">
                <a:tc>
                  <a:txBody>
                    <a:bodyPr/>
                    <a:lstStyle/>
                    <a:p>
                      <a:pPr algn="l" fontAlgn="ctr"/>
                      <a:r>
                        <a:rPr lang="en-US" sz="1100" u="none" strike="noStrike">
                          <a:effectLst/>
                        </a:rPr>
                        <a:t>District Energy</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a:effectLst/>
                        </a:rPr>
                        <a:t>Veolia Energy KC</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dirty="0">
                          <a:effectLst/>
                        </a:rPr>
                        <a:t>Kansas City</a:t>
                      </a:r>
                      <a:endParaRPr lang="en-US" sz="1100" b="0" i="0" u="none" strike="noStrike" dirty="0">
                        <a:solidFill>
                          <a:srgbClr val="000000"/>
                        </a:solidFill>
                        <a:effectLst/>
                        <a:latin typeface="Calibri" panose="020F0502020204030204" pitchFamily="34" charset="0"/>
                      </a:endParaRPr>
                    </a:p>
                  </a:txBody>
                  <a:tcPr marL="6673" marR="6673" marT="6673" marB="0" anchor="ctr"/>
                </a:tc>
                <a:tc>
                  <a:txBody>
                    <a:bodyPr/>
                    <a:lstStyle/>
                    <a:p>
                      <a:pPr algn="r" fontAlgn="ctr"/>
                      <a:r>
                        <a:rPr lang="en-US" sz="1100" u="none" strike="noStrike">
                          <a:effectLst/>
                        </a:rPr>
                        <a:t>5,000</a:t>
                      </a:r>
                      <a:endParaRPr lang="en-US" sz="1100" b="0" i="0" u="none" strike="noStrike">
                        <a:solidFill>
                          <a:srgbClr val="000000"/>
                        </a:solidFill>
                        <a:effectLst/>
                        <a:latin typeface="Calibri" panose="020F0502020204030204" pitchFamily="34" charset="0"/>
                      </a:endParaRPr>
                    </a:p>
                  </a:txBody>
                  <a:tcPr marL="6673" marR="6673" marT="6673" marB="0" anchor="ctr"/>
                </a:tc>
              </a:tr>
              <a:tr h="209586">
                <a:tc>
                  <a:txBody>
                    <a:bodyPr/>
                    <a:lstStyle/>
                    <a:p>
                      <a:pPr algn="l" fontAlgn="ctr"/>
                      <a:r>
                        <a:rPr lang="en-US" sz="1100" u="none" strike="noStrike">
                          <a:effectLst/>
                        </a:rPr>
                        <a:t>Food Processing</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a:effectLst/>
                        </a:rPr>
                        <a:t>Anheuser-Busch</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dirty="0">
                          <a:effectLst/>
                        </a:rPr>
                        <a:t>St. Louis</a:t>
                      </a:r>
                      <a:endParaRPr lang="en-US" sz="1100" b="0" i="0" u="none" strike="noStrike" dirty="0">
                        <a:solidFill>
                          <a:srgbClr val="000000"/>
                        </a:solidFill>
                        <a:effectLst/>
                        <a:latin typeface="Calibri" panose="020F0502020204030204" pitchFamily="34" charset="0"/>
                      </a:endParaRPr>
                    </a:p>
                  </a:txBody>
                  <a:tcPr marL="6673" marR="6673" marT="6673" marB="0" anchor="ctr"/>
                </a:tc>
                <a:tc>
                  <a:txBody>
                    <a:bodyPr/>
                    <a:lstStyle/>
                    <a:p>
                      <a:pPr algn="r" fontAlgn="ctr"/>
                      <a:r>
                        <a:rPr lang="en-US" sz="1100" u="none" strike="noStrike">
                          <a:effectLst/>
                        </a:rPr>
                        <a:t>26,100</a:t>
                      </a:r>
                      <a:endParaRPr lang="en-US" sz="1100" b="0" i="0" u="none" strike="noStrike">
                        <a:solidFill>
                          <a:srgbClr val="000000"/>
                        </a:solidFill>
                        <a:effectLst/>
                        <a:latin typeface="Calibri" panose="020F0502020204030204" pitchFamily="34" charset="0"/>
                      </a:endParaRPr>
                    </a:p>
                  </a:txBody>
                  <a:tcPr marL="6673" marR="6673" marT="6673" marB="0" anchor="ctr"/>
                </a:tc>
              </a:tr>
              <a:tr h="209586">
                <a:tc>
                  <a:txBody>
                    <a:bodyPr/>
                    <a:lstStyle/>
                    <a:p>
                      <a:pPr algn="l" fontAlgn="ctr"/>
                      <a:r>
                        <a:rPr lang="en-US" sz="1100" u="none" strike="noStrike">
                          <a:effectLst/>
                        </a:rPr>
                        <a:t>Furniture</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a:effectLst/>
                        </a:rPr>
                        <a:t>La-Z-Boy Chair Company, Inc.</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dirty="0">
                          <a:effectLst/>
                        </a:rPr>
                        <a:t>Neosho</a:t>
                      </a:r>
                      <a:endParaRPr lang="en-US" sz="1100" b="0" i="0" u="none" strike="noStrike" dirty="0">
                        <a:solidFill>
                          <a:srgbClr val="000000"/>
                        </a:solidFill>
                        <a:effectLst/>
                        <a:latin typeface="Calibri" panose="020F0502020204030204" pitchFamily="34" charset="0"/>
                      </a:endParaRPr>
                    </a:p>
                  </a:txBody>
                  <a:tcPr marL="6673" marR="6673" marT="6673" marB="0" anchor="ctr"/>
                </a:tc>
                <a:tc>
                  <a:txBody>
                    <a:bodyPr/>
                    <a:lstStyle/>
                    <a:p>
                      <a:pPr algn="r" fontAlgn="ctr"/>
                      <a:r>
                        <a:rPr lang="en-US" sz="1100" u="none" strike="noStrike">
                          <a:effectLst/>
                        </a:rPr>
                        <a:t>750</a:t>
                      </a:r>
                      <a:endParaRPr lang="en-US" sz="1100" b="0" i="0" u="none" strike="noStrike">
                        <a:solidFill>
                          <a:srgbClr val="000000"/>
                        </a:solidFill>
                        <a:effectLst/>
                        <a:latin typeface="Calibri" panose="020F0502020204030204" pitchFamily="34" charset="0"/>
                      </a:endParaRPr>
                    </a:p>
                  </a:txBody>
                  <a:tcPr marL="6673" marR="6673" marT="6673" marB="0" anchor="ctr"/>
                </a:tc>
              </a:tr>
              <a:tr h="209586">
                <a:tc>
                  <a:txBody>
                    <a:bodyPr/>
                    <a:lstStyle/>
                    <a:p>
                      <a:pPr algn="l" fontAlgn="ctr"/>
                      <a:r>
                        <a:rPr lang="en-US" sz="1100" u="none" strike="noStrike">
                          <a:effectLst/>
                        </a:rPr>
                        <a:t>General Merch. Stores</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a:effectLst/>
                        </a:rPr>
                        <a:t>Service Merchandise Company, Inc</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dirty="0">
                          <a:effectLst/>
                        </a:rPr>
                        <a:t>Florissant</a:t>
                      </a:r>
                      <a:endParaRPr lang="en-US" sz="1100" b="0" i="0" u="none" strike="noStrike" dirty="0">
                        <a:solidFill>
                          <a:srgbClr val="000000"/>
                        </a:solidFill>
                        <a:effectLst/>
                        <a:latin typeface="Calibri" panose="020F0502020204030204" pitchFamily="34" charset="0"/>
                      </a:endParaRPr>
                    </a:p>
                  </a:txBody>
                  <a:tcPr marL="6673" marR="6673" marT="6673" marB="0" anchor="ctr"/>
                </a:tc>
                <a:tc>
                  <a:txBody>
                    <a:bodyPr/>
                    <a:lstStyle/>
                    <a:p>
                      <a:pPr algn="r" fontAlgn="ctr"/>
                      <a:r>
                        <a:rPr lang="en-US" sz="1100" u="none" strike="noStrike">
                          <a:effectLst/>
                        </a:rPr>
                        <a:t>60</a:t>
                      </a:r>
                      <a:endParaRPr lang="en-US" sz="1100" b="0" i="0" u="none" strike="noStrike">
                        <a:solidFill>
                          <a:srgbClr val="000000"/>
                        </a:solidFill>
                        <a:effectLst/>
                        <a:latin typeface="Calibri" panose="020F0502020204030204" pitchFamily="34" charset="0"/>
                      </a:endParaRPr>
                    </a:p>
                  </a:txBody>
                  <a:tcPr marL="6673" marR="6673" marT="6673" marB="0" anchor="ctr"/>
                </a:tc>
              </a:tr>
              <a:tr h="209586">
                <a:tc>
                  <a:txBody>
                    <a:bodyPr/>
                    <a:lstStyle/>
                    <a:p>
                      <a:pPr algn="l" fontAlgn="ctr"/>
                      <a:r>
                        <a:rPr lang="en-US" sz="1100" u="none" strike="noStrike">
                          <a:effectLst/>
                        </a:rPr>
                        <a:t>Government</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a:effectLst/>
                        </a:rPr>
                        <a:t>Bolling GSA office</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dirty="0">
                          <a:effectLst/>
                        </a:rPr>
                        <a:t>Kansas City</a:t>
                      </a:r>
                      <a:endParaRPr lang="en-US" sz="1100" b="0" i="0" u="none" strike="noStrike" dirty="0">
                        <a:solidFill>
                          <a:srgbClr val="000000"/>
                        </a:solidFill>
                        <a:effectLst/>
                        <a:latin typeface="Calibri" panose="020F0502020204030204" pitchFamily="34" charset="0"/>
                      </a:endParaRPr>
                    </a:p>
                  </a:txBody>
                  <a:tcPr marL="6673" marR="6673" marT="6673" marB="0" anchor="ctr"/>
                </a:tc>
                <a:tc>
                  <a:txBody>
                    <a:bodyPr/>
                    <a:lstStyle/>
                    <a:p>
                      <a:pPr algn="r" fontAlgn="ctr"/>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6673" marR="6673" marT="6673" marB="0" anchor="ctr"/>
                </a:tc>
              </a:tr>
              <a:tr h="264001">
                <a:tc>
                  <a:txBody>
                    <a:bodyPr/>
                    <a:lstStyle/>
                    <a:p>
                      <a:pPr algn="l" fontAlgn="ctr"/>
                      <a:r>
                        <a:rPr lang="en-US" sz="1100" u="none" strike="noStrike">
                          <a:effectLst/>
                        </a:rPr>
                        <a:t>Government</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a:effectLst/>
                        </a:rPr>
                        <a:t>Jefferson City Landfill/Corrections Center</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dirty="0">
                          <a:effectLst/>
                        </a:rPr>
                        <a:t>Jefferson City</a:t>
                      </a:r>
                      <a:endParaRPr lang="en-US" sz="1100" b="0" i="0" u="none" strike="noStrike" dirty="0">
                        <a:solidFill>
                          <a:srgbClr val="000000"/>
                        </a:solidFill>
                        <a:effectLst/>
                        <a:latin typeface="Calibri" panose="020F0502020204030204" pitchFamily="34" charset="0"/>
                      </a:endParaRPr>
                    </a:p>
                  </a:txBody>
                  <a:tcPr marL="6673" marR="6673" marT="6673" marB="0" anchor="ctr"/>
                </a:tc>
                <a:tc>
                  <a:txBody>
                    <a:bodyPr/>
                    <a:lstStyle/>
                    <a:p>
                      <a:pPr algn="r" fontAlgn="ctr"/>
                      <a:r>
                        <a:rPr lang="en-US" sz="1100" u="none" strike="noStrike" dirty="0">
                          <a:effectLst/>
                        </a:rPr>
                        <a:t>3,200</a:t>
                      </a:r>
                      <a:endParaRPr lang="en-US" sz="1100" b="0" i="0" u="none" strike="noStrike" dirty="0">
                        <a:solidFill>
                          <a:srgbClr val="000000"/>
                        </a:solidFill>
                        <a:effectLst/>
                        <a:latin typeface="Calibri" panose="020F0502020204030204" pitchFamily="34" charset="0"/>
                      </a:endParaRPr>
                    </a:p>
                  </a:txBody>
                  <a:tcPr marL="6673" marR="6673" marT="6673" marB="0" anchor="ctr"/>
                </a:tc>
              </a:tr>
              <a:tr h="209586">
                <a:tc>
                  <a:txBody>
                    <a:bodyPr/>
                    <a:lstStyle/>
                    <a:p>
                      <a:pPr algn="l" fontAlgn="ctr"/>
                      <a:r>
                        <a:rPr lang="en-US" sz="1100" u="none" strike="noStrike">
                          <a:effectLst/>
                        </a:rPr>
                        <a:t>Hospitals / Healthcare</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a:effectLst/>
                        </a:rPr>
                        <a:t>Missouri State Hospital</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dirty="0">
                          <a:effectLst/>
                        </a:rPr>
                        <a:t>St. Louis</a:t>
                      </a:r>
                      <a:endParaRPr lang="en-US" sz="1100" b="0" i="0" u="none" strike="noStrike" dirty="0">
                        <a:solidFill>
                          <a:srgbClr val="000000"/>
                        </a:solidFill>
                        <a:effectLst/>
                        <a:latin typeface="Calibri" panose="020F0502020204030204" pitchFamily="34" charset="0"/>
                      </a:endParaRPr>
                    </a:p>
                  </a:txBody>
                  <a:tcPr marL="6673" marR="6673" marT="6673" marB="0" anchor="ctr"/>
                </a:tc>
                <a:tc>
                  <a:txBody>
                    <a:bodyPr/>
                    <a:lstStyle/>
                    <a:p>
                      <a:pPr algn="r" fontAlgn="ctr"/>
                      <a:r>
                        <a:rPr lang="en-US" sz="1100" u="none" strike="noStrike" dirty="0">
                          <a:effectLst/>
                        </a:rPr>
                        <a:t>5,000</a:t>
                      </a:r>
                      <a:endParaRPr lang="en-US" sz="1100" b="0" i="0" u="none" strike="noStrike" dirty="0">
                        <a:solidFill>
                          <a:srgbClr val="000000"/>
                        </a:solidFill>
                        <a:effectLst/>
                        <a:latin typeface="Calibri" panose="020F0502020204030204" pitchFamily="34" charset="0"/>
                      </a:endParaRPr>
                    </a:p>
                  </a:txBody>
                  <a:tcPr marL="6673" marR="6673" marT="6673" marB="0" anchor="ctr"/>
                </a:tc>
              </a:tr>
              <a:tr h="209586">
                <a:tc>
                  <a:txBody>
                    <a:bodyPr/>
                    <a:lstStyle/>
                    <a:p>
                      <a:pPr algn="l" fontAlgn="ctr"/>
                      <a:r>
                        <a:rPr lang="en-US" sz="1100" u="none" strike="noStrike">
                          <a:effectLst/>
                        </a:rPr>
                        <a:t>Hotels</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a:effectLst/>
                        </a:rPr>
                        <a:t>Overland Energy / Clemmons Hotel</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a:effectLst/>
                        </a:rPr>
                        <a:t>Hannibal</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r" fontAlgn="ctr"/>
                      <a:r>
                        <a:rPr lang="en-US" sz="1100" u="none" strike="noStrike" dirty="0">
                          <a:effectLst/>
                        </a:rPr>
                        <a:t>150</a:t>
                      </a:r>
                      <a:endParaRPr lang="en-US" sz="1100" b="0" i="0" u="none" strike="noStrike" dirty="0">
                        <a:solidFill>
                          <a:srgbClr val="000000"/>
                        </a:solidFill>
                        <a:effectLst/>
                        <a:latin typeface="Calibri" panose="020F0502020204030204" pitchFamily="34" charset="0"/>
                      </a:endParaRPr>
                    </a:p>
                  </a:txBody>
                  <a:tcPr marL="6673" marR="6673" marT="6673" marB="0" anchor="ctr"/>
                </a:tc>
              </a:tr>
              <a:tr h="209586">
                <a:tc>
                  <a:txBody>
                    <a:bodyPr/>
                    <a:lstStyle/>
                    <a:p>
                      <a:pPr algn="l" fontAlgn="ctr"/>
                      <a:r>
                        <a:rPr lang="en-US" sz="1100" u="none" strike="noStrike">
                          <a:effectLst/>
                        </a:rPr>
                        <a:t>Office Building</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dirty="0" err="1">
                          <a:effectLst/>
                        </a:rPr>
                        <a:t>Nooney</a:t>
                      </a:r>
                      <a:r>
                        <a:rPr lang="en-US" sz="1100" u="none" strike="noStrike" dirty="0">
                          <a:effectLst/>
                        </a:rPr>
                        <a:t> Mgt. / </a:t>
                      </a:r>
                      <a:r>
                        <a:rPr lang="en-US" sz="1100" u="none" strike="noStrike" dirty="0" err="1">
                          <a:effectLst/>
                        </a:rPr>
                        <a:t>Brandonview</a:t>
                      </a:r>
                      <a:r>
                        <a:rPr lang="en-US" sz="1100" u="none" strike="noStrike" dirty="0">
                          <a:effectLst/>
                        </a:rPr>
                        <a:t> Bldg.</a:t>
                      </a:r>
                      <a:endParaRPr lang="en-US" sz="1100" b="0" i="0" u="none" strike="noStrike" dirty="0">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a:effectLst/>
                        </a:rPr>
                        <a:t>St. Louis</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r" fontAlgn="ctr"/>
                      <a:r>
                        <a:rPr lang="en-US" sz="1100" u="none" strike="noStrike" dirty="0">
                          <a:effectLst/>
                        </a:rPr>
                        <a:t>4,300</a:t>
                      </a:r>
                      <a:endParaRPr lang="en-US" sz="1100" b="0" i="0" u="none" strike="noStrike" dirty="0">
                        <a:solidFill>
                          <a:srgbClr val="000000"/>
                        </a:solidFill>
                        <a:effectLst/>
                        <a:latin typeface="Calibri" panose="020F0502020204030204" pitchFamily="34" charset="0"/>
                      </a:endParaRPr>
                    </a:p>
                  </a:txBody>
                  <a:tcPr marL="6673" marR="6673" marT="6673" marB="0" anchor="ctr"/>
                </a:tc>
              </a:tr>
              <a:tr h="209586">
                <a:tc>
                  <a:txBody>
                    <a:bodyPr/>
                    <a:lstStyle/>
                    <a:p>
                      <a:pPr algn="l" fontAlgn="ctr"/>
                      <a:r>
                        <a:rPr lang="en-US" sz="1100" u="none" strike="noStrike">
                          <a:effectLst/>
                        </a:rPr>
                        <a:t>Schools</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a:effectLst/>
                        </a:rPr>
                        <a:t>Lewistown School District</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a:effectLst/>
                        </a:rPr>
                        <a:t>Lewistown</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r" fontAlgn="ctr"/>
                      <a:r>
                        <a:rPr lang="en-US" sz="1100" u="none" strike="noStrike" dirty="0">
                          <a:effectLst/>
                        </a:rPr>
                        <a:t>60</a:t>
                      </a:r>
                      <a:endParaRPr lang="en-US" sz="1100" b="0" i="0" u="none" strike="noStrike" dirty="0">
                        <a:solidFill>
                          <a:srgbClr val="000000"/>
                        </a:solidFill>
                        <a:effectLst/>
                        <a:latin typeface="Calibri" panose="020F0502020204030204" pitchFamily="34" charset="0"/>
                      </a:endParaRPr>
                    </a:p>
                  </a:txBody>
                  <a:tcPr marL="6673" marR="6673" marT="6673" marB="0" anchor="ctr"/>
                </a:tc>
              </a:tr>
              <a:tr h="209586">
                <a:tc>
                  <a:txBody>
                    <a:bodyPr/>
                    <a:lstStyle/>
                    <a:p>
                      <a:pPr algn="l" fontAlgn="ctr"/>
                      <a:r>
                        <a:rPr lang="en-US" sz="1100" u="none" strike="noStrike">
                          <a:effectLst/>
                        </a:rPr>
                        <a:t>Solid Waste Facilities</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a:effectLst/>
                        </a:rPr>
                        <a:t>Columbia Light and Power/Landfill</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a:effectLst/>
                        </a:rPr>
                        <a:t>Columbia</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r" fontAlgn="ctr"/>
                      <a:r>
                        <a:rPr lang="en-US" sz="1100" u="none" strike="noStrike" dirty="0">
                          <a:effectLst/>
                        </a:rPr>
                        <a:t>3,000</a:t>
                      </a:r>
                      <a:endParaRPr lang="en-US" sz="1100" b="0" i="0" u="none" strike="noStrike" dirty="0">
                        <a:solidFill>
                          <a:srgbClr val="000000"/>
                        </a:solidFill>
                        <a:effectLst/>
                        <a:latin typeface="Calibri" panose="020F0502020204030204" pitchFamily="34" charset="0"/>
                      </a:endParaRPr>
                    </a:p>
                  </a:txBody>
                  <a:tcPr marL="6673" marR="6673" marT="6673" marB="0" anchor="ctr"/>
                </a:tc>
              </a:tr>
              <a:tr h="209586">
                <a:tc>
                  <a:txBody>
                    <a:bodyPr/>
                    <a:lstStyle/>
                    <a:p>
                      <a:pPr algn="l" fontAlgn="ctr"/>
                      <a:r>
                        <a:rPr lang="en-US" sz="1100" u="none" strike="noStrike">
                          <a:effectLst/>
                        </a:rPr>
                        <a:t>Wood Products</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a:effectLst/>
                        </a:rPr>
                        <a:t>Smith Flooring, Inc.</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l" fontAlgn="ctr"/>
                      <a:r>
                        <a:rPr lang="en-US" sz="1100" u="none" strike="noStrike">
                          <a:effectLst/>
                        </a:rPr>
                        <a:t>Mountain View</a:t>
                      </a:r>
                      <a:endParaRPr lang="en-US" sz="1100" b="0" i="0" u="none" strike="noStrike">
                        <a:solidFill>
                          <a:srgbClr val="000000"/>
                        </a:solidFill>
                        <a:effectLst/>
                        <a:latin typeface="Calibri" panose="020F0502020204030204" pitchFamily="34" charset="0"/>
                      </a:endParaRPr>
                    </a:p>
                  </a:txBody>
                  <a:tcPr marL="6673" marR="6673" marT="6673" marB="0" anchor="ctr"/>
                </a:tc>
                <a:tc>
                  <a:txBody>
                    <a:bodyPr/>
                    <a:lstStyle/>
                    <a:p>
                      <a:pPr algn="r" fontAlgn="ctr"/>
                      <a:r>
                        <a:rPr lang="en-US" sz="1100" u="none" strike="noStrike" dirty="0">
                          <a:effectLst/>
                        </a:rPr>
                        <a:t>500</a:t>
                      </a:r>
                      <a:endParaRPr lang="en-US" sz="1100" b="0" i="0" u="none" strike="noStrike" dirty="0">
                        <a:solidFill>
                          <a:srgbClr val="000000"/>
                        </a:solidFill>
                        <a:effectLst/>
                        <a:latin typeface="Calibri" panose="020F0502020204030204" pitchFamily="34" charset="0"/>
                      </a:endParaRPr>
                    </a:p>
                  </a:txBody>
                  <a:tcPr marL="6673" marR="6673" marT="6673" marB="0" anchor="ctr"/>
                </a:tc>
              </a:tr>
            </a:tbl>
          </a:graphicData>
        </a:graphic>
      </p:graphicFrame>
    </p:spTree>
    <p:extLst>
      <p:ext uri="{BB962C8B-B14F-4D97-AF65-F5344CB8AC3E}">
        <p14:creationId xmlns:p14="http://schemas.microsoft.com/office/powerpoint/2010/main" val="33992547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4BBE1A2-1250-4247-B425-89D8B2A332C7}" type="slidenum">
              <a:rPr lang="en-US" smtClean="0"/>
              <a:pPr>
                <a:defRPr/>
              </a:pPr>
              <a:t>16</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7723169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a:spLocks noGrp="1"/>
          </p:cNvSpPr>
          <p:nvPr>
            <p:ph type="title"/>
          </p:nvPr>
        </p:nvSpPr>
        <p:spPr>
          <a:xfrm>
            <a:off x="533400" y="228600"/>
            <a:ext cx="8229600" cy="1143000"/>
          </a:xfrm>
        </p:spPr>
        <p:txBody>
          <a:bodyPr>
            <a:normAutofit fontScale="90000"/>
          </a:bodyPr>
          <a:lstStyle/>
          <a:p>
            <a:r>
              <a:rPr lang="en-US" sz="4000" b="1" dirty="0" smtClean="0">
                <a:solidFill>
                  <a:srgbClr val="008000"/>
                </a:solidFill>
              </a:rPr>
              <a:t>Missouri </a:t>
            </a:r>
            <a:r>
              <a:rPr lang="en-US" sz="4000" b="1" dirty="0">
                <a:solidFill>
                  <a:srgbClr val="008000"/>
                </a:solidFill>
              </a:rPr>
              <a:t>CHP Technical </a:t>
            </a:r>
            <a:r>
              <a:rPr lang="en-US" sz="4000" b="1" dirty="0" smtClean="0">
                <a:solidFill>
                  <a:srgbClr val="008000"/>
                </a:solidFill>
              </a:rPr>
              <a:t>Potential in the Industrial Sector</a:t>
            </a:r>
            <a:r>
              <a:rPr lang="en-US" sz="4000" b="1" dirty="0" smtClean="0">
                <a:solidFill>
                  <a:srgbClr val="006600"/>
                </a:solidFill>
              </a:rPr>
              <a:t/>
            </a:r>
            <a:br>
              <a:rPr lang="en-US" sz="4000" b="1" dirty="0" smtClean="0">
                <a:solidFill>
                  <a:srgbClr val="006600"/>
                </a:solidFill>
              </a:rPr>
            </a:br>
            <a:r>
              <a:rPr lang="en-US" sz="2200" dirty="0" smtClean="0">
                <a:solidFill>
                  <a:srgbClr val="006600"/>
                </a:solidFill>
              </a:rPr>
              <a:t>1,276</a:t>
            </a:r>
            <a:r>
              <a:rPr lang="en-US" sz="2200" b="1" dirty="0" smtClean="0">
                <a:solidFill>
                  <a:srgbClr val="006600"/>
                </a:solidFill>
              </a:rPr>
              <a:t> </a:t>
            </a:r>
            <a:r>
              <a:rPr lang="en-US" sz="2200" dirty="0">
                <a:solidFill>
                  <a:srgbClr val="006600"/>
                </a:solidFill>
              </a:rPr>
              <a:t>M</a:t>
            </a:r>
            <a:r>
              <a:rPr lang="en-US" sz="2200" b="1" dirty="0" smtClean="0">
                <a:solidFill>
                  <a:srgbClr val="006600"/>
                </a:solidFill>
              </a:rPr>
              <a:t>W @ </a:t>
            </a:r>
            <a:r>
              <a:rPr lang="en-US" sz="2200" dirty="0" smtClean="0">
                <a:solidFill>
                  <a:srgbClr val="006600"/>
                </a:solidFill>
              </a:rPr>
              <a:t>1,194</a:t>
            </a:r>
            <a:r>
              <a:rPr lang="en-US" sz="2200" b="1" dirty="0" smtClean="0">
                <a:solidFill>
                  <a:srgbClr val="006600"/>
                </a:solidFill>
              </a:rPr>
              <a:t> sites</a:t>
            </a:r>
            <a:endParaRPr lang="en-US" sz="2200" b="1" dirty="0">
              <a:solidFill>
                <a:srgbClr val="006600"/>
              </a:solidFill>
            </a:endParaRPr>
          </a:p>
        </p:txBody>
      </p:sp>
      <p:sp>
        <p:nvSpPr>
          <p:cNvPr id="7" name="TextBox 6"/>
          <p:cNvSpPr txBox="1"/>
          <p:nvPr/>
        </p:nvSpPr>
        <p:spPr>
          <a:xfrm>
            <a:off x="6477000" y="6230163"/>
            <a:ext cx="2510431" cy="276999"/>
          </a:xfrm>
          <a:prstGeom prst="rect">
            <a:avLst/>
          </a:prstGeom>
          <a:noFill/>
        </p:spPr>
        <p:txBody>
          <a:bodyPr wrap="none" rtlCol="0">
            <a:spAutoFit/>
          </a:bodyPr>
          <a:lstStyle/>
          <a:p>
            <a:r>
              <a:rPr lang="en-US" sz="1200" dirty="0">
                <a:solidFill>
                  <a:schemeClr val="bg1">
                    <a:lumMod val="50000"/>
                  </a:schemeClr>
                </a:solidFill>
              </a:rPr>
              <a:t>Source: </a:t>
            </a:r>
            <a:r>
              <a:rPr lang="en-US" sz="1200" dirty="0" smtClean="0">
                <a:solidFill>
                  <a:srgbClr val="FF0000"/>
                </a:solidFill>
              </a:rPr>
              <a:t>energy.gov/</a:t>
            </a:r>
            <a:r>
              <a:rPr lang="en-US" sz="1200" dirty="0" err="1" smtClean="0">
                <a:solidFill>
                  <a:srgbClr val="FF0000"/>
                </a:solidFill>
              </a:rPr>
              <a:t>chp</a:t>
            </a:r>
            <a:r>
              <a:rPr lang="en-US" sz="1200" dirty="0" smtClean="0">
                <a:solidFill>
                  <a:srgbClr val="FF0000"/>
                </a:solidFill>
              </a:rPr>
              <a:t>-potential </a:t>
            </a:r>
            <a:r>
              <a:rPr lang="en-US" sz="1200" dirty="0" smtClean="0">
                <a:solidFill>
                  <a:schemeClr val="bg1">
                    <a:lumMod val="50000"/>
                  </a:schemeClr>
                </a:solidFill>
              </a:rPr>
              <a:t> </a:t>
            </a:r>
            <a:endParaRPr lang="en-US" sz="1200" dirty="0">
              <a:solidFill>
                <a:schemeClr val="bg1">
                  <a:lumMod val="50000"/>
                </a:schemeClr>
              </a:solidFill>
            </a:endParaRPr>
          </a:p>
        </p:txBody>
      </p:sp>
    </p:spTree>
    <p:extLst>
      <p:ext uri="{BB962C8B-B14F-4D97-AF65-F5344CB8AC3E}">
        <p14:creationId xmlns:p14="http://schemas.microsoft.com/office/powerpoint/2010/main" val="3105490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4BBE1A2-1250-4247-B425-89D8B2A332C7}" type="slidenum">
              <a:rPr lang="en-US" smtClean="0"/>
              <a:pPr>
                <a:defRPr/>
              </a:pPr>
              <a:t>17</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8634605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p:nvPr>
        </p:nvSpPr>
        <p:spPr>
          <a:xfrm>
            <a:off x="533400" y="228600"/>
            <a:ext cx="8229600" cy="1219200"/>
          </a:xfrm>
        </p:spPr>
        <p:txBody>
          <a:bodyPr>
            <a:normAutofit fontScale="90000"/>
          </a:bodyPr>
          <a:lstStyle/>
          <a:p>
            <a:r>
              <a:rPr lang="en-US" sz="4000" b="1" dirty="0" smtClean="0">
                <a:solidFill>
                  <a:srgbClr val="008000"/>
                </a:solidFill>
              </a:rPr>
              <a:t>Missouri </a:t>
            </a:r>
            <a:r>
              <a:rPr lang="en-US" sz="4000" b="1" dirty="0">
                <a:solidFill>
                  <a:srgbClr val="008000"/>
                </a:solidFill>
              </a:rPr>
              <a:t>CHP Technical </a:t>
            </a:r>
            <a:r>
              <a:rPr lang="en-US" sz="4000" b="1" dirty="0" smtClean="0">
                <a:solidFill>
                  <a:srgbClr val="008000"/>
                </a:solidFill>
              </a:rPr>
              <a:t>Potential in the Commercial Sector</a:t>
            </a:r>
            <a:r>
              <a:rPr lang="en-US" sz="4000" b="1" dirty="0" smtClean="0">
                <a:solidFill>
                  <a:srgbClr val="006600"/>
                </a:solidFill>
              </a:rPr>
              <a:t/>
            </a:r>
            <a:br>
              <a:rPr lang="en-US" sz="4000" b="1" dirty="0" smtClean="0">
                <a:solidFill>
                  <a:srgbClr val="006600"/>
                </a:solidFill>
              </a:rPr>
            </a:br>
            <a:r>
              <a:rPr lang="en-US" sz="2200" b="1" dirty="0" smtClean="0">
                <a:solidFill>
                  <a:srgbClr val="006600"/>
                </a:solidFill>
              </a:rPr>
              <a:t>1,521 MW @ 5,173 sites</a:t>
            </a:r>
            <a:endParaRPr lang="en-US" sz="2200" b="1" dirty="0">
              <a:solidFill>
                <a:srgbClr val="006600"/>
              </a:solidFill>
            </a:endParaRPr>
          </a:p>
        </p:txBody>
      </p:sp>
      <p:sp>
        <p:nvSpPr>
          <p:cNvPr id="7" name="TextBox 6"/>
          <p:cNvSpPr txBox="1"/>
          <p:nvPr/>
        </p:nvSpPr>
        <p:spPr>
          <a:xfrm>
            <a:off x="6477000" y="6230163"/>
            <a:ext cx="2510431" cy="276999"/>
          </a:xfrm>
          <a:prstGeom prst="rect">
            <a:avLst/>
          </a:prstGeom>
          <a:noFill/>
        </p:spPr>
        <p:txBody>
          <a:bodyPr wrap="none" rtlCol="0">
            <a:spAutoFit/>
          </a:bodyPr>
          <a:lstStyle/>
          <a:p>
            <a:r>
              <a:rPr lang="en-US" sz="1200" dirty="0">
                <a:solidFill>
                  <a:schemeClr val="bg1">
                    <a:lumMod val="50000"/>
                  </a:schemeClr>
                </a:solidFill>
              </a:rPr>
              <a:t>Source: </a:t>
            </a:r>
            <a:r>
              <a:rPr lang="en-US" sz="1200" dirty="0" smtClean="0">
                <a:solidFill>
                  <a:srgbClr val="FF0000"/>
                </a:solidFill>
              </a:rPr>
              <a:t>energy.gov/</a:t>
            </a:r>
            <a:r>
              <a:rPr lang="en-US" sz="1200" dirty="0" err="1" smtClean="0">
                <a:solidFill>
                  <a:srgbClr val="FF0000"/>
                </a:solidFill>
              </a:rPr>
              <a:t>chp</a:t>
            </a:r>
            <a:r>
              <a:rPr lang="en-US" sz="1200" dirty="0" smtClean="0">
                <a:solidFill>
                  <a:srgbClr val="FF0000"/>
                </a:solidFill>
              </a:rPr>
              <a:t>-potential</a:t>
            </a:r>
            <a:r>
              <a:rPr lang="en-US" sz="1200" dirty="0" smtClean="0">
                <a:solidFill>
                  <a:schemeClr val="bg1">
                    <a:lumMod val="50000"/>
                  </a:schemeClr>
                </a:solidFill>
              </a:rPr>
              <a:t>  </a:t>
            </a:r>
            <a:endParaRPr lang="en-US" sz="1200" dirty="0">
              <a:solidFill>
                <a:schemeClr val="bg1">
                  <a:lumMod val="50000"/>
                </a:schemeClr>
              </a:solidFill>
            </a:endParaRPr>
          </a:p>
        </p:txBody>
      </p:sp>
    </p:spTree>
    <p:extLst>
      <p:ext uri="{BB962C8B-B14F-4D97-AF65-F5344CB8AC3E}">
        <p14:creationId xmlns:p14="http://schemas.microsoft.com/office/powerpoint/2010/main" val="3852465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4BBE1A2-1250-4247-B425-89D8B2A332C7}" type="slidenum">
              <a:rPr lang="en-US" smtClean="0"/>
              <a:pPr>
                <a:defRPr/>
              </a:pPr>
              <a:t>18</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7000268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400800" y="6308725"/>
            <a:ext cx="2510431" cy="276999"/>
          </a:xfrm>
          <a:prstGeom prst="rect">
            <a:avLst/>
          </a:prstGeom>
          <a:noFill/>
        </p:spPr>
        <p:txBody>
          <a:bodyPr wrap="none" rtlCol="0">
            <a:spAutoFit/>
          </a:bodyPr>
          <a:lstStyle/>
          <a:p>
            <a:r>
              <a:rPr lang="en-US" sz="1200" dirty="0">
                <a:solidFill>
                  <a:schemeClr val="bg1">
                    <a:lumMod val="50000"/>
                  </a:schemeClr>
                </a:solidFill>
              </a:rPr>
              <a:t>Source: </a:t>
            </a:r>
            <a:r>
              <a:rPr lang="en-US" sz="1200" dirty="0" smtClean="0">
                <a:solidFill>
                  <a:srgbClr val="FF0000"/>
                </a:solidFill>
              </a:rPr>
              <a:t>energy.gov/</a:t>
            </a:r>
            <a:r>
              <a:rPr lang="en-US" sz="1200" dirty="0" err="1" smtClean="0">
                <a:solidFill>
                  <a:srgbClr val="FF0000"/>
                </a:solidFill>
              </a:rPr>
              <a:t>chp</a:t>
            </a:r>
            <a:r>
              <a:rPr lang="en-US" sz="1200" dirty="0" smtClean="0">
                <a:solidFill>
                  <a:srgbClr val="FF0000"/>
                </a:solidFill>
              </a:rPr>
              <a:t>-potential</a:t>
            </a:r>
            <a:r>
              <a:rPr lang="en-US" sz="1200" dirty="0" smtClean="0">
                <a:solidFill>
                  <a:schemeClr val="bg1">
                    <a:lumMod val="50000"/>
                  </a:schemeClr>
                </a:solidFill>
              </a:rPr>
              <a:t>  </a:t>
            </a:r>
            <a:endParaRPr lang="en-US" sz="1200" dirty="0">
              <a:solidFill>
                <a:schemeClr val="bg1">
                  <a:lumMod val="50000"/>
                </a:schemeClr>
              </a:solidFill>
            </a:endParaRPr>
          </a:p>
        </p:txBody>
      </p:sp>
      <p:sp>
        <p:nvSpPr>
          <p:cNvPr id="7" name="Title 1"/>
          <p:cNvSpPr>
            <a:spLocks noGrp="1"/>
          </p:cNvSpPr>
          <p:nvPr>
            <p:ph type="title"/>
          </p:nvPr>
        </p:nvSpPr>
        <p:spPr>
          <a:xfrm>
            <a:off x="457200" y="274638"/>
            <a:ext cx="8229600" cy="1143000"/>
          </a:xfrm>
        </p:spPr>
        <p:txBody>
          <a:bodyPr>
            <a:noAutofit/>
          </a:bodyPr>
          <a:lstStyle/>
          <a:p>
            <a:r>
              <a:rPr lang="en-US" sz="3600" b="1" dirty="0" smtClean="0">
                <a:solidFill>
                  <a:srgbClr val="008000"/>
                </a:solidFill>
              </a:rPr>
              <a:t>Missouri </a:t>
            </a:r>
            <a:r>
              <a:rPr lang="en-US" sz="3600" b="1" dirty="0">
                <a:solidFill>
                  <a:srgbClr val="008000"/>
                </a:solidFill>
              </a:rPr>
              <a:t>Technical Potential for CHP </a:t>
            </a:r>
            <a:br>
              <a:rPr lang="en-US" sz="3600" b="1" dirty="0">
                <a:solidFill>
                  <a:srgbClr val="008000"/>
                </a:solidFill>
              </a:rPr>
            </a:br>
            <a:r>
              <a:rPr lang="en-US" sz="3200" dirty="0">
                <a:solidFill>
                  <a:srgbClr val="008000"/>
                </a:solidFill>
              </a:rPr>
              <a:t>(all types)</a:t>
            </a:r>
          </a:p>
        </p:txBody>
      </p:sp>
    </p:spTree>
    <p:extLst>
      <p:ext uri="{BB962C8B-B14F-4D97-AF65-F5344CB8AC3E}">
        <p14:creationId xmlns:p14="http://schemas.microsoft.com/office/powerpoint/2010/main" val="4176974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686800" cy="1828800"/>
          </a:xfrm>
        </p:spPr>
        <p:txBody>
          <a:bodyPr>
            <a:noAutofit/>
          </a:bodyPr>
          <a:lstStyle/>
          <a:p>
            <a:r>
              <a:rPr lang="en-US" dirty="0" smtClean="0">
                <a:solidFill>
                  <a:srgbClr val="008000"/>
                </a:solidFill>
              </a:rPr>
              <a:t>Utility Mechanisms for Supporting Development </a:t>
            </a:r>
            <a:br>
              <a:rPr lang="en-US" dirty="0" smtClean="0">
                <a:solidFill>
                  <a:srgbClr val="008000"/>
                </a:solidFill>
              </a:rPr>
            </a:br>
            <a:r>
              <a:rPr lang="en-US" dirty="0" smtClean="0">
                <a:solidFill>
                  <a:srgbClr val="008000"/>
                </a:solidFill>
              </a:rPr>
              <a:t>of CHP</a:t>
            </a:r>
            <a:endParaRPr lang="en-US" dirty="0">
              <a:solidFill>
                <a:srgbClr val="008000"/>
              </a:solidFil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187104AF-A7CF-40C8-AE99-1C6A92CB4E20}" type="slidenum">
              <a:rPr lang="en-US" smtClean="0"/>
              <a:t>19</a:t>
            </a:fld>
            <a:endParaRPr lang="en-US"/>
          </a:p>
        </p:txBody>
      </p:sp>
    </p:spTree>
    <p:extLst>
      <p:ext uri="{BB962C8B-B14F-4D97-AF65-F5344CB8AC3E}">
        <p14:creationId xmlns:p14="http://schemas.microsoft.com/office/powerpoint/2010/main" val="3011059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Intro on CHP and CHP TAPs/DOE Programs </a:t>
            </a:r>
          </a:p>
          <a:p>
            <a:r>
              <a:rPr lang="en-US" sz="2400" dirty="0" smtClean="0"/>
              <a:t>CHP today in U.S.</a:t>
            </a:r>
          </a:p>
          <a:p>
            <a:r>
              <a:rPr lang="en-US" sz="2400" dirty="0" smtClean="0"/>
              <a:t>Missouri – current CHP installations and technical potential</a:t>
            </a:r>
          </a:p>
          <a:p>
            <a:r>
              <a:rPr lang="en-US" sz="2400" dirty="0" smtClean="0"/>
              <a:t>Utility mechanisms for supporting development of CHP</a:t>
            </a:r>
          </a:p>
          <a:p>
            <a:r>
              <a:rPr lang="en-US" sz="2400" dirty="0" smtClean="0"/>
              <a:t>Snapshots of some successful CHP projects</a:t>
            </a:r>
          </a:p>
          <a:p>
            <a:r>
              <a:rPr lang="en-US" sz="2400" dirty="0" smtClean="0"/>
              <a:t>U.S. DOE resources</a:t>
            </a:r>
          </a:p>
          <a:p>
            <a:endParaRPr lang="en-US" sz="2400" dirty="0" smtClean="0"/>
          </a:p>
        </p:txBody>
      </p:sp>
      <p:sp>
        <p:nvSpPr>
          <p:cNvPr id="3" name="Title 2"/>
          <p:cNvSpPr>
            <a:spLocks noGrp="1"/>
          </p:cNvSpPr>
          <p:nvPr>
            <p:ph type="title"/>
          </p:nvPr>
        </p:nvSpPr>
        <p:spPr/>
        <p:txBody>
          <a:bodyPr/>
          <a:lstStyle/>
          <a:p>
            <a:r>
              <a:rPr lang="en-US" sz="3600" dirty="0">
                <a:solidFill>
                  <a:srgbClr val="008000"/>
                </a:solidFill>
                <a:latin typeface="Century Gothic" pitchFamily="34" charset="0"/>
              </a:rPr>
              <a:t>Presentation</a:t>
            </a:r>
          </a:p>
        </p:txBody>
      </p:sp>
      <p:sp>
        <p:nvSpPr>
          <p:cNvPr id="4" name="Slide Number Placeholder 3"/>
          <p:cNvSpPr>
            <a:spLocks noGrp="1"/>
          </p:cNvSpPr>
          <p:nvPr>
            <p:ph type="sldNum" sz="quarter" idx="10"/>
          </p:nvPr>
        </p:nvSpPr>
        <p:spPr>
          <a:xfrm>
            <a:off x="6553200" y="6308725"/>
            <a:ext cx="2133600" cy="365125"/>
          </a:xfrm>
        </p:spPr>
        <p:txBody>
          <a:bodyPr/>
          <a:lstStyle/>
          <a:p>
            <a:pPr algn="r">
              <a:defRPr/>
            </a:pPr>
            <a:fld id="{D4BBE1A2-1250-4247-B425-89D8B2A332C7}" type="slidenum">
              <a:rPr lang="en-US" smtClean="0"/>
              <a:pPr algn="r">
                <a:defRPr/>
              </a:pPr>
              <a:t>2</a:t>
            </a:fld>
            <a:endParaRPr lang="en-US" dirty="0"/>
          </a:p>
        </p:txBody>
      </p:sp>
    </p:spTree>
    <p:extLst>
      <p:ext uri="{BB962C8B-B14F-4D97-AF65-F5344CB8AC3E}">
        <p14:creationId xmlns:p14="http://schemas.microsoft.com/office/powerpoint/2010/main" val="40510713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98637"/>
            <a:ext cx="8229600" cy="4525963"/>
          </a:xfrm>
        </p:spPr>
        <p:txBody>
          <a:bodyPr/>
          <a:lstStyle/>
          <a:p>
            <a:pPr>
              <a:spcAft>
                <a:spcPts val="1800"/>
              </a:spcAft>
            </a:pPr>
            <a:r>
              <a:rPr lang="en-US" dirty="0" smtClean="0"/>
              <a:t>Integrated Resource Plans</a:t>
            </a:r>
          </a:p>
          <a:p>
            <a:pPr>
              <a:spcAft>
                <a:spcPts val="1800"/>
              </a:spcAft>
            </a:pPr>
            <a:r>
              <a:rPr lang="en-US" dirty="0" smtClean="0"/>
              <a:t>Utility-Industry Partnerships </a:t>
            </a:r>
          </a:p>
          <a:p>
            <a:pPr>
              <a:spcAft>
                <a:spcPts val="1800"/>
              </a:spcAft>
            </a:pPr>
            <a:r>
              <a:rPr lang="en-US" dirty="0" smtClean="0"/>
              <a:t>Utility-Ownership of CHP</a:t>
            </a:r>
          </a:p>
          <a:p>
            <a:pPr>
              <a:spcAft>
                <a:spcPts val="1800"/>
              </a:spcAft>
            </a:pPr>
            <a:r>
              <a:rPr lang="en-US" dirty="0" smtClean="0"/>
              <a:t>Utility </a:t>
            </a:r>
            <a:r>
              <a:rPr lang="en-US" dirty="0"/>
              <a:t>CHP Incentive Programs</a:t>
            </a:r>
          </a:p>
          <a:p>
            <a:pPr>
              <a:spcAft>
                <a:spcPts val="1800"/>
              </a:spcAft>
            </a:pPr>
            <a:endParaRPr lang="en-US" dirty="0"/>
          </a:p>
        </p:txBody>
      </p:sp>
      <p:sp>
        <p:nvSpPr>
          <p:cNvPr id="3" name="Title 2"/>
          <p:cNvSpPr>
            <a:spLocks noGrp="1"/>
          </p:cNvSpPr>
          <p:nvPr>
            <p:ph type="title"/>
          </p:nvPr>
        </p:nvSpPr>
        <p:spPr/>
        <p:txBody>
          <a:bodyPr/>
          <a:lstStyle/>
          <a:p>
            <a:r>
              <a:rPr lang="en-US" sz="3600" dirty="0" smtClean="0">
                <a:solidFill>
                  <a:srgbClr val="008000"/>
                </a:solidFill>
              </a:rPr>
              <a:t>Utility Mechanisms for Supporting Development of CHP</a:t>
            </a:r>
            <a:endParaRPr lang="en-US" sz="3600" dirty="0">
              <a:solidFill>
                <a:srgbClr val="008000"/>
              </a:solidFill>
            </a:endParaRPr>
          </a:p>
        </p:txBody>
      </p:sp>
      <p:sp>
        <p:nvSpPr>
          <p:cNvPr id="4" name="Slide Number Placeholder 3"/>
          <p:cNvSpPr>
            <a:spLocks noGrp="1"/>
          </p:cNvSpPr>
          <p:nvPr>
            <p:ph type="sldNum" sz="quarter" idx="10"/>
          </p:nvPr>
        </p:nvSpPr>
        <p:spPr/>
        <p:txBody>
          <a:bodyPr/>
          <a:lstStyle/>
          <a:p>
            <a:pPr>
              <a:defRPr/>
            </a:pPr>
            <a:fld id="{D4BBE1A2-1250-4247-B425-89D8B2A332C7}" type="slidenum">
              <a:rPr lang="en-US" smtClean="0"/>
              <a:pPr>
                <a:defRPr/>
              </a:pPr>
              <a:t>20</a:t>
            </a:fld>
            <a:endParaRPr lang="en-US" dirty="0"/>
          </a:p>
        </p:txBody>
      </p:sp>
    </p:spTree>
    <p:extLst>
      <p:ext uri="{BB962C8B-B14F-4D97-AF65-F5344CB8AC3E}">
        <p14:creationId xmlns:p14="http://schemas.microsoft.com/office/powerpoint/2010/main" val="15524317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rPr>
              <a:t>CHP and IRPs</a:t>
            </a:r>
            <a:endParaRPr lang="en-US" b="1" dirty="0">
              <a:solidFill>
                <a:srgbClr val="008000"/>
              </a:solidFill>
            </a:endParaRPr>
          </a:p>
        </p:txBody>
      </p:sp>
      <p:sp>
        <p:nvSpPr>
          <p:cNvPr id="3" name="Content Placeholder 2"/>
          <p:cNvSpPr>
            <a:spLocks noGrp="1"/>
          </p:cNvSpPr>
          <p:nvPr>
            <p:ph idx="1"/>
          </p:nvPr>
        </p:nvSpPr>
        <p:spPr>
          <a:xfrm>
            <a:off x="457200" y="1219199"/>
            <a:ext cx="8229600" cy="5502275"/>
          </a:xfrm>
        </p:spPr>
        <p:txBody>
          <a:bodyPr>
            <a:normAutofit fontScale="25000" lnSpcReduction="20000"/>
          </a:bodyPr>
          <a:lstStyle/>
          <a:p>
            <a:pPr>
              <a:lnSpc>
                <a:spcPct val="120000"/>
              </a:lnSpc>
              <a:spcBef>
                <a:spcPts val="600"/>
              </a:spcBef>
              <a:spcAft>
                <a:spcPts val="0"/>
              </a:spcAft>
            </a:pPr>
            <a:r>
              <a:rPr lang="en-US" sz="8000" dirty="0" smtClean="0"/>
              <a:t>DOE, US </a:t>
            </a:r>
            <a:r>
              <a:rPr lang="en-US" sz="8000" dirty="0"/>
              <a:t>EPA, RAP, ACEEE, NASEO, and Pew Charitable Trust – all highlight the important role that </a:t>
            </a:r>
            <a:r>
              <a:rPr lang="en-US" sz="8000" dirty="0" smtClean="0"/>
              <a:t>IRPs can </a:t>
            </a:r>
            <a:r>
              <a:rPr lang="en-US" sz="8000" dirty="0"/>
              <a:t>play in evaluating and promoting CHP as an option for efficiently and cost-effectively meeting electric demand. </a:t>
            </a:r>
            <a:endParaRPr lang="en-US" sz="8000" dirty="0" smtClean="0"/>
          </a:p>
          <a:p>
            <a:pPr>
              <a:lnSpc>
                <a:spcPct val="120000"/>
              </a:lnSpc>
              <a:spcBef>
                <a:spcPts val="600"/>
              </a:spcBef>
              <a:spcAft>
                <a:spcPts val="0"/>
              </a:spcAft>
            </a:pPr>
            <a:r>
              <a:rPr lang="en-US" sz="8000" dirty="0" smtClean="0"/>
              <a:t>13 states require </a:t>
            </a:r>
            <a:r>
              <a:rPr lang="en-US" sz="8000" dirty="0"/>
              <a:t>or “call out” CHP as an option to be considered in utility </a:t>
            </a:r>
            <a:r>
              <a:rPr lang="en-US" sz="8000" dirty="0" smtClean="0"/>
              <a:t>IRPs:  Connecticut, Georgia, </a:t>
            </a:r>
            <a:r>
              <a:rPr lang="en-US" sz="8000" dirty="0"/>
              <a:t>Iowa, Indiana, Kentucky, Nebraska, Nevada, New Mexico, Oregon, Massachusetts, Minnesota, Utah, and Washington.  </a:t>
            </a:r>
            <a:endParaRPr lang="en-US" sz="8000" dirty="0" smtClean="0"/>
          </a:p>
          <a:p>
            <a:pPr>
              <a:lnSpc>
                <a:spcPct val="120000"/>
              </a:lnSpc>
              <a:spcBef>
                <a:spcPts val="600"/>
              </a:spcBef>
              <a:spcAft>
                <a:spcPts val="0"/>
              </a:spcAft>
            </a:pPr>
            <a:r>
              <a:rPr lang="en-US" sz="8000" dirty="0" smtClean="0"/>
              <a:t>“Integrated </a:t>
            </a:r>
            <a:r>
              <a:rPr lang="en-US" sz="8000" dirty="0"/>
              <a:t>resource planning helps monetize the benefits of CHP that do not currently have a market value, such as reduced emissions and increased resiliency and efficiency, enabling planners to account for all of the technology’s advantages</a:t>
            </a:r>
            <a:r>
              <a:rPr lang="en-US" sz="8000" dirty="0" smtClean="0"/>
              <a:t>.” </a:t>
            </a:r>
            <a:r>
              <a:rPr lang="en-US" sz="8000" i="1" dirty="0" smtClean="0"/>
              <a:t>(Pew Charitable Trust)  </a:t>
            </a:r>
            <a:endParaRPr lang="en-US" sz="1800" u="sng" dirty="0" smtClean="0">
              <a:hlinkClick r:id="rId2"/>
            </a:endParaRPr>
          </a:p>
          <a:p>
            <a:pPr marL="400050" lvl="1" indent="0">
              <a:lnSpc>
                <a:spcPct val="120000"/>
              </a:lnSpc>
              <a:spcBef>
                <a:spcPts val="600"/>
              </a:spcBef>
              <a:spcAft>
                <a:spcPts val="0"/>
              </a:spcAft>
              <a:buNone/>
            </a:pPr>
            <a:r>
              <a:rPr lang="en-US" sz="4400" dirty="0" smtClean="0">
                <a:solidFill>
                  <a:schemeClr val="bg1">
                    <a:lumMod val="50000"/>
                  </a:schemeClr>
                </a:solidFill>
              </a:rPr>
              <a:t>Sources:  </a:t>
            </a:r>
            <a:r>
              <a:rPr lang="en-US" sz="4400" u="sng" dirty="0" smtClean="0">
                <a:hlinkClick r:id="rId2"/>
              </a:rPr>
              <a:t>epa.gov/</a:t>
            </a:r>
            <a:r>
              <a:rPr lang="en-US" sz="4400" u="sng" dirty="0" err="1" smtClean="0">
                <a:hlinkClick r:id="rId2"/>
              </a:rPr>
              <a:t>statelocalclimate</a:t>
            </a:r>
            <a:r>
              <a:rPr lang="en-US" sz="4400" u="sng" dirty="0" smtClean="0">
                <a:hlinkClick r:id="rId2"/>
              </a:rPr>
              <a:t>/resources/action-guide.html</a:t>
            </a:r>
            <a:r>
              <a:rPr lang="en-US" sz="4400" dirty="0" smtClean="0"/>
              <a:t>;</a:t>
            </a:r>
          </a:p>
          <a:p>
            <a:pPr marL="400050" lvl="1" indent="0">
              <a:lnSpc>
                <a:spcPct val="120000"/>
              </a:lnSpc>
              <a:spcBef>
                <a:spcPts val="0"/>
              </a:spcBef>
              <a:spcAft>
                <a:spcPts val="0"/>
              </a:spcAft>
              <a:buNone/>
            </a:pPr>
            <a:r>
              <a:rPr lang="en-US" sz="4400" dirty="0" smtClean="0">
                <a:solidFill>
                  <a:schemeClr val="bg1">
                    <a:lumMod val="50000"/>
                  </a:schemeClr>
                </a:solidFill>
                <a:hlinkClick r:id="rId3"/>
              </a:rPr>
              <a:t>synapse-energy.com/sites/default/files/SynapseReport.2013-06.RAP</a:t>
            </a:r>
            <a:r>
              <a:rPr lang="en-US" sz="4400" dirty="0">
                <a:solidFill>
                  <a:schemeClr val="bg1">
                    <a:lumMod val="50000"/>
                  </a:schemeClr>
                </a:solidFill>
                <a:hlinkClick r:id="rId3"/>
              </a:rPr>
              <a:t>_.Best-Practices-in-IRP.13-038.pdf</a:t>
            </a:r>
            <a:r>
              <a:rPr lang="en-US" sz="4400" dirty="0">
                <a:solidFill>
                  <a:schemeClr val="bg1">
                    <a:lumMod val="50000"/>
                  </a:schemeClr>
                </a:solidFill>
              </a:rPr>
              <a:t> </a:t>
            </a:r>
          </a:p>
          <a:p>
            <a:pPr marL="400050" lvl="1" indent="0">
              <a:lnSpc>
                <a:spcPct val="120000"/>
              </a:lnSpc>
              <a:spcBef>
                <a:spcPts val="0"/>
              </a:spcBef>
              <a:spcAft>
                <a:spcPts val="0"/>
              </a:spcAft>
              <a:buNone/>
            </a:pPr>
            <a:r>
              <a:rPr lang="en-US" sz="4400" dirty="0" smtClean="0">
                <a:hlinkClick r:id="rId4"/>
              </a:rPr>
              <a:t>aceee.org/policy-brief/utility-initiatives-integrated-resource-planning</a:t>
            </a:r>
            <a:endParaRPr lang="en-US" sz="4400" dirty="0" smtClean="0"/>
          </a:p>
          <a:p>
            <a:pPr marL="400050" lvl="1" indent="0">
              <a:lnSpc>
                <a:spcPct val="120000"/>
              </a:lnSpc>
              <a:spcBef>
                <a:spcPts val="0"/>
              </a:spcBef>
              <a:spcAft>
                <a:spcPts val="0"/>
              </a:spcAft>
              <a:buNone/>
            </a:pPr>
            <a:r>
              <a:rPr lang="en-US" sz="4400" dirty="0" smtClean="0">
                <a:hlinkClick r:id="rId5"/>
              </a:rPr>
              <a:t>pewtrusts.org/</a:t>
            </a:r>
            <a:r>
              <a:rPr lang="en-US" sz="4400" dirty="0" err="1" smtClean="0">
                <a:hlinkClick r:id="rId5"/>
              </a:rPr>
              <a:t>en</a:t>
            </a:r>
            <a:r>
              <a:rPr lang="en-US" sz="4400" dirty="0" smtClean="0">
                <a:hlinkClick r:id="rId5"/>
              </a:rPr>
              <a:t>/research-and-analysis/fact-sheets/2015/03/10-reasons-states-should-include-chp-in-clean-power-plans</a:t>
            </a:r>
          </a:p>
          <a:p>
            <a:pPr marL="400050" lvl="1" indent="0">
              <a:lnSpc>
                <a:spcPct val="120000"/>
              </a:lnSpc>
              <a:spcBef>
                <a:spcPts val="0"/>
              </a:spcBef>
              <a:spcAft>
                <a:spcPts val="0"/>
              </a:spcAft>
              <a:buNone/>
            </a:pPr>
            <a:r>
              <a:rPr lang="en-US" sz="4400" u="sng" dirty="0" smtClean="0">
                <a:hlinkClick r:id="rId6"/>
              </a:rPr>
              <a:t>naseo.org/data/sites/1/documents/publications/CHP-for-State-Energy-Officials.pdf</a:t>
            </a:r>
            <a:endParaRPr lang="en-US" sz="4400" u="sng" dirty="0" smtClean="0"/>
          </a:p>
          <a:p>
            <a:pPr marL="0" indent="0">
              <a:lnSpc>
                <a:spcPct val="120000"/>
              </a:lnSpc>
              <a:spcBef>
                <a:spcPts val="0"/>
              </a:spcBef>
              <a:buNone/>
            </a:pPr>
            <a:endParaRPr lang="en-US" sz="2500" dirty="0"/>
          </a:p>
          <a:p>
            <a:pPr marL="0" indent="0">
              <a:lnSpc>
                <a:spcPct val="120000"/>
              </a:lnSpc>
              <a:spcBef>
                <a:spcPts val="0"/>
              </a:spcBef>
              <a:buNone/>
            </a:pPr>
            <a:endParaRPr lang="en-US" sz="1800" u="sng" dirty="0" smtClean="0"/>
          </a:p>
          <a:p>
            <a:pPr>
              <a:lnSpc>
                <a:spcPct val="120000"/>
              </a:lnSpc>
              <a:spcBef>
                <a:spcPts val="0"/>
              </a:spcBef>
            </a:pPr>
            <a:endParaRPr lang="en-US" sz="1050" dirty="0" smtClean="0"/>
          </a:p>
          <a:p>
            <a:pPr>
              <a:lnSpc>
                <a:spcPct val="120000"/>
              </a:lnSpc>
              <a:spcBef>
                <a:spcPts val="0"/>
              </a:spcBef>
            </a:pPr>
            <a:endParaRPr lang="en-US" sz="1600" dirty="0" smtClean="0"/>
          </a:p>
          <a:p>
            <a:pPr>
              <a:lnSpc>
                <a:spcPct val="120000"/>
              </a:lnSpc>
              <a:spcBef>
                <a:spcPts val="1200"/>
              </a:spcBef>
            </a:pPr>
            <a:endParaRPr lang="en-US" sz="25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187104AF-A7CF-40C8-AE99-1C6A92CB4E20}" type="slidenum">
              <a:rPr lang="en-US" smtClean="0"/>
              <a:t>21</a:t>
            </a:fld>
            <a:endParaRPr lang="en-US" dirty="0"/>
          </a:p>
        </p:txBody>
      </p:sp>
    </p:spTree>
    <p:extLst>
      <p:ext uri="{BB962C8B-B14F-4D97-AF65-F5344CB8AC3E}">
        <p14:creationId xmlns:p14="http://schemas.microsoft.com/office/powerpoint/2010/main" val="24190855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rPr>
              <a:t>Utility IRP Examples</a:t>
            </a:r>
            <a:endParaRPr lang="en-US" b="1" dirty="0">
              <a:solidFill>
                <a:srgbClr val="008000"/>
              </a:solidFill>
            </a:endParaRPr>
          </a:p>
        </p:txBody>
      </p:sp>
      <p:sp>
        <p:nvSpPr>
          <p:cNvPr id="3" name="Content Placeholder 2"/>
          <p:cNvSpPr>
            <a:spLocks noGrp="1"/>
          </p:cNvSpPr>
          <p:nvPr>
            <p:ph idx="1"/>
          </p:nvPr>
        </p:nvSpPr>
        <p:spPr>
          <a:xfrm>
            <a:off x="457200" y="1305163"/>
            <a:ext cx="8229600" cy="4525963"/>
          </a:xfrm>
        </p:spPr>
        <p:txBody>
          <a:bodyPr>
            <a:noAutofit/>
          </a:bodyPr>
          <a:lstStyle/>
          <a:p>
            <a:pPr>
              <a:spcBef>
                <a:spcPts val="0"/>
              </a:spcBef>
              <a:spcAft>
                <a:spcPts val="900"/>
              </a:spcAft>
            </a:pPr>
            <a:r>
              <a:rPr lang="en-US" sz="1800" b="1" dirty="0" smtClean="0"/>
              <a:t>Best practices </a:t>
            </a:r>
            <a:r>
              <a:rPr lang="en-US" sz="1800" dirty="0" smtClean="0"/>
              <a:t>– the Regulatory </a:t>
            </a:r>
            <a:r>
              <a:rPr lang="en-US" sz="1800" dirty="0"/>
              <a:t>Assistance Project (RAP) cites IRP processes conducted by Arizona and Colorado utilities and by </a:t>
            </a:r>
            <a:r>
              <a:rPr lang="en-US" sz="1800" dirty="0" err="1"/>
              <a:t>PacificCorp</a:t>
            </a:r>
            <a:r>
              <a:rPr lang="en-US" sz="1800" dirty="0"/>
              <a:t>, a utility that provides power across six Western states, as conducting detailed analyses of CHP and other distributed generation</a:t>
            </a:r>
          </a:p>
          <a:p>
            <a:pPr>
              <a:spcBef>
                <a:spcPts val="0"/>
              </a:spcBef>
              <a:spcAft>
                <a:spcPts val="900"/>
              </a:spcAft>
            </a:pPr>
            <a:r>
              <a:rPr lang="en-US" sz="1800" b="1" dirty="0"/>
              <a:t>Indiana utilities </a:t>
            </a:r>
            <a:r>
              <a:rPr lang="en-US" sz="1800" dirty="0"/>
              <a:t>– Duke Energy Indiana’s </a:t>
            </a:r>
            <a:r>
              <a:rPr lang="en-US" sz="1800" dirty="0" smtClean="0"/>
              <a:t>2015 IRP </a:t>
            </a:r>
            <a:r>
              <a:rPr lang="en-US" sz="1800" dirty="0"/>
              <a:t>recommends 15 MW of CHP, while Indiana </a:t>
            </a:r>
            <a:r>
              <a:rPr lang="en-US" sz="1800" dirty="0" smtClean="0"/>
              <a:t>&amp; </a:t>
            </a:r>
            <a:r>
              <a:rPr lang="en-US" sz="1800" dirty="0"/>
              <a:t>Michigan Power’s preferred scenario </a:t>
            </a:r>
            <a:r>
              <a:rPr lang="en-US" sz="1800" dirty="0" smtClean="0"/>
              <a:t>includes </a:t>
            </a:r>
            <a:r>
              <a:rPr lang="en-US" sz="1800" dirty="0"/>
              <a:t>27 MW</a:t>
            </a:r>
          </a:p>
          <a:p>
            <a:pPr>
              <a:spcBef>
                <a:spcPts val="0"/>
              </a:spcBef>
              <a:spcAft>
                <a:spcPts val="900"/>
              </a:spcAft>
            </a:pPr>
            <a:r>
              <a:rPr lang="en-US" sz="1800" b="1" dirty="0" smtClean="0"/>
              <a:t>Duke Energy </a:t>
            </a:r>
            <a:r>
              <a:rPr lang="en-US" sz="1800" dirty="0" smtClean="0"/>
              <a:t>– recently announced plans for a utility-owned and operated 21 MW CHP system at Duke University in North Carolina and is proposing three more similar projects to be developed by 2021</a:t>
            </a:r>
          </a:p>
          <a:p>
            <a:pPr>
              <a:spcBef>
                <a:spcPts val="0"/>
              </a:spcBef>
              <a:spcAft>
                <a:spcPts val="0"/>
              </a:spcAft>
            </a:pPr>
            <a:r>
              <a:rPr lang="en-US" sz="1800" b="1" dirty="0" smtClean="0"/>
              <a:t>Alabama Power </a:t>
            </a:r>
            <a:r>
              <a:rPr lang="en-US" sz="1800" dirty="0" smtClean="0"/>
              <a:t>– its system includes &gt;500 MW of company-owned and 1,500 MW of customer-owned CHP generation.  Its most recent IRP makes clear the company continues to try to identify “CHP projects that are expected to bring benefits to all customers” and attributes its success in developing CHP resources to “a good working arrangement between all parties” and “an adaptive regulatory process“.  </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187104AF-A7CF-40C8-AE99-1C6A92CB4E20}" type="slidenum">
              <a:rPr lang="en-US" smtClean="0"/>
              <a:t>22</a:t>
            </a:fld>
            <a:endParaRPr lang="en-US" dirty="0"/>
          </a:p>
        </p:txBody>
      </p:sp>
      <p:sp>
        <p:nvSpPr>
          <p:cNvPr id="5" name="TextBox 4"/>
          <p:cNvSpPr txBox="1"/>
          <p:nvPr/>
        </p:nvSpPr>
        <p:spPr>
          <a:xfrm>
            <a:off x="457200" y="5831126"/>
            <a:ext cx="7086600" cy="861774"/>
          </a:xfrm>
          <a:prstGeom prst="rect">
            <a:avLst/>
          </a:prstGeom>
          <a:noFill/>
        </p:spPr>
        <p:txBody>
          <a:bodyPr wrap="square" rtlCol="0">
            <a:spAutoFit/>
          </a:bodyPr>
          <a:lstStyle/>
          <a:p>
            <a:r>
              <a:rPr lang="en-US" sz="1000" dirty="0" smtClean="0">
                <a:solidFill>
                  <a:schemeClr val="bg1">
                    <a:lumMod val="50000"/>
                  </a:schemeClr>
                </a:solidFill>
              </a:rPr>
              <a:t>Sources: </a:t>
            </a:r>
            <a:r>
              <a:rPr lang="en-US" sz="1000" dirty="0">
                <a:solidFill>
                  <a:schemeClr val="bg1">
                    <a:lumMod val="50000"/>
                  </a:schemeClr>
                </a:solidFill>
                <a:hlinkClick r:id="rId2"/>
              </a:rPr>
              <a:t>synapse-energy.com/sites/default/files/SynapseReport.2013-06.RAP_.Best-Practices-in-IRP.13-038.pdf</a:t>
            </a:r>
            <a:r>
              <a:rPr lang="en-US" sz="1000" dirty="0">
                <a:solidFill>
                  <a:schemeClr val="bg1">
                    <a:lumMod val="50000"/>
                  </a:schemeClr>
                </a:solidFill>
              </a:rPr>
              <a:t> </a:t>
            </a:r>
          </a:p>
          <a:p>
            <a:r>
              <a:rPr lang="en-US" sz="1000" dirty="0" smtClean="0">
                <a:solidFill>
                  <a:schemeClr val="bg1">
                    <a:lumMod val="50000"/>
                  </a:schemeClr>
                </a:solidFill>
                <a:hlinkClick r:id="rId3"/>
              </a:rPr>
              <a:t>in.gov/</a:t>
            </a:r>
            <a:r>
              <a:rPr lang="en-US" sz="1000" dirty="0" err="1" smtClean="0">
                <a:solidFill>
                  <a:schemeClr val="bg1">
                    <a:lumMod val="50000"/>
                  </a:schemeClr>
                </a:solidFill>
                <a:hlinkClick r:id="rId3"/>
              </a:rPr>
              <a:t>iurc</a:t>
            </a:r>
            <a:r>
              <a:rPr lang="en-US" sz="1000" dirty="0" smtClean="0">
                <a:solidFill>
                  <a:schemeClr val="bg1">
                    <a:lumMod val="50000"/>
                  </a:schemeClr>
                </a:solidFill>
                <a:hlinkClick r:id="rId3"/>
              </a:rPr>
              <a:t>/files/2015_Duke_IRP_Report_Volumn_1_Public_Version.pdf</a:t>
            </a:r>
            <a:r>
              <a:rPr lang="en-US" sz="1000" dirty="0" smtClean="0">
                <a:solidFill>
                  <a:schemeClr val="bg1">
                    <a:lumMod val="50000"/>
                  </a:schemeClr>
                </a:solidFill>
              </a:rPr>
              <a:t> </a:t>
            </a:r>
          </a:p>
          <a:p>
            <a:r>
              <a:rPr lang="en-US" sz="1000" dirty="0" smtClean="0">
                <a:solidFill>
                  <a:schemeClr val="bg1">
                    <a:lumMod val="50000"/>
                  </a:schemeClr>
                </a:solidFill>
                <a:hlinkClick r:id="rId4"/>
              </a:rPr>
              <a:t>indianamichiganpower.com/global/utilities/lib/docs/info/projects/</a:t>
            </a:r>
            <a:r>
              <a:rPr lang="en-US" sz="1000" dirty="0" err="1" smtClean="0">
                <a:solidFill>
                  <a:schemeClr val="bg1">
                    <a:lumMod val="50000"/>
                  </a:schemeClr>
                </a:solidFill>
                <a:hlinkClick r:id="rId4"/>
              </a:rPr>
              <a:t>IntegratedResourcePlan</a:t>
            </a:r>
            <a:r>
              <a:rPr lang="en-US" sz="1000" dirty="0" smtClean="0">
                <a:solidFill>
                  <a:schemeClr val="bg1">
                    <a:lumMod val="50000"/>
                  </a:schemeClr>
                </a:solidFill>
                <a:hlinkClick r:id="rId4"/>
              </a:rPr>
              <a:t>/2015</a:t>
            </a:r>
            <a:endParaRPr lang="en-US" sz="1000" dirty="0" smtClean="0">
              <a:solidFill>
                <a:schemeClr val="bg1">
                  <a:lumMod val="50000"/>
                </a:schemeClr>
              </a:solidFill>
            </a:endParaRPr>
          </a:p>
          <a:p>
            <a:r>
              <a:rPr lang="en-US" sz="1000" dirty="0" smtClean="0">
                <a:solidFill>
                  <a:schemeClr val="bg1">
                    <a:lumMod val="50000"/>
                  </a:schemeClr>
                </a:solidFill>
                <a:hlinkClick r:id="rId5"/>
              </a:rPr>
              <a:t>energy.sc.gov/files/view/2015DECIRP.pdf</a:t>
            </a:r>
            <a:r>
              <a:rPr lang="en-US" sz="1000" dirty="0" smtClean="0">
                <a:solidFill>
                  <a:schemeClr val="bg1">
                    <a:lumMod val="50000"/>
                  </a:schemeClr>
                </a:solidFill>
              </a:rPr>
              <a:t> </a:t>
            </a:r>
            <a:endParaRPr lang="en-US" sz="1000" dirty="0">
              <a:solidFill>
                <a:schemeClr val="bg1">
                  <a:lumMod val="50000"/>
                </a:schemeClr>
              </a:solidFill>
            </a:endParaRPr>
          </a:p>
          <a:p>
            <a:r>
              <a:rPr lang="en-US" sz="1000" dirty="0" smtClean="0">
                <a:solidFill>
                  <a:schemeClr val="bg1">
                    <a:lumMod val="50000"/>
                  </a:schemeClr>
                </a:solidFill>
                <a:hlinkClick r:id="rId6"/>
              </a:rPr>
              <a:t>alabamapower.com/about-us/regulation/pdf/IRP.pdf</a:t>
            </a:r>
            <a:r>
              <a:rPr lang="en-US" sz="1000" dirty="0" smtClean="0">
                <a:solidFill>
                  <a:schemeClr val="bg1">
                    <a:lumMod val="50000"/>
                  </a:schemeClr>
                </a:solidFill>
              </a:rPr>
              <a:t> </a:t>
            </a:r>
            <a:endParaRPr lang="en-US" sz="1200" dirty="0">
              <a:solidFill>
                <a:schemeClr val="bg1">
                  <a:lumMod val="50000"/>
                </a:schemeClr>
              </a:solidFill>
            </a:endParaRPr>
          </a:p>
        </p:txBody>
      </p:sp>
    </p:spTree>
    <p:extLst>
      <p:ext uri="{BB962C8B-B14F-4D97-AF65-F5344CB8AC3E}">
        <p14:creationId xmlns:p14="http://schemas.microsoft.com/office/powerpoint/2010/main" val="12278780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008000"/>
                </a:solidFill>
              </a:rPr>
              <a:t>Examples of Utility-Industry Partnerships with CHP</a:t>
            </a:r>
            <a:endParaRPr lang="en-US" sz="3600" dirty="0">
              <a:solidFill>
                <a:srgbClr val="008000"/>
              </a:solidFill>
            </a:endParaRPr>
          </a:p>
        </p:txBody>
      </p:sp>
      <p:sp>
        <p:nvSpPr>
          <p:cNvPr id="3" name="Content Placeholder 2"/>
          <p:cNvSpPr>
            <a:spLocks noGrp="1"/>
          </p:cNvSpPr>
          <p:nvPr>
            <p:ph idx="1"/>
          </p:nvPr>
        </p:nvSpPr>
        <p:spPr>
          <a:xfrm>
            <a:off x="457200" y="1417638"/>
            <a:ext cx="8229600" cy="4602162"/>
          </a:xfrm>
        </p:spPr>
        <p:txBody>
          <a:bodyPr>
            <a:normAutofit/>
          </a:bodyPr>
          <a:lstStyle/>
          <a:p>
            <a:pPr>
              <a:spcBef>
                <a:spcPts val="0"/>
              </a:spcBef>
              <a:spcAft>
                <a:spcPts val="0"/>
              </a:spcAft>
            </a:pPr>
            <a:r>
              <a:rPr lang="en-US" sz="1800" b="1" dirty="0" smtClean="0"/>
              <a:t>Lansing Board of Water &amp; Light </a:t>
            </a:r>
            <a:r>
              <a:rPr lang="en-US" sz="1800" dirty="0" smtClean="0"/>
              <a:t>(REO Town Cogeneration Plant), Lansing, MI, 100 MW boiler / steam turbine (2013)</a:t>
            </a:r>
            <a:r>
              <a:rPr lang="en-US" sz="1800" baseline="30000" dirty="0"/>
              <a:t>1</a:t>
            </a:r>
            <a:endParaRPr lang="en-US" sz="1800" baseline="30000" dirty="0" smtClean="0"/>
          </a:p>
          <a:p>
            <a:pPr>
              <a:spcBef>
                <a:spcPts val="0"/>
              </a:spcBef>
              <a:spcAft>
                <a:spcPts val="0"/>
              </a:spcAft>
            </a:pPr>
            <a:r>
              <a:rPr lang="en-US" sz="1800" b="1" dirty="0" smtClean="0"/>
              <a:t>City of Macon</a:t>
            </a:r>
            <a:r>
              <a:rPr lang="en-US" sz="1800" dirty="0" smtClean="0"/>
              <a:t> (Northeast Missouri Grain, LLC), Macon, MO, 10 MW combustion turbine (2003)</a:t>
            </a:r>
            <a:r>
              <a:rPr lang="en-US" sz="1800" baseline="30000" dirty="0"/>
              <a:t>2</a:t>
            </a:r>
            <a:endParaRPr lang="en-US" sz="1800" baseline="30000" dirty="0" smtClean="0"/>
          </a:p>
          <a:p>
            <a:pPr>
              <a:spcBef>
                <a:spcPts val="0"/>
              </a:spcBef>
              <a:spcAft>
                <a:spcPts val="0"/>
              </a:spcAft>
            </a:pPr>
            <a:r>
              <a:rPr lang="en-US" sz="1800" b="1" dirty="0" smtClean="0"/>
              <a:t>City of Russell </a:t>
            </a:r>
            <a:r>
              <a:rPr lang="en-US" sz="1800" dirty="0" smtClean="0"/>
              <a:t>(U.S. Energy Partners, LLC), Russell, Kansas, 15 MW combustion turbine (2002)</a:t>
            </a:r>
            <a:r>
              <a:rPr lang="en-US" sz="1800" baseline="30000" dirty="0"/>
              <a:t>3</a:t>
            </a:r>
            <a:endParaRPr lang="en-US" sz="1800" baseline="30000" dirty="0" smtClean="0"/>
          </a:p>
          <a:p>
            <a:pPr>
              <a:spcBef>
                <a:spcPts val="0"/>
              </a:spcBef>
              <a:spcAft>
                <a:spcPts val="0"/>
              </a:spcAft>
            </a:pPr>
            <a:r>
              <a:rPr lang="en-US" sz="1800" b="1" dirty="0" smtClean="0"/>
              <a:t>Detroit Thermal Energy </a:t>
            </a:r>
            <a:r>
              <a:rPr lang="en-US" sz="1800" dirty="0" smtClean="0"/>
              <a:t>(Cristal Global), Ashtabula, OH, 28 MW combustion turbine (2001)</a:t>
            </a:r>
            <a:r>
              <a:rPr lang="en-US" sz="1800" baseline="30000" dirty="0"/>
              <a:t>4</a:t>
            </a:r>
            <a:endParaRPr lang="en-US" sz="1800" baseline="30000" dirty="0" smtClean="0"/>
          </a:p>
          <a:p>
            <a:pPr>
              <a:spcBef>
                <a:spcPts val="0"/>
              </a:spcBef>
              <a:spcAft>
                <a:spcPts val="0"/>
              </a:spcAft>
            </a:pPr>
            <a:r>
              <a:rPr lang="en-US" sz="1800" b="1" dirty="0" smtClean="0"/>
              <a:t>Muscatine Power &amp; Water </a:t>
            </a:r>
            <a:r>
              <a:rPr lang="en-US" sz="1800" dirty="0" smtClean="0"/>
              <a:t>(Grain Processing Corp.), Muscatine, IA, 18 MW boiler / steam turbine (2000)</a:t>
            </a:r>
            <a:r>
              <a:rPr lang="en-US" sz="1800" baseline="30000" dirty="0"/>
              <a:t>5</a:t>
            </a:r>
            <a:endParaRPr lang="en-US" sz="1800" baseline="30000" dirty="0" smtClean="0"/>
          </a:p>
          <a:p>
            <a:pPr>
              <a:spcBef>
                <a:spcPts val="0"/>
              </a:spcBef>
              <a:spcAft>
                <a:spcPts val="0"/>
              </a:spcAft>
            </a:pPr>
            <a:r>
              <a:rPr lang="en-US" sz="1800" b="1" dirty="0" smtClean="0"/>
              <a:t>Great River Energy </a:t>
            </a:r>
            <a:r>
              <a:rPr lang="en-US" sz="1800" dirty="0" smtClean="0"/>
              <a:t>(Dakota Spirit </a:t>
            </a:r>
            <a:r>
              <a:rPr lang="en-US" sz="1800" dirty="0" err="1" smtClean="0"/>
              <a:t>AgEnergy</a:t>
            </a:r>
            <a:r>
              <a:rPr lang="en-US" sz="1800" dirty="0" smtClean="0"/>
              <a:t>), Jamestown, ND, 99 MW boiler / steam turbine (2014)</a:t>
            </a:r>
          </a:p>
          <a:p>
            <a:pPr>
              <a:spcBef>
                <a:spcPts val="0"/>
              </a:spcBef>
              <a:spcAft>
                <a:spcPts val="0"/>
              </a:spcAft>
            </a:pPr>
            <a:r>
              <a:rPr lang="en-US" sz="1800" b="1" dirty="0" smtClean="0"/>
              <a:t>Holland Board of Public Works </a:t>
            </a:r>
            <a:r>
              <a:rPr lang="en-US" sz="1800" dirty="0" smtClean="0"/>
              <a:t>(snow melt), Holland, MI, 145 MW gas turbines / steam turbine (2016)</a:t>
            </a:r>
            <a:endParaRPr lang="en-US" sz="1800" b="1" dirty="0" smtClean="0"/>
          </a:p>
          <a:p>
            <a:pPr marL="0" indent="0">
              <a:buNone/>
            </a:pPr>
            <a:endParaRPr lang="en-US" baseline="30000" dirty="0"/>
          </a:p>
        </p:txBody>
      </p:sp>
      <p:sp>
        <p:nvSpPr>
          <p:cNvPr id="4" name="TextBox 3"/>
          <p:cNvSpPr txBox="1"/>
          <p:nvPr/>
        </p:nvSpPr>
        <p:spPr>
          <a:xfrm>
            <a:off x="485775" y="5257800"/>
            <a:ext cx="8458200" cy="1200329"/>
          </a:xfrm>
          <a:prstGeom prst="rect">
            <a:avLst/>
          </a:prstGeom>
          <a:solidFill>
            <a:schemeClr val="bg1"/>
          </a:solidFill>
        </p:spPr>
        <p:txBody>
          <a:bodyPr wrap="square" rtlCol="0">
            <a:spAutoFit/>
          </a:bodyPr>
          <a:lstStyle/>
          <a:p>
            <a:r>
              <a:rPr lang="en-US" sz="900" dirty="0" smtClean="0"/>
              <a:t>1 - </a:t>
            </a:r>
            <a:r>
              <a:rPr lang="en-US" sz="900" dirty="0" smtClean="0">
                <a:hlinkClick r:id="rId3"/>
              </a:rPr>
              <a:t>http://www.lansingstatejournal.com/article/20130630/BUSINESS/306300016/BWL-s-REO-Town-plant-fuels-next-generation-power?nclick_check=1</a:t>
            </a:r>
            <a:endParaRPr lang="en-US" sz="900" dirty="0" smtClean="0"/>
          </a:p>
          <a:p>
            <a:r>
              <a:rPr lang="en-US" sz="900" dirty="0"/>
              <a:t>2</a:t>
            </a:r>
            <a:r>
              <a:rPr lang="en-US" sz="900" dirty="0" smtClean="0"/>
              <a:t> - </a:t>
            </a:r>
            <a:r>
              <a:rPr lang="en-US" sz="900" dirty="0" smtClean="0">
                <a:hlinkClick r:id="rId4"/>
              </a:rPr>
              <a:t>http://www.midwestcleanenergy.org/profiles/ProjectProfiles/NortheastMissouriGrain.pdf</a:t>
            </a:r>
            <a:r>
              <a:rPr lang="en-US" sz="900" dirty="0" smtClean="0"/>
              <a:t> </a:t>
            </a:r>
          </a:p>
          <a:p>
            <a:r>
              <a:rPr lang="en-US" sz="900" dirty="0"/>
              <a:t>3</a:t>
            </a:r>
            <a:r>
              <a:rPr lang="en-US" sz="900" dirty="0" smtClean="0"/>
              <a:t> - </a:t>
            </a:r>
            <a:r>
              <a:rPr lang="en-US" sz="900" dirty="0" smtClean="0">
                <a:hlinkClick r:id="rId5"/>
              </a:rPr>
              <a:t>http://www.midwestcleanenergy.org/profiles/ProjectProfiles/USEnergyPartners.pdf</a:t>
            </a:r>
            <a:r>
              <a:rPr lang="en-US" sz="900" dirty="0" smtClean="0"/>
              <a:t> </a:t>
            </a:r>
          </a:p>
          <a:p>
            <a:r>
              <a:rPr lang="en-US" sz="900" dirty="0" smtClean="0"/>
              <a:t>4 - </a:t>
            </a:r>
            <a:r>
              <a:rPr lang="en-US" sz="900" dirty="0" smtClean="0">
                <a:hlinkClick r:id="rId6"/>
              </a:rPr>
              <a:t>http://www.eea-inc.com/chpdata/States/OH.html</a:t>
            </a:r>
            <a:r>
              <a:rPr lang="en-US" sz="900" dirty="0" smtClean="0"/>
              <a:t> </a:t>
            </a:r>
          </a:p>
          <a:p>
            <a:r>
              <a:rPr lang="en-US" sz="900" dirty="0" smtClean="0"/>
              <a:t>5 – </a:t>
            </a:r>
            <a:r>
              <a:rPr lang="en-US" sz="900" dirty="0">
                <a:hlinkClick r:id="rId7"/>
              </a:rPr>
              <a:t>http://www.eea-inc.com/chpdata/States/IA.html</a:t>
            </a:r>
            <a:r>
              <a:rPr lang="en-US" sz="900" dirty="0"/>
              <a:t>   </a:t>
            </a:r>
            <a:endParaRPr lang="en-US" sz="900" dirty="0" smtClean="0"/>
          </a:p>
          <a:p>
            <a:r>
              <a:rPr lang="en-US" sz="900" dirty="0" smtClean="0"/>
              <a:t>6 - </a:t>
            </a:r>
            <a:r>
              <a:rPr lang="en-US" sz="900" dirty="0" smtClean="0">
                <a:hlinkClick r:id="rId8"/>
              </a:rPr>
              <a:t>http://greatriverenergy.com/wp-content/uploads/2016/03/FINAL-spiritwood-fact-sheet-101615.pdf</a:t>
            </a:r>
            <a:r>
              <a:rPr lang="en-US" sz="900" dirty="0" smtClean="0"/>
              <a:t> </a:t>
            </a:r>
          </a:p>
          <a:p>
            <a:r>
              <a:rPr lang="en-US" sz="900" dirty="0" smtClean="0"/>
              <a:t>7 - </a:t>
            </a:r>
            <a:r>
              <a:rPr lang="en-US" sz="900" dirty="0" smtClean="0">
                <a:hlinkClick r:id="rId9"/>
              </a:rPr>
              <a:t>http://www.businesswire.com/news/home/20150224005932/en/Siemens-Supply-Turbines-Fuel-Efficient-Power-Plant</a:t>
            </a:r>
            <a:r>
              <a:rPr lang="en-US" sz="900" dirty="0" smtClean="0"/>
              <a:t> </a:t>
            </a:r>
          </a:p>
          <a:p>
            <a:endParaRPr lang="en-US" sz="900" dirty="0"/>
          </a:p>
        </p:txBody>
      </p:sp>
    </p:spTree>
    <p:extLst>
      <p:ext uri="{BB962C8B-B14F-4D97-AF65-F5344CB8AC3E}">
        <p14:creationId xmlns:p14="http://schemas.microsoft.com/office/powerpoint/2010/main" val="30314557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solidFill>
                  <a:srgbClr val="008000"/>
                </a:solidFill>
              </a:rPr>
              <a:t>Benefits </a:t>
            </a:r>
            <a:r>
              <a:rPr lang="en-US" sz="3600" b="1" dirty="0">
                <a:solidFill>
                  <a:srgbClr val="008000"/>
                </a:solidFill>
              </a:rPr>
              <a:t>of Utility Ownership of </a:t>
            </a:r>
            <a:r>
              <a:rPr lang="en-US" sz="3600" b="1" dirty="0" smtClean="0">
                <a:solidFill>
                  <a:srgbClr val="008000"/>
                </a:solidFill>
              </a:rPr>
              <a:t>CHP</a:t>
            </a:r>
            <a:br>
              <a:rPr lang="en-US" sz="3600" b="1" dirty="0" smtClean="0">
                <a:solidFill>
                  <a:srgbClr val="008000"/>
                </a:solidFill>
              </a:rPr>
            </a:br>
            <a:r>
              <a:rPr lang="en-US" sz="3200" b="1" i="1" dirty="0" smtClean="0">
                <a:solidFill>
                  <a:srgbClr val="008000"/>
                </a:solidFill>
              </a:rPr>
              <a:t>ACEEE</a:t>
            </a:r>
            <a:endParaRPr lang="en-US" sz="3200" b="1" dirty="0">
              <a:solidFill>
                <a:srgbClr val="008000"/>
              </a:solidFill>
            </a:endParaRPr>
          </a:p>
        </p:txBody>
      </p:sp>
      <p:sp>
        <p:nvSpPr>
          <p:cNvPr id="3" name="Content Placeholder 2"/>
          <p:cNvSpPr>
            <a:spLocks noGrp="1"/>
          </p:cNvSpPr>
          <p:nvPr>
            <p:ph idx="1"/>
          </p:nvPr>
        </p:nvSpPr>
        <p:spPr>
          <a:xfrm>
            <a:off x="457200" y="1513473"/>
            <a:ext cx="8229600" cy="4876800"/>
          </a:xfrm>
        </p:spPr>
        <p:txBody>
          <a:bodyPr>
            <a:normAutofit fontScale="85000" lnSpcReduction="20000"/>
          </a:bodyPr>
          <a:lstStyle/>
          <a:p>
            <a:r>
              <a:rPr lang="en-US" sz="2400" dirty="0" smtClean="0"/>
              <a:t>Can bring benefits to the utility, the facility where it is located, and to ratepayers</a:t>
            </a:r>
          </a:p>
          <a:p>
            <a:r>
              <a:rPr lang="en-US" sz="2400" dirty="0"/>
              <a:t>Utilities can size a system to meet a </a:t>
            </a:r>
            <a:r>
              <a:rPr lang="en-US" sz="2400" dirty="0" smtClean="0"/>
              <a:t>customer’s </a:t>
            </a:r>
            <a:r>
              <a:rPr lang="en-US" sz="2400" dirty="0"/>
              <a:t>full thermal load (which maximizes its efficiency) and export excess power to the grid</a:t>
            </a:r>
          </a:p>
          <a:p>
            <a:r>
              <a:rPr lang="en-US" sz="2400" dirty="0" smtClean="0"/>
              <a:t>The value of the steam sales are credited back to the revenue requirement, thus reducing the cost of this generation resource</a:t>
            </a:r>
          </a:p>
          <a:p>
            <a:r>
              <a:rPr lang="en-US" sz="2400" dirty="0" smtClean="0"/>
              <a:t>Strategically-sited CHP can avoid or defer T&amp;D system investments and reduce maintenance costs</a:t>
            </a:r>
          </a:p>
          <a:p>
            <a:r>
              <a:rPr lang="en-US" sz="2400" dirty="0" smtClean="0"/>
              <a:t>Siting the CHP resource close to the load avoids transmission losses and costs (an average of 7%, greater in peak periods)</a:t>
            </a:r>
          </a:p>
          <a:p>
            <a:r>
              <a:rPr lang="en-US" sz="2400" dirty="0" smtClean="0"/>
              <a:t>CHP can offer a cost-effective way to meet efficiency goals</a:t>
            </a:r>
          </a:p>
          <a:p>
            <a:r>
              <a:rPr lang="en-US" sz="2400" dirty="0" smtClean="0"/>
              <a:t>CHP is a fast and flexible asset that increases reliability and resiliency and reduces emissions</a:t>
            </a:r>
          </a:p>
          <a:p>
            <a:r>
              <a:rPr lang="en-US" sz="2400" dirty="0" smtClean="0"/>
              <a:t>CHP has fuel flexibility, including the ability to take advantage of local biomass or biogas resources</a:t>
            </a:r>
            <a:endParaRPr lang="en-US" sz="24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187104AF-A7CF-40C8-AE99-1C6A92CB4E20}" type="slidenum">
              <a:rPr lang="en-US" smtClean="0"/>
              <a:t>24</a:t>
            </a:fld>
            <a:endParaRPr lang="en-US"/>
          </a:p>
        </p:txBody>
      </p:sp>
      <p:sp>
        <p:nvSpPr>
          <p:cNvPr id="5" name="TextBox 4"/>
          <p:cNvSpPr txBox="1"/>
          <p:nvPr/>
        </p:nvSpPr>
        <p:spPr>
          <a:xfrm>
            <a:off x="5486400" y="5928608"/>
            <a:ext cx="2896947" cy="461665"/>
          </a:xfrm>
          <a:prstGeom prst="rect">
            <a:avLst/>
          </a:prstGeom>
          <a:noFill/>
        </p:spPr>
        <p:txBody>
          <a:bodyPr wrap="none" rtlCol="0">
            <a:spAutoFit/>
          </a:bodyPr>
          <a:lstStyle/>
          <a:p>
            <a:r>
              <a:rPr lang="en-US" sz="1200" dirty="0">
                <a:solidFill>
                  <a:schemeClr val="bg1">
                    <a:lumMod val="50000"/>
                  </a:schemeClr>
                </a:solidFill>
              </a:rPr>
              <a:t>Source: </a:t>
            </a:r>
            <a:r>
              <a:rPr lang="en-US" sz="1200" dirty="0" smtClean="0">
                <a:solidFill>
                  <a:schemeClr val="bg1">
                    <a:lumMod val="50000"/>
                  </a:schemeClr>
                </a:solidFill>
                <a:hlinkClick r:id="rId2"/>
              </a:rPr>
              <a:t>aceee.org/files/pdf/white-paper/</a:t>
            </a:r>
          </a:p>
          <a:p>
            <a:r>
              <a:rPr lang="en-US" sz="1200" dirty="0" smtClean="0">
                <a:solidFill>
                  <a:schemeClr val="bg1">
                    <a:lumMod val="50000"/>
                  </a:schemeClr>
                </a:solidFill>
                <a:hlinkClick r:id="rId2"/>
              </a:rPr>
              <a:t>chp-and-electric-utilities.pdf</a:t>
            </a:r>
            <a:r>
              <a:rPr lang="en-US" sz="1200" dirty="0" smtClean="0">
                <a:solidFill>
                  <a:schemeClr val="bg1">
                    <a:lumMod val="50000"/>
                  </a:schemeClr>
                </a:solidFill>
              </a:rPr>
              <a:t> </a:t>
            </a:r>
            <a:endParaRPr lang="en-US" sz="1200" dirty="0">
              <a:solidFill>
                <a:schemeClr val="bg1">
                  <a:lumMod val="50000"/>
                </a:schemeClr>
              </a:solidFill>
            </a:endParaRPr>
          </a:p>
        </p:txBody>
      </p:sp>
    </p:spTree>
    <p:extLst>
      <p:ext uri="{BB962C8B-B14F-4D97-AF65-F5344CB8AC3E}">
        <p14:creationId xmlns:p14="http://schemas.microsoft.com/office/powerpoint/2010/main" val="2264918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5206"/>
            <a:ext cx="8229600" cy="4876800"/>
          </a:xfrm>
        </p:spPr>
        <p:txBody>
          <a:bodyPr/>
          <a:lstStyle/>
          <a:p>
            <a:r>
              <a:rPr lang="en-US" sz="1800" b="1" dirty="0" smtClean="0"/>
              <a:t>Minimum Efficiency</a:t>
            </a:r>
          </a:p>
          <a:p>
            <a:pPr lvl="1">
              <a:spcBef>
                <a:spcPts val="0"/>
              </a:spcBef>
              <a:spcAft>
                <a:spcPts val="300"/>
              </a:spcAft>
            </a:pPr>
            <a:r>
              <a:rPr lang="en-US" sz="1500" dirty="0" smtClean="0"/>
              <a:t>IL, OH, NY, MD – 60%, NJ - 65%</a:t>
            </a:r>
          </a:p>
          <a:p>
            <a:pPr lvl="1">
              <a:spcBef>
                <a:spcPts val="0"/>
              </a:spcBef>
              <a:spcAft>
                <a:spcPts val="0"/>
              </a:spcAft>
            </a:pPr>
            <a:r>
              <a:rPr lang="en-US" sz="1500" dirty="0" smtClean="0"/>
              <a:t>OH, IL &gt;20% of total useful energy, WA &gt;33%</a:t>
            </a:r>
          </a:p>
          <a:p>
            <a:r>
              <a:rPr lang="en-US" sz="1800" b="1" dirty="0" smtClean="0"/>
              <a:t>Qualifying resources – renewables, natural gas</a:t>
            </a:r>
          </a:p>
          <a:p>
            <a:pPr lvl="1">
              <a:spcBef>
                <a:spcPts val="0"/>
              </a:spcBef>
              <a:spcAft>
                <a:spcPts val="0"/>
              </a:spcAft>
            </a:pPr>
            <a:r>
              <a:rPr lang="en-US" sz="1500" dirty="0" smtClean="0"/>
              <a:t>DE, AZ – renewable only, most allow natural gas systems</a:t>
            </a:r>
          </a:p>
          <a:p>
            <a:r>
              <a:rPr lang="en-US" sz="1800" b="1" dirty="0" smtClean="0"/>
              <a:t>Conventional CHP vs. Waste-Heat-to-Power CHP</a:t>
            </a:r>
          </a:p>
          <a:p>
            <a:pPr lvl="1">
              <a:spcBef>
                <a:spcPts val="0"/>
              </a:spcBef>
              <a:spcAft>
                <a:spcPts val="0"/>
              </a:spcAft>
            </a:pPr>
            <a:r>
              <a:rPr lang="en-US" sz="1500" dirty="0" smtClean="0"/>
              <a:t>OH, LA - WHP in RPS, CHP as EE, others both are eligible</a:t>
            </a:r>
          </a:p>
          <a:p>
            <a:r>
              <a:rPr lang="en-US" sz="1800" b="1" dirty="0" smtClean="0"/>
              <a:t>Program Design</a:t>
            </a:r>
          </a:p>
          <a:p>
            <a:pPr lvl="1">
              <a:spcBef>
                <a:spcPts val="0"/>
              </a:spcBef>
              <a:spcAft>
                <a:spcPts val="300"/>
              </a:spcAft>
            </a:pPr>
            <a:r>
              <a:rPr lang="en-US" sz="1500" dirty="0" smtClean="0"/>
              <a:t>Through existing Custom Program – Ameren Illinois</a:t>
            </a:r>
          </a:p>
          <a:p>
            <a:pPr lvl="1">
              <a:spcBef>
                <a:spcPts val="0"/>
              </a:spcBef>
              <a:spcAft>
                <a:spcPts val="300"/>
              </a:spcAft>
            </a:pPr>
            <a:r>
              <a:rPr lang="en-US" sz="1500" dirty="0" smtClean="0"/>
              <a:t>Targeted program – </a:t>
            </a:r>
            <a:r>
              <a:rPr lang="en-US" sz="1500" dirty="0" err="1" smtClean="0"/>
              <a:t>ComEd</a:t>
            </a:r>
            <a:r>
              <a:rPr lang="en-US" sz="1500" dirty="0" smtClean="0"/>
              <a:t>, Dayton Power &amp; Light, BG&amp;E</a:t>
            </a:r>
          </a:p>
          <a:p>
            <a:pPr lvl="1">
              <a:spcBef>
                <a:spcPts val="0"/>
              </a:spcBef>
              <a:spcAft>
                <a:spcPts val="300"/>
              </a:spcAft>
            </a:pPr>
            <a:r>
              <a:rPr lang="en-US" sz="1500" dirty="0" smtClean="0"/>
              <a:t>Structured incentives (design, commissioning/construction, production) – IL, OH, MD</a:t>
            </a:r>
          </a:p>
          <a:p>
            <a:pPr lvl="1">
              <a:spcBef>
                <a:spcPts val="0"/>
              </a:spcBef>
              <a:spcAft>
                <a:spcPts val="0"/>
              </a:spcAft>
            </a:pPr>
            <a:r>
              <a:rPr lang="en-US" sz="1500" dirty="0" smtClean="0"/>
              <a:t>Incentive caps - $500,000 (DP&amp;L) to $2,000,000 (IL)</a:t>
            </a:r>
            <a:endParaRPr lang="en-US" sz="1500" dirty="0"/>
          </a:p>
          <a:p>
            <a:r>
              <a:rPr lang="en-US" sz="1800" b="1" dirty="0" smtClean="0"/>
              <a:t>Energy Savings</a:t>
            </a:r>
          </a:p>
          <a:p>
            <a:pPr lvl="1">
              <a:spcBef>
                <a:spcPts val="0"/>
              </a:spcBef>
              <a:spcAft>
                <a:spcPts val="300"/>
              </a:spcAft>
            </a:pPr>
            <a:r>
              <a:rPr lang="en-US" sz="1500" dirty="0" smtClean="0"/>
              <a:t>Displaced electric generation – NY, MD</a:t>
            </a:r>
          </a:p>
          <a:p>
            <a:pPr lvl="1">
              <a:spcBef>
                <a:spcPts val="0"/>
              </a:spcBef>
              <a:spcAft>
                <a:spcPts val="300"/>
              </a:spcAft>
            </a:pPr>
            <a:r>
              <a:rPr lang="en-US" sz="1500" dirty="0" smtClean="0"/>
              <a:t>Btu savings converted to kWh – MA</a:t>
            </a:r>
          </a:p>
          <a:p>
            <a:pPr lvl="1">
              <a:spcBef>
                <a:spcPts val="0"/>
              </a:spcBef>
              <a:spcAft>
                <a:spcPts val="0"/>
              </a:spcAft>
            </a:pPr>
            <a:r>
              <a:rPr lang="en-US" sz="1500" dirty="0" smtClean="0"/>
              <a:t>Electric and natural gas – discounted to reflect CO</a:t>
            </a:r>
            <a:r>
              <a:rPr lang="en-US" sz="1500" baseline="-25000" dirty="0" smtClean="0"/>
              <a:t>2</a:t>
            </a:r>
            <a:r>
              <a:rPr lang="en-US" sz="1500" dirty="0" smtClean="0"/>
              <a:t> reductions – SWEEP method, IL</a:t>
            </a:r>
          </a:p>
        </p:txBody>
      </p:sp>
      <p:sp>
        <p:nvSpPr>
          <p:cNvPr id="3" name="Slide Number Placeholder 2"/>
          <p:cNvSpPr>
            <a:spLocks noGrp="1"/>
          </p:cNvSpPr>
          <p:nvPr>
            <p:ph type="sldNum" sz="quarter" idx="4294967295"/>
          </p:nvPr>
        </p:nvSpPr>
        <p:spPr>
          <a:xfrm>
            <a:off x="8371284" y="6356995"/>
            <a:ext cx="631032" cy="365125"/>
          </a:xfrm>
          <a:prstGeom prst="rect">
            <a:avLst/>
          </a:prstGeom>
        </p:spPr>
        <p:txBody>
          <a:bodyPr/>
          <a:lstStyle/>
          <a:p>
            <a:fld id="{5713B5E1-7E2C-4B4B-ADDA-C2C09533F2A5}" type="slidenum">
              <a:rPr lang="en-US" smtClean="0"/>
              <a:t>25</a:t>
            </a:fld>
            <a:endParaRPr lang="en-US" dirty="0"/>
          </a:p>
        </p:txBody>
      </p:sp>
      <p:sp>
        <p:nvSpPr>
          <p:cNvPr id="4" name="Title 3"/>
          <p:cNvSpPr>
            <a:spLocks noGrp="1"/>
          </p:cNvSpPr>
          <p:nvPr>
            <p:ph type="title"/>
          </p:nvPr>
        </p:nvSpPr>
        <p:spPr>
          <a:xfrm>
            <a:off x="152400" y="274638"/>
            <a:ext cx="8849916" cy="715962"/>
          </a:xfrm>
        </p:spPr>
        <p:txBody>
          <a:bodyPr>
            <a:noAutofit/>
          </a:bodyPr>
          <a:lstStyle/>
          <a:p>
            <a:r>
              <a:rPr lang="en-US" sz="3600" dirty="0" smtClean="0"/>
              <a:t>Utility CHP Incentive Programs – </a:t>
            </a:r>
            <a:br>
              <a:rPr lang="en-US" sz="3600" dirty="0" smtClean="0"/>
            </a:br>
            <a:r>
              <a:rPr lang="en-US" sz="3600" dirty="0" smtClean="0"/>
              <a:t>design considerations</a:t>
            </a:r>
            <a:endParaRPr lang="en-US" sz="3600" dirty="0"/>
          </a:p>
        </p:txBody>
      </p:sp>
      <p:sp>
        <p:nvSpPr>
          <p:cNvPr id="5" name="TextBox 4"/>
          <p:cNvSpPr txBox="1"/>
          <p:nvPr/>
        </p:nvSpPr>
        <p:spPr>
          <a:xfrm>
            <a:off x="5723037" y="5987411"/>
            <a:ext cx="3124200" cy="461665"/>
          </a:xfrm>
          <a:prstGeom prst="rect">
            <a:avLst/>
          </a:prstGeom>
          <a:noFill/>
        </p:spPr>
        <p:txBody>
          <a:bodyPr wrap="square" rtlCol="0">
            <a:spAutoFit/>
          </a:bodyPr>
          <a:lstStyle/>
          <a:p>
            <a:r>
              <a:rPr lang="en-US" sz="1200" dirty="0" smtClean="0"/>
              <a:t>Source: www4.eere.energy.gov/seeaction  </a:t>
            </a:r>
            <a:r>
              <a:rPr lang="en-US" sz="1200" b="1" dirty="0" smtClean="0"/>
              <a:t> </a:t>
            </a:r>
            <a:r>
              <a:rPr lang="en-US" sz="1200" dirty="0" smtClean="0">
                <a:solidFill>
                  <a:srgbClr val="FF0000"/>
                </a:solidFill>
              </a:rPr>
              <a:t> </a:t>
            </a:r>
            <a:r>
              <a:rPr lang="en-US" sz="1200" dirty="0" smtClean="0"/>
              <a:t>&amp; DSIRE.com</a:t>
            </a:r>
            <a:r>
              <a:rPr lang="en-US" sz="1200" dirty="0" smtClean="0">
                <a:solidFill>
                  <a:srgbClr val="FF0000"/>
                </a:solidFill>
              </a:rPr>
              <a:t> </a:t>
            </a:r>
            <a:endParaRPr lang="en-US" sz="1200" dirty="0">
              <a:solidFill>
                <a:srgbClr val="FF0000"/>
              </a:solidFill>
            </a:endParaRPr>
          </a:p>
        </p:txBody>
      </p:sp>
    </p:spTree>
    <p:extLst>
      <p:ext uri="{BB962C8B-B14F-4D97-AF65-F5344CB8AC3E}">
        <p14:creationId xmlns:p14="http://schemas.microsoft.com/office/powerpoint/2010/main" val="39769074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90600"/>
          </a:xfrm>
        </p:spPr>
        <p:txBody>
          <a:bodyPr>
            <a:noAutofit/>
          </a:bodyPr>
          <a:lstStyle/>
          <a:p>
            <a:r>
              <a:rPr lang="en-US" sz="3200" b="1" dirty="0" smtClean="0">
                <a:solidFill>
                  <a:srgbClr val="006600"/>
                </a:solidFill>
              </a:rPr>
              <a:t>Emerging Utility CHP Programs in the  Midwest</a:t>
            </a:r>
            <a:endParaRPr lang="en-US" sz="3200" b="1" dirty="0">
              <a:solidFill>
                <a:srgbClr val="006600"/>
              </a:solidFill>
            </a:endParaRPr>
          </a:p>
        </p:txBody>
      </p:sp>
      <p:sp>
        <p:nvSpPr>
          <p:cNvPr id="5" name="Slide Number Placeholder 3"/>
          <p:cNvSpPr>
            <a:spLocks noGrp="1"/>
          </p:cNvSpPr>
          <p:nvPr>
            <p:ph type="sldNum" sz="quarter" idx="4294967295"/>
          </p:nvPr>
        </p:nvSpPr>
        <p:spPr>
          <a:xfrm>
            <a:off x="6629400" y="5784265"/>
            <a:ext cx="2133600" cy="365125"/>
          </a:xfrm>
          <a:prstGeom prst="rect">
            <a:avLst/>
          </a:prstGeom>
        </p:spPr>
        <p:txBody>
          <a:bodyPr/>
          <a:lstStyle/>
          <a:p>
            <a:pPr>
              <a:defRPr/>
            </a:pPr>
            <a:fld id="{D4BBE1A2-1250-4247-B425-89D8B2A332C7}" type="slidenum">
              <a:rPr lang="en-US" smtClean="0"/>
              <a:pPr>
                <a:defRPr/>
              </a:pPr>
              <a:t>26</a:t>
            </a:fld>
            <a:endParaRPr lang="en-US" dirty="0"/>
          </a:p>
        </p:txBody>
      </p:sp>
      <p:pic>
        <p:nvPicPr>
          <p:cNvPr id="1026" name="Picture 2" descr="http://www.unmannedsystemstechnology.com/wp-content/uploads/2015/03/ComEd-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367" y="2971800"/>
            <a:ext cx="1404938" cy="10477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0" y="2819400"/>
            <a:ext cx="6858000" cy="1631216"/>
          </a:xfrm>
          <a:prstGeom prst="rect">
            <a:avLst/>
          </a:prstGeom>
          <a:noFill/>
        </p:spPr>
        <p:txBody>
          <a:bodyPr wrap="square" rtlCol="0">
            <a:spAutoFit/>
          </a:bodyPr>
          <a:lstStyle/>
          <a:p>
            <a:r>
              <a:rPr lang="en-US" b="1" u="sng" dirty="0" smtClean="0"/>
              <a:t>Illinois – ComEd Smart Ideas CHP Pilot</a:t>
            </a:r>
          </a:p>
          <a:p>
            <a:pPr marL="285750" indent="-285750">
              <a:buFont typeface="Arial" panose="020B0604020202020204" pitchFamily="34" charset="0"/>
              <a:buChar char="•"/>
            </a:pPr>
            <a:r>
              <a:rPr lang="en-US" sz="1600" dirty="0" smtClean="0"/>
              <a:t>50% of feasibility assessment cost up to $25,000</a:t>
            </a:r>
          </a:p>
          <a:p>
            <a:pPr marL="285750" indent="-285750">
              <a:buFont typeface="Arial" panose="020B0604020202020204" pitchFamily="34" charset="0"/>
              <a:buChar char="•"/>
            </a:pPr>
            <a:r>
              <a:rPr lang="en-US" sz="1600" dirty="0" smtClean="0"/>
              <a:t>50% of interconnection fee up to $25,000</a:t>
            </a:r>
          </a:p>
          <a:p>
            <a:pPr marL="285750" indent="-285750">
              <a:buFont typeface="Arial" panose="020B0604020202020204" pitchFamily="34" charset="0"/>
              <a:buChar char="•"/>
            </a:pPr>
            <a:r>
              <a:rPr lang="en-US" sz="1600" dirty="0" smtClean="0"/>
              <a:t>Production Incentive: $0.07 per eligible kWh based on review of 12 months of metered data and capped at $2,000,000 per project</a:t>
            </a:r>
          </a:p>
          <a:p>
            <a:endParaRPr lang="en-US" sz="600" dirty="0" smtClean="0"/>
          </a:p>
          <a:p>
            <a:r>
              <a:rPr lang="en-US" sz="1200" dirty="0">
                <a:hlinkClick r:id="rId4"/>
              </a:rPr>
              <a:t>https://</a:t>
            </a:r>
            <a:r>
              <a:rPr lang="en-US" sz="1200" dirty="0" smtClean="0">
                <a:hlinkClick r:id="rId4"/>
              </a:rPr>
              <a:t>www.comed.com/SiteCollectionDocuments/WaysToSave/Business/PY9_CHP_flyer_v03.pdf</a:t>
            </a:r>
            <a:r>
              <a:rPr lang="en-US" sz="1200" dirty="0" smtClean="0"/>
              <a:t> </a:t>
            </a:r>
            <a:endParaRPr lang="en-US" sz="1200" dirty="0"/>
          </a:p>
        </p:txBody>
      </p:sp>
      <p:pic>
        <p:nvPicPr>
          <p:cNvPr id="1028" name="Picture 4" descr="http://billpaywiki.com/wp-content/uploads/2015/02/DPL-logo-Reflex-Blue-1024x5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9973" y="1371600"/>
            <a:ext cx="1323858" cy="72527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286000" y="1066800"/>
            <a:ext cx="6553199" cy="1631216"/>
          </a:xfrm>
          <a:prstGeom prst="rect">
            <a:avLst/>
          </a:prstGeom>
          <a:noFill/>
        </p:spPr>
        <p:txBody>
          <a:bodyPr wrap="square" rtlCol="0">
            <a:spAutoFit/>
          </a:bodyPr>
          <a:lstStyle/>
          <a:p>
            <a:r>
              <a:rPr lang="en-US" b="1" u="sng" dirty="0" smtClean="0"/>
              <a:t>Ohio – Dayton Power &amp; Light CHP Rebates</a:t>
            </a:r>
          </a:p>
          <a:p>
            <a:pPr marL="285750" indent="-285750">
              <a:buFont typeface="Arial" panose="020B0604020202020204" pitchFamily="34" charset="0"/>
              <a:buChar char="•"/>
            </a:pPr>
            <a:r>
              <a:rPr lang="en-US" sz="1600" dirty="0" smtClean="0"/>
              <a:t>Up to $10,000 towards CHP feasibility study</a:t>
            </a:r>
          </a:p>
          <a:p>
            <a:pPr marL="285750" indent="-285750">
              <a:buFont typeface="Arial" panose="020B0604020202020204" pitchFamily="34" charset="0"/>
              <a:buChar char="•"/>
            </a:pPr>
            <a:r>
              <a:rPr lang="en-US" sz="1600" dirty="0" smtClean="0"/>
              <a:t>Generation incentive: $100 per kW capacity and $0.08 per kWh generated over 12 months  (capped at 50% of total installed cost and capped at $500,000 per project)</a:t>
            </a:r>
          </a:p>
          <a:p>
            <a:endParaRPr lang="en-US" sz="600" dirty="0" smtClean="0"/>
          </a:p>
          <a:p>
            <a:r>
              <a:rPr lang="en-US" sz="1200" dirty="0" smtClean="0">
                <a:hlinkClick r:id="rId6"/>
              </a:rPr>
              <a:t>https</a:t>
            </a:r>
            <a:r>
              <a:rPr lang="en-US" sz="1200" dirty="0">
                <a:hlinkClick r:id="rId6"/>
              </a:rPr>
              <a:t>://www.dpandl.com/save-money/business-government/custom-rebates/chp-rebates</a:t>
            </a:r>
            <a:r>
              <a:rPr lang="en-US" sz="1200" dirty="0" smtClean="0">
                <a:hlinkClick r:id="rId6"/>
              </a:rPr>
              <a:t>/</a:t>
            </a:r>
            <a:r>
              <a:rPr lang="en-US" sz="1200" dirty="0" smtClean="0"/>
              <a:t> </a:t>
            </a:r>
          </a:p>
        </p:txBody>
      </p:sp>
      <p:pic>
        <p:nvPicPr>
          <p:cNvPr id="6" name="Picture 2" descr="Image result for illinois department of commerce and economic opportunit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526" y="5194606"/>
            <a:ext cx="2224573" cy="62913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286000" y="4717465"/>
            <a:ext cx="6858001" cy="2477601"/>
          </a:xfrm>
          <a:prstGeom prst="rect">
            <a:avLst/>
          </a:prstGeom>
          <a:solidFill>
            <a:schemeClr val="bg1"/>
          </a:solidFill>
        </p:spPr>
        <p:txBody>
          <a:bodyPr wrap="square" rtlCol="0">
            <a:spAutoFit/>
          </a:bodyPr>
          <a:lstStyle/>
          <a:p>
            <a:r>
              <a:rPr lang="en-US" b="1" u="sng" dirty="0" smtClean="0"/>
              <a:t>Illinois – DCEO Public Sector CHP Pilot Program</a:t>
            </a:r>
          </a:p>
          <a:p>
            <a:pPr marL="285750" indent="-285750">
              <a:buFont typeface="Arial" panose="020B0604020202020204" pitchFamily="34" charset="0"/>
              <a:buChar char="•"/>
            </a:pPr>
            <a:r>
              <a:rPr lang="en-US" sz="1600" dirty="0" smtClean="0"/>
              <a:t>Up to $2M per project (capped at 50% of project cost)</a:t>
            </a:r>
          </a:p>
          <a:p>
            <a:pPr marL="285750" indent="-285750">
              <a:buFont typeface="Arial" panose="020B0604020202020204" pitchFamily="34" charset="0"/>
              <a:buChar char="•"/>
            </a:pPr>
            <a:r>
              <a:rPr lang="en-US" sz="1600" dirty="0"/>
              <a:t>Design Incentive: $75/kW capacity </a:t>
            </a:r>
          </a:p>
          <a:p>
            <a:pPr marL="285750" indent="-285750">
              <a:buFont typeface="Arial" panose="020B0604020202020204" pitchFamily="34" charset="0"/>
              <a:buChar char="•"/>
            </a:pPr>
            <a:r>
              <a:rPr lang="en-US" sz="1600" dirty="0"/>
              <a:t>Constructive Incentive: $175/kW capacity </a:t>
            </a:r>
          </a:p>
          <a:p>
            <a:pPr marL="285750" indent="-285750">
              <a:buFont typeface="Arial" panose="020B0604020202020204" pitchFamily="34" charset="0"/>
              <a:buChar char="•"/>
            </a:pPr>
            <a:r>
              <a:rPr lang="en-US" sz="1600" dirty="0"/>
              <a:t>Production Incentive: $0.08/kWh (η ≥ 70% HHV) OR $0.06/kWh (60% ≤ η &lt; 70% HHV) of “useful electric energy” produced </a:t>
            </a:r>
            <a:r>
              <a:rPr lang="en-US" sz="1200" dirty="0"/>
              <a:t>(after 12 months of </a:t>
            </a:r>
            <a:r>
              <a:rPr lang="en-US" sz="1200" dirty="0" smtClean="0"/>
              <a:t>operation)</a:t>
            </a:r>
            <a:endParaRPr lang="en-US" sz="1200" dirty="0"/>
          </a:p>
          <a:p>
            <a:endParaRPr lang="en-US" sz="600" dirty="0" smtClean="0"/>
          </a:p>
          <a:p>
            <a:r>
              <a:rPr lang="en-US" sz="1300" dirty="0">
                <a:hlinkClick r:id="rId8"/>
              </a:rPr>
              <a:t>https://</a:t>
            </a:r>
            <a:r>
              <a:rPr lang="en-US" sz="1300" dirty="0" smtClean="0">
                <a:hlinkClick r:id="rId8"/>
              </a:rPr>
              <a:t>www.illinois.gov/dceo/whyillinois/TargetIndustries/Energy/Pages/CHPprogram.aspx</a:t>
            </a:r>
            <a:r>
              <a:rPr lang="en-US" sz="1300" dirty="0" smtClean="0"/>
              <a:t> </a:t>
            </a:r>
          </a:p>
          <a:p>
            <a:endParaRPr lang="en-US" sz="1300" dirty="0"/>
          </a:p>
          <a:p>
            <a:endParaRPr lang="en-US" sz="1300" dirty="0"/>
          </a:p>
        </p:txBody>
      </p:sp>
    </p:spTree>
    <p:extLst>
      <p:ext uri="{BB962C8B-B14F-4D97-AF65-F5344CB8AC3E}">
        <p14:creationId xmlns:p14="http://schemas.microsoft.com/office/powerpoint/2010/main" val="29606447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rmAutofit/>
          </a:bodyPr>
          <a:lstStyle/>
          <a:p>
            <a:r>
              <a:rPr lang="en-US" b="1" dirty="0" smtClean="0">
                <a:solidFill>
                  <a:srgbClr val="006600"/>
                </a:solidFill>
              </a:rPr>
              <a:t>CHP Project Snapshots</a:t>
            </a:r>
            <a:endParaRPr lang="en-US" b="1" dirty="0">
              <a:solidFill>
                <a:srgbClr val="006600"/>
              </a:solidFil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187104AF-A7CF-40C8-AE99-1C6A92CB4E20}" type="slidenum">
              <a:rPr lang="en-US" smtClean="0"/>
              <a:t>27</a:t>
            </a:fld>
            <a:endParaRPr lang="en-US"/>
          </a:p>
        </p:txBody>
      </p:sp>
    </p:spTree>
    <p:extLst>
      <p:ext uri="{BB962C8B-B14F-4D97-AF65-F5344CB8AC3E}">
        <p14:creationId xmlns:p14="http://schemas.microsoft.com/office/powerpoint/2010/main" val="16903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53"/>
        <p:cNvGrpSpPr/>
        <p:nvPr/>
      </p:nvGrpSpPr>
      <p:grpSpPr>
        <a:xfrm>
          <a:off x="0" y="0"/>
          <a:ext cx="0" cy="0"/>
          <a:chOff x="0" y="0"/>
          <a:chExt cx="0" cy="0"/>
        </a:xfrm>
      </p:grpSpPr>
      <p:sp>
        <p:nvSpPr>
          <p:cNvPr id="54" name="Shape 54"/>
          <p:cNvSpPr txBox="1"/>
          <p:nvPr/>
        </p:nvSpPr>
        <p:spPr>
          <a:xfrm>
            <a:off x="117544" y="241549"/>
            <a:ext cx="3844856" cy="755775"/>
          </a:xfrm>
          <a:prstGeom prst="rect">
            <a:avLst/>
          </a:prstGeom>
          <a:noFill/>
          <a:ln>
            <a:noFill/>
          </a:ln>
        </p:spPr>
        <p:txBody>
          <a:bodyPr lIns="91425" tIns="91425" rIns="91425" bIns="91425" anchor="ctr" anchorCtr="0">
            <a:noAutofit/>
          </a:bodyPr>
          <a:lstStyle/>
          <a:p>
            <a:pPr>
              <a:spcBef>
                <a:spcPts val="0"/>
              </a:spcBef>
            </a:pPr>
            <a:r>
              <a:rPr lang="en" sz="3200" b="1" dirty="0" smtClean="0">
                <a:solidFill>
                  <a:srgbClr val="008000"/>
                </a:solidFill>
                <a:latin typeface="Calibri"/>
                <a:ea typeface="Calibri"/>
                <a:cs typeface="Calibri"/>
                <a:sym typeface="Calibri"/>
              </a:rPr>
              <a:t>Project Snapshot:</a:t>
            </a:r>
          </a:p>
          <a:p>
            <a:pPr>
              <a:spcBef>
                <a:spcPts val="0"/>
              </a:spcBef>
            </a:pPr>
            <a:r>
              <a:rPr lang="en" b="1" dirty="0" smtClean="0">
                <a:solidFill>
                  <a:srgbClr val="008000"/>
                </a:solidFill>
                <a:latin typeface="+mn-lt"/>
                <a:ea typeface="Calibri"/>
                <a:cs typeface="Calibri"/>
                <a:sym typeface="Calibri"/>
              </a:rPr>
              <a:t>Partnership with an Ethanol Plant</a:t>
            </a:r>
          </a:p>
          <a:p>
            <a:pPr>
              <a:spcBef>
                <a:spcPts val="0"/>
              </a:spcBef>
            </a:pPr>
            <a:endParaRPr lang="en" sz="3200" b="1" dirty="0">
              <a:solidFill>
                <a:srgbClr val="008000"/>
              </a:solidFill>
              <a:latin typeface="Calibri"/>
              <a:ea typeface="Calibri"/>
              <a:cs typeface="Calibri"/>
              <a:sym typeface="Calibri"/>
            </a:endParaRPr>
          </a:p>
        </p:txBody>
      </p:sp>
      <p:sp>
        <p:nvSpPr>
          <p:cNvPr id="55" name="Shape 55"/>
          <p:cNvSpPr txBox="1"/>
          <p:nvPr/>
        </p:nvSpPr>
        <p:spPr>
          <a:xfrm>
            <a:off x="117544" y="997324"/>
            <a:ext cx="4777800" cy="3631350"/>
          </a:xfrm>
          <a:prstGeom prst="rect">
            <a:avLst/>
          </a:prstGeom>
          <a:noFill/>
          <a:ln>
            <a:noFill/>
          </a:ln>
        </p:spPr>
        <p:txBody>
          <a:bodyPr lIns="91425" tIns="91425" rIns="91425" bIns="91425" anchor="t" anchorCtr="0">
            <a:noAutofit/>
          </a:bodyPr>
          <a:lstStyle/>
          <a:p>
            <a:pPr>
              <a:spcBef>
                <a:spcPts val="0"/>
              </a:spcBef>
              <a:buClr>
                <a:srgbClr val="000000"/>
              </a:buClr>
              <a:buSzPct val="55000"/>
            </a:pPr>
            <a:r>
              <a:rPr lang="en" sz="1600" b="1" dirty="0" smtClean="0">
                <a:latin typeface="+mn-lt"/>
                <a:ea typeface="Calibri"/>
                <a:cs typeface="Calibri"/>
                <a:sym typeface="Calibri"/>
              </a:rPr>
              <a:t>POET </a:t>
            </a:r>
            <a:r>
              <a:rPr lang="en" sz="1600" b="1" dirty="0">
                <a:latin typeface="+mn-lt"/>
                <a:ea typeface="Calibri"/>
                <a:cs typeface="Calibri"/>
                <a:sym typeface="Calibri"/>
              </a:rPr>
              <a:t>Biorefining &amp; City of Macon, Missouri</a:t>
            </a:r>
          </a:p>
          <a:p>
            <a:pPr>
              <a:spcBef>
                <a:spcPts val="0"/>
              </a:spcBef>
              <a:buClr>
                <a:srgbClr val="000000"/>
              </a:buClr>
              <a:buSzPct val="55000"/>
            </a:pPr>
            <a:r>
              <a:rPr lang="en" sz="1600" dirty="0">
                <a:latin typeface="+mn-lt"/>
                <a:ea typeface="Calibri"/>
                <a:cs typeface="Calibri"/>
                <a:sym typeface="Calibri"/>
              </a:rPr>
              <a:t>Macon, MO</a:t>
            </a:r>
            <a:r>
              <a:rPr lang="en" sz="1600" dirty="0">
                <a:solidFill>
                  <a:srgbClr val="000000"/>
                </a:solidFill>
                <a:latin typeface="+mn-lt"/>
                <a:ea typeface="Calibri"/>
                <a:cs typeface="Calibri"/>
                <a:sym typeface="Calibri"/>
              </a:rPr>
              <a:t> </a:t>
            </a:r>
          </a:p>
          <a:p>
            <a:pPr>
              <a:spcBef>
                <a:spcPts val="0"/>
              </a:spcBef>
              <a:buClr>
                <a:srgbClr val="000000"/>
              </a:buClr>
            </a:pPr>
            <a:endParaRPr sz="1600" b="1" dirty="0">
              <a:latin typeface="+mn-lt"/>
              <a:ea typeface="Calibri"/>
              <a:cs typeface="Calibri"/>
              <a:sym typeface="Calibri"/>
            </a:endParaRPr>
          </a:p>
          <a:p>
            <a:pPr>
              <a:spcBef>
                <a:spcPts val="0"/>
              </a:spcBef>
            </a:pPr>
            <a:r>
              <a:rPr lang="en" sz="1600" b="1" dirty="0">
                <a:latin typeface="+mn-lt"/>
                <a:ea typeface="Calibri"/>
                <a:cs typeface="Calibri"/>
                <a:sym typeface="Calibri"/>
              </a:rPr>
              <a:t>Application/Industry: </a:t>
            </a:r>
            <a:r>
              <a:rPr lang="en" sz="1600" dirty="0">
                <a:latin typeface="+mn-lt"/>
                <a:ea typeface="Calibri"/>
                <a:cs typeface="Calibri"/>
                <a:sym typeface="Calibri"/>
              </a:rPr>
              <a:t>Ethanol Plant </a:t>
            </a:r>
          </a:p>
          <a:p>
            <a:pPr>
              <a:spcBef>
                <a:spcPts val="0"/>
              </a:spcBef>
            </a:pPr>
            <a:r>
              <a:rPr lang="en" sz="1600" b="1" dirty="0">
                <a:latin typeface="+mn-lt"/>
                <a:ea typeface="Calibri"/>
                <a:cs typeface="Calibri"/>
                <a:sym typeface="Calibri"/>
              </a:rPr>
              <a:t>Capacity: </a:t>
            </a:r>
            <a:r>
              <a:rPr lang="en" sz="1600" dirty="0">
                <a:latin typeface="+mn-lt"/>
                <a:ea typeface="Calibri"/>
                <a:cs typeface="Calibri"/>
                <a:sym typeface="Calibri"/>
              </a:rPr>
              <a:t>10 MW</a:t>
            </a:r>
          </a:p>
          <a:p>
            <a:pPr>
              <a:spcBef>
                <a:spcPts val="0"/>
              </a:spcBef>
            </a:pPr>
            <a:r>
              <a:rPr lang="en" sz="1600" b="1" dirty="0">
                <a:latin typeface="+mn-lt"/>
                <a:ea typeface="Calibri"/>
                <a:cs typeface="Calibri"/>
                <a:sym typeface="Calibri"/>
              </a:rPr>
              <a:t>Prime Mover: </a:t>
            </a:r>
            <a:r>
              <a:rPr lang="en" sz="1600" dirty="0">
                <a:latin typeface="+mn-lt"/>
                <a:ea typeface="Calibri"/>
                <a:cs typeface="Calibri"/>
                <a:sym typeface="Calibri"/>
              </a:rPr>
              <a:t>Gas Turbine</a:t>
            </a:r>
            <a:r>
              <a:rPr lang="en" sz="1600" b="1" dirty="0">
                <a:latin typeface="+mn-lt"/>
                <a:ea typeface="Calibri"/>
                <a:cs typeface="Calibri"/>
                <a:sym typeface="Calibri"/>
              </a:rPr>
              <a:t> </a:t>
            </a:r>
          </a:p>
          <a:p>
            <a:pPr>
              <a:spcBef>
                <a:spcPts val="0"/>
              </a:spcBef>
            </a:pPr>
            <a:r>
              <a:rPr lang="en" sz="1600" b="1" dirty="0">
                <a:latin typeface="+mn-lt"/>
                <a:ea typeface="Calibri"/>
                <a:cs typeface="Calibri"/>
                <a:sym typeface="Calibri"/>
              </a:rPr>
              <a:t>Fuel Type: </a:t>
            </a:r>
            <a:r>
              <a:rPr lang="en" sz="1600" dirty="0">
                <a:latin typeface="+mn-lt"/>
                <a:ea typeface="Calibri"/>
                <a:cs typeface="Calibri"/>
                <a:sym typeface="Calibri"/>
              </a:rPr>
              <a:t>Natural Gas </a:t>
            </a:r>
          </a:p>
          <a:p>
            <a:pPr>
              <a:spcBef>
                <a:spcPts val="0"/>
              </a:spcBef>
            </a:pPr>
            <a:r>
              <a:rPr lang="en" sz="1600" b="1" dirty="0">
                <a:latin typeface="+mn-lt"/>
                <a:ea typeface="Calibri"/>
                <a:cs typeface="Calibri"/>
                <a:sym typeface="Calibri"/>
              </a:rPr>
              <a:t>Thermal Use: </a:t>
            </a:r>
            <a:r>
              <a:rPr lang="en" sz="1600" dirty="0">
                <a:latin typeface="+mn-lt"/>
                <a:ea typeface="Calibri"/>
                <a:cs typeface="Calibri"/>
                <a:sym typeface="Calibri"/>
              </a:rPr>
              <a:t>Thermal requirements </a:t>
            </a:r>
            <a:r>
              <a:rPr lang="en" sz="1600" dirty="0" smtClean="0">
                <a:latin typeface="+mn-lt"/>
                <a:ea typeface="Calibri"/>
                <a:cs typeface="Calibri"/>
                <a:sym typeface="Calibri"/>
              </a:rPr>
              <a:t>of </a:t>
            </a:r>
            <a:r>
              <a:rPr lang="en" sz="1600" dirty="0">
                <a:latin typeface="+mn-lt"/>
                <a:ea typeface="Calibri"/>
                <a:cs typeface="Calibri"/>
                <a:sym typeface="Calibri"/>
              </a:rPr>
              <a:t>the ethanol production process</a:t>
            </a:r>
          </a:p>
          <a:p>
            <a:pPr>
              <a:spcBef>
                <a:spcPts val="0"/>
              </a:spcBef>
            </a:pPr>
            <a:r>
              <a:rPr lang="en" sz="1600" b="1" dirty="0">
                <a:latin typeface="+mn-lt"/>
                <a:ea typeface="Calibri"/>
                <a:cs typeface="Calibri"/>
                <a:sym typeface="Calibri"/>
              </a:rPr>
              <a:t>Installation Year: </a:t>
            </a:r>
            <a:r>
              <a:rPr lang="en" sz="1600" dirty="0">
                <a:latin typeface="+mn-lt"/>
                <a:ea typeface="Calibri"/>
                <a:cs typeface="Calibri"/>
                <a:sym typeface="Calibri"/>
              </a:rPr>
              <a:t>2003</a:t>
            </a:r>
          </a:p>
          <a:p>
            <a:pPr>
              <a:spcBef>
                <a:spcPts val="0"/>
              </a:spcBef>
            </a:pPr>
            <a:r>
              <a:rPr lang="en" sz="1600" b="1" dirty="0">
                <a:latin typeface="+mn-lt"/>
                <a:ea typeface="Calibri"/>
                <a:cs typeface="Calibri"/>
                <a:sym typeface="Calibri"/>
              </a:rPr>
              <a:t>Energy Savings: </a:t>
            </a:r>
            <a:r>
              <a:rPr lang="en" sz="1600" dirty="0">
                <a:latin typeface="+mn-lt"/>
                <a:ea typeface="Calibri"/>
                <a:cs typeface="Calibri"/>
                <a:sym typeface="Calibri"/>
              </a:rPr>
              <a:t>15-25% reduction in natural gas steam producing costs</a:t>
            </a:r>
          </a:p>
          <a:p>
            <a:pPr>
              <a:spcBef>
                <a:spcPts val="0"/>
              </a:spcBef>
            </a:pPr>
            <a:endParaRPr sz="1600" b="1" dirty="0">
              <a:latin typeface="+mn-lt"/>
              <a:ea typeface="Calibri"/>
              <a:cs typeface="Calibri"/>
              <a:sym typeface="Calibri"/>
            </a:endParaRPr>
          </a:p>
          <a:p>
            <a:pPr algn="just">
              <a:spcBef>
                <a:spcPts val="0"/>
              </a:spcBef>
            </a:pPr>
            <a:r>
              <a:rPr lang="en" sz="1600" b="1" dirty="0" smtClean="0">
                <a:latin typeface="+mn-lt"/>
                <a:ea typeface="Calibri"/>
                <a:cs typeface="Calibri"/>
                <a:sym typeface="Calibri"/>
              </a:rPr>
              <a:t>Highlights: </a:t>
            </a:r>
            <a:r>
              <a:rPr lang="en" sz="1600" dirty="0">
                <a:latin typeface="+mn-lt"/>
                <a:ea typeface="Calibri"/>
                <a:cs typeface="Calibri"/>
                <a:sym typeface="Calibri"/>
              </a:rPr>
              <a:t>The CHP system at POET provides nearly 60% of the facility's steam </a:t>
            </a:r>
            <a:r>
              <a:rPr lang="en" sz="1600" dirty="0" smtClean="0">
                <a:latin typeface="+mn-lt"/>
                <a:ea typeface="Calibri"/>
                <a:cs typeface="Calibri"/>
                <a:sym typeface="Calibri"/>
              </a:rPr>
              <a:t>requirements, electric power for the plant and local grid.  The plant has experienced numerous grid outages since CHP operations began in 2003 and has successfully maintained operation of the plant during these outages by switching the load totally to the CHP system, according to plant General Manager, Steve Murphy.    </a:t>
            </a:r>
            <a:endParaRPr lang="en" sz="1600" dirty="0">
              <a:latin typeface="+mn-lt"/>
              <a:ea typeface="Calibri"/>
              <a:cs typeface="Calibri"/>
              <a:sym typeface="Calibri"/>
            </a:endParaRPr>
          </a:p>
        </p:txBody>
      </p:sp>
      <p:pic>
        <p:nvPicPr>
          <p:cNvPr id="56" name="Shape 56"/>
          <p:cNvPicPr preferRelativeResize="0"/>
          <p:nvPr/>
        </p:nvPicPr>
        <p:blipFill rotWithShape="1">
          <a:blip r:embed="rId3">
            <a:alphaModFix/>
          </a:blip>
          <a:srcRect l="2658" r="5362"/>
          <a:stretch/>
        </p:blipFill>
        <p:spPr>
          <a:xfrm>
            <a:off x="4988450" y="3163875"/>
            <a:ext cx="3834125" cy="2364950"/>
          </a:xfrm>
          <a:prstGeom prst="rect">
            <a:avLst/>
          </a:prstGeom>
          <a:noFill/>
          <a:ln>
            <a:noFill/>
          </a:ln>
        </p:spPr>
      </p:pic>
      <p:pic>
        <p:nvPicPr>
          <p:cNvPr id="57" name="Shape 57"/>
          <p:cNvPicPr preferRelativeResize="0"/>
          <p:nvPr/>
        </p:nvPicPr>
        <p:blipFill rotWithShape="1">
          <a:blip r:embed="rId4">
            <a:alphaModFix/>
          </a:blip>
          <a:srcRect l="3175" t="-3594"/>
          <a:stretch/>
        </p:blipFill>
        <p:spPr>
          <a:xfrm>
            <a:off x="4921050" y="1689726"/>
            <a:ext cx="3901524" cy="1402599"/>
          </a:xfrm>
          <a:prstGeom prst="rect">
            <a:avLst/>
          </a:prstGeom>
          <a:noFill/>
          <a:ln>
            <a:noFill/>
          </a:ln>
        </p:spPr>
      </p:pic>
      <p:sp>
        <p:nvSpPr>
          <p:cNvPr id="58" name="Shape 58"/>
          <p:cNvSpPr txBox="1"/>
          <p:nvPr/>
        </p:nvSpPr>
        <p:spPr>
          <a:xfrm>
            <a:off x="5156470" y="5867400"/>
            <a:ext cx="3149330" cy="295500"/>
          </a:xfrm>
          <a:prstGeom prst="rect">
            <a:avLst/>
          </a:prstGeom>
          <a:noFill/>
          <a:ln>
            <a:noFill/>
          </a:ln>
        </p:spPr>
        <p:txBody>
          <a:bodyPr lIns="91425" tIns="91425" rIns="91425" bIns="91425" anchor="ctr" anchorCtr="0">
            <a:noAutofit/>
          </a:bodyPr>
          <a:lstStyle/>
          <a:p>
            <a:pPr>
              <a:spcBef>
                <a:spcPts val="0"/>
              </a:spcBef>
            </a:pPr>
            <a:r>
              <a:rPr lang="en" sz="1000" dirty="0" smtClean="0">
                <a:latin typeface="Calibri"/>
                <a:ea typeface="Calibri"/>
                <a:cs typeface="Calibri"/>
                <a:sym typeface="Calibri"/>
              </a:rPr>
              <a:t>Source:  </a:t>
            </a:r>
            <a:r>
              <a:rPr lang="en" sz="1000" dirty="0" smtClean="0">
                <a:latin typeface="Calibri"/>
                <a:ea typeface="Calibri"/>
                <a:cs typeface="Calibri"/>
                <a:sym typeface="Calibri"/>
                <a:hlinkClick r:id="rId5"/>
              </a:rPr>
              <a:t>http</a:t>
            </a:r>
            <a:r>
              <a:rPr lang="en" sz="1000" dirty="0">
                <a:latin typeface="Calibri"/>
                <a:ea typeface="Calibri"/>
                <a:cs typeface="Calibri"/>
                <a:sym typeface="Calibri"/>
                <a:hlinkClick r:id="rId5"/>
              </a:rPr>
              <a:t>://</a:t>
            </a:r>
            <a:r>
              <a:rPr lang="en" sz="1000" dirty="0" smtClean="0">
                <a:latin typeface="Calibri"/>
                <a:ea typeface="Calibri"/>
                <a:cs typeface="Calibri"/>
                <a:sym typeface="Calibri"/>
                <a:hlinkClick r:id="rId5"/>
              </a:rPr>
              <a:t>www.midwestchptap.org/profiles/ProjectProfiles/POETandCityofMacon.pdf</a:t>
            </a:r>
            <a:r>
              <a:rPr lang="en" sz="1000" dirty="0" smtClean="0">
                <a:latin typeface="Calibri"/>
                <a:ea typeface="Calibri"/>
                <a:cs typeface="Calibri"/>
                <a:sym typeface="Calibri"/>
              </a:rPr>
              <a:t>    </a:t>
            </a:r>
            <a:endParaRPr lang="en" sz="1000" dirty="0">
              <a:latin typeface="Calibri"/>
              <a:ea typeface="Calibri"/>
              <a:cs typeface="Calibri"/>
              <a:sym typeface="Calibri"/>
            </a:endParaRPr>
          </a:p>
        </p:txBody>
      </p:sp>
      <p:pic>
        <p:nvPicPr>
          <p:cNvPr id="59" name="Shape 59"/>
          <p:cNvPicPr preferRelativeResize="0"/>
          <p:nvPr/>
        </p:nvPicPr>
        <p:blipFill>
          <a:blip r:embed="rId6">
            <a:alphaModFix/>
          </a:blip>
          <a:stretch>
            <a:fillRect/>
          </a:stretch>
        </p:blipFill>
        <p:spPr>
          <a:xfrm>
            <a:off x="5743627" y="997325"/>
            <a:ext cx="1842993" cy="587450"/>
          </a:xfrm>
          <a:prstGeom prst="rect">
            <a:avLst/>
          </a:prstGeom>
          <a:noFill/>
          <a:ln>
            <a:noFill/>
          </a:ln>
        </p:spPr>
      </p:pic>
    </p:spTree>
    <p:extLst>
      <p:ext uri="{BB962C8B-B14F-4D97-AF65-F5344CB8AC3E}">
        <p14:creationId xmlns:p14="http://schemas.microsoft.com/office/powerpoint/2010/main" val="13241933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53"/>
        <p:cNvGrpSpPr/>
        <p:nvPr/>
      </p:nvGrpSpPr>
      <p:grpSpPr>
        <a:xfrm>
          <a:off x="0" y="0"/>
          <a:ext cx="0" cy="0"/>
          <a:chOff x="0" y="0"/>
          <a:chExt cx="0" cy="0"/>
        </a:xfrm>
      </p:grpSpPr>
      <p:sp>
        <p:nvSpPr>
          <p:cNvPr id="54" name="Shape 54"/>
          <p:cNvSpPr txBox="1"/>
          <p:nvPr/>
        </p:nvSpPr>
        <p:spPr>
          <a:xfrm>
            <a:off x="117544" y="241549"/>
            <a:ext cx="3844856" cy="755775"/>
          </a:xfrm>
          <a:prstGeom prst="rect">
            <a:avLst/>
          </a:prstGeom>
          <a:noFill/>
          <a:ln>
            <a:noFill/>
          </a:ln>
        </p:spPr>
        <p:txBody>
          <a:bodyPr lIns="91425" tIns="91425" rIns="91425" bIns="91425" anchor="ctr" anchorCtr="0">
            <a:noAutofit/>
          </a:bodyPr>
          <a:lstStyle/>
          <a:p>
            <a:pPr>
              <a:spcBef>
                <a:spcPts val="0"/>
              </a:spcBef>
            </a:pPr>
            <a:r>
              <a:rPr lang="en" sz="3200" b="1" dirty="0" smtClean="0">
                <a:solidFill>
                  <a:srgbClr val="008000"/>
                </a:solidFill>
                <a:latin typeface="Calibri"/>
                <a:ea typeface="Calibri"/>
                <a:cs typeface="Calibri"/>
                <a:sym typeface="Calibri"/>
              </a:rPr>
              <a:t>Project Snapshot:</a:t>
            </a:r>
          </a:p>
          <a:p>
            <a:pPr>
              <a:spcBef>
                <a:spcPts val="0"/>
              </a:spcBef>
            </a:pPr>
            <a:r>
              <a:rPr lang="en" b="1" dirty="0" smtClean="0">
                <a:solidFill>
                  <a:srgbClr val="008000"/>
                </a:solidFill>
                <a:latin typeface="+mn-lt"/>
                <a:ea typeface="Calibri"/>
                <a:cs typeface="Calibri"/>
                <a:sym typeface="Calibri"/>
              </a:rPr>
              <a:t>Green University Campus</a:t>
            </a:r>
          </a:p>
          <a:p>
            <a:pPr>
              <a:spcBef>
                <a:spcPts val="0"/>
              </a:spcBef>
            </a:pPr>
            <a:endParaRPr lang="en" sz="3200" b="1" dirty="0">
              <a:solidFill>
                <a:srgbClr val="008000"/>
              </a:solidFill>
              <a:latin typeface="Calibri"/>
              <a:ea typeface="Calibri"/>
              <a:cs typeface="Calibri"/>
              <a:sym typeface="Calibri"/>
            </a:endParaRPr>
          </a:p>
        </p:txBody>
      </p:sp>
      <p:sp>
        <p:nvSpPr>
          <p:cNvPr id="55" name="Shape 55"/>
          <p:cNvSpPr txBox="1"/>
          <p:nvPr/>
        </p:nvSpPr>
        <p:spPr>
          <a:xfrm>
            <a:off x="117544" y="997324"/>
            <a:ext cx="4777800" cy="5784476"/>
          </a:xfrm>
          <a:prstGeom prst="rect">
            <a:avLst/>
          </a:prstGeom>
          <a:noFill/>
          <a:ln>
            <a:noFill/>
          </a:ln>
        </p:spPr>
        <p:txBody>
          <a:bodyPr lIns="91425" tIns="91425" rIns="91425" bIns="91425" anchor="t" anchorCtr="0">
            <a:noAutofit/>
          </a:bodyPr>
          <a:lstStyle/>
          <a:p>
            <a:pPr>
              <a:spcBef>
                <a:spcPts val="0"/>
              </a:spcBef>
              <a:buClr>
                <a:srgbClr val="000000"/>
              </a:buClr>
              <a:buSzPct val="55000"/>
            </a:pPr>
            <a:r>
              <a:rPr lang="en" sz="1600" b="1" dirty="0" smtClean="0">
                <a:latin typeface="+mn-lt"/>
                <a:ea typeface="Calibri"/>
                <a:cs typeface="Calibri"/>
                <a:sym typeface="Calibri"/>
              </a:rPr>
              <a:t>University of Missouri</a:t>
            </a:r>
            <a:endParaRPr lang="en" sz="1600" b="1" dirty="0">
              <a:latin typeface="+mn-lt"/>
              <a:ea typeface="Calibri"/>
              <a:cs typeface="Calibri"/>
              <a:sym typeface="Calibri"/>
            </a:endParaRPr>
          </a:p>
          <a:p>
            <a:pPr>
              <a:spcBef>
                <a:spcPts val="0"/>
              </a:spcBef>
              <a:buClr>
                <a:srgbClr val="000000"/>
              </a:buClr>
              <a:buSzPct val="55000"/>
            </a:pPr>
            <a:r>
              <a:rPr lang="en" sz="1600" dirty="0" smtClean="0">
                <a:latin typeface="+mn-lt"/>
                <a:ea typeface="Calibri"/>
                <a:cs typeface="Calibri"/>
                <a:sym typeface="Calibri"/>
              </a:rPr>
              <a:t>Columbia, </a:t>
            </a:r>
            <a:r>
              <a:rPr lang="en" sz="1600" dirty="0">
                <a:latin typeface="+mn-lt"/>
                <a:ea typeface="Calibri"/>
                <a:cs typeface="Calibri"/>
                <a:sym typeface="Calibri"/>
              </a:rPr>
              <a:t>MO</a:t>
            </a:r>
            <a:r>
              <a:rPr lang="en" sz="1600" dirty="0">
                <a:solidFill>
                  <a:srgbClr val="000000"/>
                </a:solidFill>
                <a:latin typeface="+mn-lt"/>
                <a:ea typeface="Calibri"/>
                <a:cs typeface="Calibri"/>
                <a:sym typeface="Calibri"/>
              </a:rPr>
              <a:t> </a:t>
            </a:r>
          </a:p>
          <a:p>
            <a:pPr>
              <a:spcBef>
                <a:spcPts val="0"/>
              </a:spcBef>
              <a:buClr>
                <a:srgbClr val="000000"/>
              </a:buClr>
            </a:pPr>
            <a:endParaRPr sz="1600" b="1" dirty="0">
              <a:latin typeface="+mn-lt"/>
              <a:ea typeface="Calibri"/>
              <a:cs typeface="Calibri"/>
              <a:sym typeface="Calibri"/>
            </a:endParaRPr>
          </a:p>
          <a:p>
            <a:pPr>
              <a:spcBef>
                <a:spcPts val="0"/>
              </a:spcBef>
            </a:pPr>
            <a:r>
              <a:rPr lang="en" sz="1600" b="1" dirty="0" smtClean="0">
                <a:latin typeface="+mn-lt"/>
                <a:ea typeface="Calibri"/>
                <a:cs typeface="Calibri"/>
                <a:sym typeface="Calibri"/>
              </a:rPr>
              <a:t>Application/Industry: </a:t>
            </a:r>
            <a:r>
              <a:rPr lang="en" sz="1600" dirty="0" smtClean="0">
                <a:latin typeface="+mn-lt"/>
                <a:ea typeface="Calibri"/>
                <a:cs typeface="Calibri"/>
                <a:sym typeface="Calibri"/>
              </a:rPr>
              <a:t>University Campus</a:t>
            </a:r>
            <a:endParaRPr lang="en" sz="1600" b="1" dirty="0" smtClean="0">
              <a:latin typeface="+mn-lt"/>
              <a:ea typeface="Calibri"/>
              <a:cs typeface="Calibri"/>
              <a:sym typeface="Calibri"/>
            </a:endParaRPr>
          </a:p>
          <a:p>
            <a:pPr>
              <a:spcBef>
                <a:spcPts val="0"/>
              </a:spcBef>
            </a:pPr>
            <a:r>
              <a:rPr lang="en" sz="1600" b="1" dirty="0" smtClean="0">
                <a:latin typeface="+mn-lt"/>
                <a:ea typeface="Calibri"/>
                <a:cs typeface="Calibri"/>
                <a:sym typeface="Calibri"/>
              </a:rPr>
              <a:t>Capacity</a:t>
            </a:r>
            <a:r>
              <a:rPr lang="en" sz="1600" b="1" dirty="0">
                <a:latin typeface="+mn-lt"/>
                <a:ea typeface="Calibri"/>
                <a:cs typeface="Calibri"/>
                <a:sym typeface="Calibri"/>
              </a:rPr>
              <a:t>: </a:t>
            </a:r>
            <a:r>
              <a:rPr lang="en" sz="1600" dirty="0" smtClean="0">
                <a:latin typeface="+mn-lt"/>
                <a:ea typeface="Calibri"/>
                <a:cs typeface="Calibri"/>
                <a:sym typeface="Calibri"/>
              </a:rPr>
              <a:t>99.5 </a:t>
            </a:r>
            <a:r>
              <a:rPr lang="en" sz="1600" dirty="0">
                <a:latin typeface="+mn-lt"/>
                <a:ea typeface="Calibri"/>
                <a:cs typeface="Calibri"/>
                <a:sym typeface="Calibri"/>
              </a:rPr>
              <a:t>MW</a:t>
            </a:r>
          </a:p>
          <a:p>
            <a:pPr>
              <a:spcBef>
                <a:spcPts val="0"/>
              </a:spcBef>
            </a:pPr>
            <a:r>
              <a:rPr lang="en" sz="1600" b="1" dirty="0">
                <a:latin typeface="+mn-lt"/>
                <a:ea typeface="Calibri"/>
                <a:cs typeface="Calibri"/>
                <a:sym typeface="Calibri"/>
              </a:rPr>
              <a:t>Prime Mover</a:t>
            </a:r>
            <a:r>
              <a:rPr lang="en" sz="1600" b="1" dirty="0" smtClean="0">
                <a:latin typeface="+mn-lt"/>
                <a:ea typeface="Calibri"/>
                <a:cs typeface="Calibri"/>
                <a:sym typeface="Calibri"/>
              </a:rPr>
              <a:t>: </a:t>
            </a:r>
            <a:r>
              <a:rPr lang="en" sz="1600" dirty="0" smtClean="0">
                <a:latin typeface="+mn-lt"/>
                <a:ea typeface="Calibri"/>
                <a:cs typeface="Calibri"/>
                <a:sym typeface="Calibri"/>
              </a:rPr>
              <a:t>Steam turbines, gas turbines</a:t>
            </a:r>
            <a:r>
              <a:rPr lang="en" sz="1600" b="1" dirty="0" smtClean="0">
                <a:latin typeface="+mn-lt"/>
                <a:ea typeface="Calibri"/>
                <a:cs typeface="Calibri"/>
                <a:sym typeface="Calibri"/>
              </a:rPr>
              <a:t> </a:t>
            </a:r>
            <a:endParaRPr lang="en" sz="1600" b="1" dirty="0">
              <a:latin typeface="+mn-lt"/>
              <a:ea typeface="Calibri"/>
              <a:cs typeface="Calibri"/>
              <a:sym typeface="Calibri"/>
            </a:endParaRPr>
          </a:p>
          <a:p>
            <a:pPr>
              <a:spcBef>
                <a:spcPts val="0"/>
              </a:spcBef>
            </a:pPr>
            <a:r>
              <a:rPr lang="en" sz="1600" b="1" dirty="0">
                <a:latin typeface="+mn-lt"/>
                <a:ea typeface="Calibri"/>
                <a:cs typeface="Calibri"/>
                <a:sym typeface="Calibri"/>
              </a:rPr>
              <a:t>Fuel Type: </a:t>
            </a:r>
            <a:r>
              <a:rPr lang="en" sz="1600" dirty="0" smtClean="0">
                <a:latin typeface="+mn-lt"/>
                <a:ea typeface="Calibri"/>
                <a:cs typeface="Calibri"/>
                <a:sym typeface="Calibri"/>
              </a:rPr>
              <a:t>Biomass</a:t>
            </a:r>
            <a:endParaRPr lang="en" sz="1600" dirty="0">
              <a:latin typeface="+mn-lt"/>
              <a:ea typeface="Calibri"/>
              <a:cs typeface="Calibri"/>
              <a:sym typeface="Calibri"/>
            </a:endParaRPr>
          </a:p>
          <a:p>
            <a:pPr>
              <a:spcBef>
                <a:spcPts val="0"/>
              </a:spcBef>
            </a:pPr>
            <a:r>
              <a:rPr lang="en" sz="1600" b="1" dirty="0">
                <a:latin typeface="+mn-lt"/>
                <a:ea typeface="Calibri"/>
                <a:cs typeface="Calibri"/>
                <a:sym typeface="Calibri"/>
              </a:rPr>
              <a:t>Thermal Use: </a:t>
            </a:r>
            <a:r>
              <a:rPr lang="en" sz="1600" dirty="0" smtClean="0">
                <a:latin typeface="+mn-lt"/>
                <a:ea typeface="Calibri"/>
                <a:cs typeface="Calibri"/>
                <a:sym typeface="Calibri"/>
              </a:rPr>
              <a:t>Steam, heating, cooling</a:t>
            </a:r>
            <a:endParaRPr lang="en" sz="1600" dirty="0">
              <a:latin typeface="+mn-lt"/>
              <a:ea typeface="Calibri"/>
              <a:cs typeface="Calibri"/>
              <a:sym typeface="Calibri"/>
            </a:endParaRPr>
          </a:p>
          <a:p>
            <a:pPr>
              <a:spcBef>
                <a:spcPts val="0"/>
              </a:spcBef>
            </a:pPr>
            <a:r>
              <a:rPr lang="en" sz="1600" b="1" dirty="0">
                <a:latin typeface="+mn-lt"/>
                <a:ea typeface="Calibri"/>
                <a:cs typeface="Calibri"/>
                <a:sym typeface="Calibri"/>
              </a:rPr>
              <a:t>Installation Year: </a:t>
            </a:r>
            <a:r>
              <a:rPr lang="en" sz="1600" dirty="0" smtClean="0">
                <a:latin typeface="+mn-lt"/>
                <a:ea typeface="Calibri"/>
                <a:cs typeface="Calibri"/>
                <a:sym typeface="Calibri"/>
              </a:rPr>
              <a:t>1961</a:t>
            </a:r>
            <a:endParaRPr lang="en" sz="1600" dirty="0">
              <a:latin typeface="+mn-lt"/>
              <a:ea typeface="Calibri"/>
              <a:cs typeface="Calibri"/>
              <a:sym typeface="Calibri"/>
            </a:endParaRPr>
          </a:p>
          <a:p>
            <a:pPr>
              <a:spcBef>
                <a:spcPts val="0"/>
              </a:spcBef>
            </a:pPr>
            <a:endParaRPr sz="1600" b="1" dirty="0">
              <a:latin typeface="+mn-lt"/>
              <a:ea typeface="Calibri"/>
              <a:cs typeface="Calibri"/>
              <a:sym typeface="Calibri"/>
            </a:endParaRPr>
          </a:p>
          <a:p>
            <a:pPr algn="just">
              <a:spcBef>
                <a:spcPts val="0"/>
              </a:spcBef>
            </a:pPr>
            <a:r>
              <a:rPr lang="en" sz="1600" b="1" dirty="0" smtClean="0">
                <a:latin typeface="+mn-lt"/>
                <a:ea typeface="Calibri"/>
                <a:cs typeface="Calibri"/>
                <a:sym typeface="Calibri"/>
              </a:rPr>
              <a:t>Highlights:  </a:t>
            </a:r>
            <a:r>
              <a:rPr lang="en" sz="1600" dirty="0" smtClean="0">
                <a:latin typeface="+mn-lt"/>
                <a:ea typeface="Calibri"/>
                <a:cs typeface="Calibri"/>
                <a:sym typeface="Calibri"/>
              </a:rPr>
              <a:t>MU has been producing energy using various forms of CHP since 1892.  The plant serves a wide variety of campus buildings and facitlities, including two hospitals, a veterinary teaching hospital, a research reactor, numerous research facilities and laboratories, as well as classroom buildings, residence halls, dining facilities, athletic facilities, computer centers, and administrative buildings.  The university recently replaced one of its coal-fired boilers with a 100% biomass-fired boiler integrated w</a:t>
            </a:r>
            <a:r>
              <a:rPr lang="en-US" sz="1600" dirty="0" smtClean="0">
                <a:latin typeface="+mn-lt"/>
                <a:ea typeface="Calibri"/>
                <a:cs typeface="Calibri"/>
                <a:sym typeface="Calibri"/>
              </a:rPr>
              <a:t>it</a:t>
            </a:r>
            <a:r>
              <a:rPr lang="en" sz="1600" dirty="0" smtClean="0">
                <a:latin typeface="+mn-lt"/>
                <a:ea typeface="Calibri"/>
                <a:cs typeface="Calibri"/>
                <a:sym typeface="Calibri"/>
              </a:rPr>
              <a:t>h the existing steam turbines, reducing coal use by 54%.</a:t>
            </a:r>
            <a:endParaRPr lang="en" sz="1600" dirty="0">
              <a:latin typeface="+mn-lt"/>
              <a:ea typeface="Calibri"/>
              <a:cs typeface="Calibri"/>
              <a:sym typeface="Calibri"/>
            </a:endParaRPr>
          </a:p>
        </p:txBody>
      </p:sp>
      <p:sp>
        <p:nvSpPr>
          <p:cNvPr id="58" name="Shape 58"/>
          <p:cNvSpPr txBox="1"/>
          <p:nvPr/>
        </p:nvSpPr>
        <p:spPr>
          <a:xfrm>
            <a:off x="7239001" y="5029200"/>
            <a:ext cx="1904999" cy="676500"/>
          </a:xfrm>
          <a:prstGeom prst="rect">
            <a:avLst/>
          </a:prstGeom>
          <a:noFill/>
          <a:ln>
            <a:noFill/>
          </a:ln>
        </p:spPr>
        <p:txBody>
          <a:bodyPr lIns="91425" tIns="91425" rIns="91425" bIns="91425" anchor="ctr" anchorCtr="0">
            <a:noAutofit/>
          </a:bodyPr>
          <a:lstStyle/>
          <a:p>
            <a:pPr>
              <a:spcBef>
                <a:spcPts val="0"/>
              </a:spcBef>
            </a:pPr>
            <a:r>
              <a:rPr lang="en" sz="1000" dirty="0" smtClean="0">
                <a:latin typeface="+mn-lt"/>
                <a:ea typeface="Calibri"/>
                <a:cs typeface="Calibri"/>
                <a:sym typeface="Calibri"/>
              </a:rPr>
              <a:t>Source:  </a:t>
            </a:r>
          </a:p>
          <a:p>
            <a:pPr>
              <a:spcBef>
                <a:spcPts val="0"/>
              </a:spcBef>
            </a:pPr>
            <a:r>
              <a:rPr lang="en-US" sz="1000" dirty="0" smtClean="0">
                <a:latin typeface="+mn-lt"/>
                <a:hlinkClick r:id="rId3"/>
              </a:rPr>
              <a:t>www.energy.gov/chp-installs</a:t>
            </a:r>
            <a:endParaRPr lang="en-US" sz="1000" dirty="0" smtClean="0">
              <a:latin typeface="+mn-lt"/>
            </a:endParaRPr>
          </a:p>
          <a:p>
            <a:pPr>
              <a:spcBef>
                <a:spcPts val="0"/>
              </a:spcBef>
            </a:pPr>
            <a:r>
              <a:rPr lang="en-US" sz="1000" dirty="0" smtClean="0">
                <a:latin typeface="+mn-lt"/>
                <a:ea typeface="Calibri"/>
                <a:cs typeface="Calibri"/>
                <a:sym typeface="Calibri"/>
                <a:hlinkClick r:id="rId4"/>
              </a:rPr>
              <a:t>www.epa.gov/chp/our-partners</a:t>
            </a:r>
          </a:p>
          <a:p>
            <a:pPr>
              <a:spcBef>
                <a:spcPts val="0"/>
              </a:spcBef>
            </a:pPr>
            <a:r>
              <a:rPr lang="en-US" sz="1000" dirty="0" smtClean="0">
                <a:latin typeface="+mn-lt"/>
                <a:ea typeface="Calibri"/>
                <a:cs typeface="Calibri"/>
                <a:sym typeface="Calibri"/>
                <a:hlinkClick r:id="rId4"/>
              </a:rPr>
              <a:t>www.cf.missouri.edu/cf/em/eff</a:t>
            </a:r>
            <a:endParaRPr lang="en" sz="1000" dirty="0">
              <a:latin typeface="+mn-lt"/>
              <a:ea typeface="Calibri"/>
              <a:cs typeface="Calibri"/>
              <a:sym typeface="Calibri"/>
              <a:hlinkClick r:id="rId4"/>
            </a:endParaRPr>
          </a:p>
        </p:txBody>
      </p:sp>
      <p:pic>
        <p:nvPicPr>
          <p:cNvPr id="2" name="Picture 1"/>
          <p:cNvPicPr>
            <a:picLocks noChangeAspect="1"/>
          </p:cNvPicPr>
          <p:nvPr/>
        </p:nvPicPr>
        <p:blipFill>
          <a:blip r:embed="rId5"/>
          <a:stretch>
            <a:fillRect/>
          </a:stretch>
        </p:blipFill>
        <p:spPr>
          <a:xfrm>
            <a:off x="6371005" y="132808"/>
            <a:ext cx="810130" cy="879715"/>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b="3681"/>
          <a:stretch/>
        </p:blipFill>
        <p:spPr>
          <a:xfrm>
            <a:off x="4495800" y="1143000"/>
            <a:ext cx="4389120" cy="2395615"/>
          </a:xfrm>
          <a:prstGeom prst="rect">
            <a:avLst/>
          </a:prstGeom>
        </p:spPr>
      </p:pic>
      <p:pic>
        <p:nvPicPr>
          <p:cNvPr id="1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3792471"/>
            <a:ext cx="1921003" cy="2778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Tree>
    <p:extLst>
      <p:ext uri="{BB962C8B-B14F-4D97-AF65-F5344CB8AC3E}">
        <p14:creationId xmlns:p14="http://schemas.microsoft.com/office/powerpoint/2010/main" val="3816320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41620" y="152400"/>
            <a:ext cx="8229600" cy="838200"/>
          </a:xfrm>
        </p:spPr>
        <p:txBody>
          <a:bodyPr>
            <a:noAutofit/>
          </a:bodyPr>
          <a:lstStyle/>
          <a:p>
            <a:r>
              <a:rPr lang="en-US" sz="3600" dirty="0">
                <a:solidFill>
                  <a:srgbClr val="008000"/>
                </a:solidFill>
                <a:latin typeface="Century Gothic" pitchFamily="34" charset="0"/>
              </a:rPr>
              <a:t>U.S. DOE CHP Deployment Program</a:t>
            </a:r>
          </a:p>
        </p:txBody>
      </p:sp>
      <p:sp>
        <p:nvSpPr>
          <p:cNvPr id="9" name="Content Placeholder 8"/>
          <p:cNvSpPr>
            <a:spLocks noGrp="1"/>
          </p:cNvSpPr>
          <p:nvPr>
            <p:ph idx="1"/>
          </p:nvPr>
        </p:nvSpPr>
        <p:spPr>
          <a:xfrm>
            <a:off x="164453" y="925570"/>
            <a:ext cx="6312547" cy="5430782"/>
          </a:xfrm>
          <a:ln w="3175">
            <a:noFill/>
          </a:ln>
        </p:spPr>
        <p:txBody>
          <a:bodyPr>
            <a:noAutofit/>
          </a:bodyPr>
          <a:lstStyle/>
          <a:p>
            <a:pPr lvl="0">
              <a:spcBef>
                <a:spcPts val="0"/>
              </a:spcBef>
              <a:spcAft>
                <a:spcPts val="900"/>
              </a:spcAft>
            </a:pPr>
            <a:r>
              <a:rPr lang="en-US" sz="2400" b="1" dirty="0">
                <a:solidFill>
                  <a:srgbClr val="006600"/>
                </a:solidFill>
              </a:rPr>
              <a:t>Market Analysis and </a:t>
            </a:r>
            <a:r>
              <a:rPr lang="en-US" sz="2400" b="1" dirty="0" smtClean="0">
                <a:solidFill>
                  <a:srgbClr val="006600"/>
                </a:solidFill>
              </a:rPr>
              <a:t>Tracking</a:t>
            </a:r>
            <a:endParaRPr lang="en-US" sz="1750" dirty="0" smtClean="0"/>
          </a:p>
          <a:p>
            <a:pPr marL="400050" lvl="1" indent="0">
              <a:spcBef>
                <a:spcPts val="0"/>
              </a:spcBef>
              <a:spcAft>
                <a:spcPts val="900"/>
              </a:spcAft>
              <a:buNone/>
            </a:pPr>
            <a:r>
              <a:rPr lang="en-US" sz="1800" b="0" dirty="0" smtClean="0"/>
              <a:t>Supporting </a:t>
            </a:r>
            <a:r>
              <a:rPr lang="en-US" sz="1800" b="0" dirty="0"/>
              <a:t>analyses of CHP market opportunities in diverse markets including industrial, federal, institutional, and commercial sectors</a:t>
            </a:r>
            <a:r>
              <a:rPr lang="en-US" sz="1800" b="0" dirty="0" smtClean="0"/>
              <a:t>.</a:t>
            </a:r>
            <a:r>
              <a:rPr lang="en-US" sz="1800" dirty="0" smtClean="0"/>
              <a:t> </a:t>
            </a:r>
            <a:r>
              <a:rPr lang="en-US" sz="1350" dirty="0" smtClean="0"/>
              <a:t> </a:t>
            </a:r>
            <a:endParaRPr lang="en-US" sz="1350" dirty="0"/>
          </a:p>
          <a:p>
            <a:pPr lvl="0">
              <a:spcBef>
                <a:spcPts val="0"/>
              </a:spcBef>
              <a:spcAft>
                <a:spcPts val="900"/>
              </a:spcAft>
            </a:pPr>
            <a:r>
              <a:rPr lang="en-US" sz="2400" b="1" dirty="0">
                <a:solidFill>
                  <a:srgbClr val="006600"/>
                </a:solidFill>
              </a:rPr>
              <a:t>Technical Assistance through DOE's CHP Technical Assistance Partnerships (CHP TAPs</a:t>
            </a:r>
            <a:r>
              <a:rPr lang="en-US" sz="2400" b="1" dirty="0" smtClean="0">
                <a:solidFill>
                  <a:srgbClr val="006600"/>
                </a:solidFill>
              </a:rPr>
              <a:t>)</a:t>
            </a:r>
            <a:r>
              <a:rPr lang="en-US" sz="2400" dirty="0" smtClean="0"/>
              <a:t> </a:t>
            </a:r>
          </a:p>
          <a:p>
            <a:pPr marL="400050" lvl="1" indent="0">
              <a:spcBef>
                <a:spcPts val="0"/>
              </a:spcBef>
              <a:spcAft>
                <a:spcPts val="900"/>
              </a:spcAft>
              <a:buNone/>
            </a:pPr>
            <a:r>
              <a:rPr lang="en-US" sz="1800" b="0" dirty="0" smtClean="0"/>
              <a:t>Promote </a:t>
            </a:r>
            <a:r>
              <a:rPr lang="en-US" sz="1800" b="0" dirty="0"/>
              <a:t>and assist in transforming the market for CHP, waste heat to power, and district energy with CHP throughout the </a:t>
            </a:r>
            <a:r>
              <a:rPr lang="en-US" sz="1800" b="0" dirty="0" smtClean="0"/>
              <a:t>U.S.</a:t>
            </a:r>
            <a:endParaRPr lang="en-US" sz="1800" b="1" dirty="0"/>
          </a:p>
          <a:p>
            <a:pPr>
              <a:spcBef>
                <a:spcPts val="0"/>
              </a:spcBef>
              <a:spcAft>
                <a:spcPts val="900"/>
              </a:spcAft>
            </a:pPr>
            <a:r>
              <a:rPr lang="en-US" sz="2400" b="1" dirty="0">
                <a:solidFill>
                  <a:srgbClr val="006600"/>
                </a:solidFill>
              </a:rPr>
              <a:t>Just Launched Combined Heat and Power (CHP) for Resiliency Accelerator </a:t>
            </a:r>
            <a:endParaRPr lang="en-US" sz="2400" b="1" dirty="0" smtClean="0"/>
          </a:p>
          <a:p>
            <a:pPr marL="400050" lvl="1" indent="0">
              <a:spcBef>
                <a:spcPts val="0"/>
              </a:spcBef>
              <a:spcAft>
                <a:spcPts val="900"/>
              </a:spcAft>
              <a:buNone/>
            </a:pPr>
            <a:r>
              <a:rPr lang="en-US" sz="1800" b="0" dirty="0" smtClean="0"/>
              <a:t>Collaborating </a:t>
            </a:r>
            <a:r>
              <a:rPr lang="en-US" sz="1800" b="0" dirty="0"/>
              <a:t>with Partners to support consideration of CHP and other distributed generation solutions for critical infrastructure resiliency planning at the state, local, and utility </a:t>
            </a:r>
            <a:r>
              <a:rPr lang="en-US" sz="1800" b="0" dirty="0" smtClean="0"/>
              <a:t>levels.</a:t>
            </a:r>
            <a:endParaRPr lang="en-US" sz="1800" dirty="0"/>
          </a:p>
        </p:txBody>
      </p:sp>
      <p:sp>
        <p:nvSpPr>
          <p:cNvPr id="5" name="Slide Number Placeholder 4"/>
          <p:cNvSpPr>
            <a:spLocks noGrp="1"/>
          </p:cNvSpPr>
          <p:nvPr>
            <p:ph type="sldNum" sz="quarter" idx="4294967295"/>
          </p:nvPr>
        </p:nvSpPr>
        <p:spPr>
          <a:xfrm>
            <a:off x="6553200" y="6356352"/>
            <a:ext cx="2133600" cy="365125"/>
          </a:xfrm>
          <a:prstGeom prst="rect">
            <a:avLst/>
          </a:prstGeom>
        </p:spPr>
        <p:txBody>
          <a:bodyPr/>
          <a:lstStyle/>
          <a:p>
            <a:pPr algn="r"/>
            <a:fld id="{31C3CE13-13C4-498A-B442-232AE932FC75}" type="slidenum">
              <a:rPr lang="en-US" altLang="en-US" smtClean="0"/>
              <a:pPr algn="r"/>
              <a:t>3</a:t>
            </a:fld>
            <a:endParaRPr lang="en-US" altLang="en-US" dirty="0"/>
          </a:p>
        </p:txBody>
      </p:sp>
      <p:pic>
        <p:nvPicPr>
          <p:cNvPr id="11" name="Picture 10"/>
          <p:cNvPicPr/>
          <p:nvPr/>
        </p:nvPicPr>
        <p:blipFill rotWithShape="1">
          <a:blip r:embed="rId3"/>
          <a:srcRect l="10898" t="8814" r="62019" b="2644"/>
          <a:stretch/>
        </p:blipFill>
        <p:spPr bwMode="auto">
          <a:xfrm>
            <a:off x="6477000" y="3347816"/>
            <a:ext cx="1558043" cy="1986784"/>
          </a:xfrm>
          <a:prstGeom prst="rect">
            <a:avLst/>
          </a:prstGeom>
          <a:ln>
            <a:solidFill>
              <a:schemeClr val="tx1"/>
            </a:solidFill>
          </a:ln>
          <a:extLst>
            <a:ext uri="{53640926-AAD7-44D8-BBD7-CCE9431645EC}">
              <a14:shadowObscured xmlns:a14="http://schemas.microsoft.com/office/drawing/2010/main"/>
            </a:ext>
          </a:extLst>
        </p:spPr>
      </p:pic>
      <p:sp>
        <p:nvSpPr>
          <p:cNvPr id="2" name="Rectangle 1"/>
          <p:cNvSpPr/>
          <p:nvPr/>
        </p:nvSpPr>
        <p:spPr>
          <a:xfrm>
            <a:off x="6277973" y="2814531"/>
            <a:ext cx="2493247" cy="307777"/>
          </a:xfrm>
          <a:prstGeom prst="rect">
            <a:avLst/>
          </a:prstGeom>
        </p:spPr>
        <p:txBody>
          <a:bodyPr wrap="square">
            <a:spAutoFit/>
          </a:bodyPr>
          <a:lstStyle/>
          <a:p>
            <a:pPr lvl="1" algn="ctr">
              <a:spcAft>
                <a:spcPts val="450"/>
              </a:spcAft>
            </a:pPr>
            <a:r>
              <a:rPr lang="en-US" sz="1400" dirty="0"/>
              <a:t>www.energy.gov/chp</a:t>
            </a:r>
            <a:endParaRPr lang="en-US" dirty="0"/>
          </a:p>
        </p:txBody>
      </p:sp>
      <p:pic>
        <p:nvPicPr>
          <p:cNvPr id="13" name="Picture 12" descr="Screen Shot 2013-10-28 at 11.11.20 AM.png"/>
          <p:cNvPicPr>
            <a:picLocks noChangeAspect="1"/>
          </p:cNvPicPr>
          <p:nvPr/>
        </p:nvPicPr>
        <p:blipFill>
          <a:blip r:embed="rId4" cstate="print">
            <a:extLst>
              <a:ext uri="{28A0092B-C50C-407E-A947-70E740481C1C}">
                <a14:useLocalDpi xmlns:a14="http://schemas.microsoft.com/office/drawing/2010/main" val="0"/>
              </a:ext>
            </a:extLst>
          </a:blip>
          <a:srcRect l="5074" r="1268"/>
          <a:stretch>
            <a:fillRect/>
          </a:stretch>
        </p:blipFill>
        <p:spPr bwMode="auto">
          <a:xfrm>
            <a:off x="6277973" y="1216108"/>
            <a:ext cx="2684053" cy="162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rotWithShape="1">
          <a:blip r:embed="rId5"/>
          <a:srcRect l="11218" t="8414" r="61859" b="5047"/>
          <a:stretch/>
        </p:blipFill>
        <p:spPr bwMode="auto">
          <a:xfrm>
            <a:off x="7391400" y="3894153"/>
            <a:ext cx="1441112" cy="1951323"/>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52728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4794986" cy="717550"/>
          </a:xfrm>
        </p:spPr>
        <p:txBody>
          <a:bodyPr>
            <a:noAutofit/>
          </a:bodyPr>
          <a:lstStyle/>
          <a:p>
            <a:r>
              <a:rPr lang="en-US" sz="3200" dirty="0" smtClean="0"/>
              <a:t>Project Snapshot:</a:t>
            </a:r>
            <a:br>
              <a:rPr lang="en-US" sz="3200" dirty="0" smtClean="0"/>
            </a:br>
            <a:r>
              <a:rPr lang="en-US" sz="1800" dirty="0" smtClean="0"/>
              <a:t>Partnership with Industrial Facilities</a:t>
            </a:r>
            <a:endParaRPr lang="en-US" sz="3200" dirty="0"/>
          </a:p>
        </p:txBody>
      </p:sp>
      <p:sp>
        <p:nvSpPr>
          <p:cNvPr id="6" name="Text Placeholder 5"/>
          <p:cNvSpPr>
            <a:spLocks noGrp="1"/>
          </p:cNvSpPr>
          <p:nvPr>
            <p:ph type="body" sz="half" idx="2"/>
          </p:nvPr>
        </p:nvSpPr>
        <p:spPr>
          <a:xfrm>
            <a:off x="304800" y="1066800"/>
            <a:ext cx="3810000" cy="5500344"/>
          </a:xfrm>
        </p:spPr>
        <p:txBody>
          <a:bodyPr>
            <a:normAutofit lnSpcReduction="10000"/>
          </a:bodyPr>
          <a:lstStyle/>
          <a:p>
            <a:r>
              <a:rPr lang="en-US" sz="2000" b="1" dirty="0" smtClean="0"/>
              <a:t>Great River Energy Spiritwood Station</a:t>
            </a:r>
          </a:p>
          <a:p>
            <a:r>
              <a:rPr lang="en-US" sz="1800" dirty="0" smtClean="0"/>
              <a:t>Jamestown, ND</a:t>
            </a:r>
          </a:p>
          <a:p>
            <a:endParaRPr lang="en-US" sz="1600" dirty="0"/>
          </a:p>
          <a:p>
            <a:r>
              <a:rPr lang="en-US" sz="1600" b="1" dirty="0" smtClean="0"/>
              <a:t>Application/Industry: </a:t>
            </a:r>
            <a:r>
              <a:rPr lang="en-US" sz="1600" dirty="0" smtClean="0"/>
              <a:t>Utility</a:t>
            </a:r>
            <a:endParaRPr lang="en-US" sz="1600" b="1" dirty="0" smtClean="0"/>
          </a:p>
          <a:p>
            <a:r>
              <a:rPr lang="en-US" sz="1600" b="1" dirty="0" smtClean="0"/>
              <a:t>Capacity (MW): </a:t>
            </a:r>
            <a:r>
              <a:rPr lang="en-US" sz="1600" dirty="0" smtClean="0"/>
              <a:t>99 MW</a:t>
            </a:r>
            <a:endParaRPr lang="en-US" sz="1600" b="1" dirty="0" smtClean="0"/>
          </a:p>
          <a:p>
            <a:r>
              <a:rPr lang="en-US" sz="1600" b="1" dirty="0" smtClean="0"/>
              <a:t>Prime Mover:</a:t>
            </a:r>
            <a:r>
              <a:rPr lang="en-US" sz="1600" dirty="0" smtClean="0"/>
              <a:t> Boiler/Steam Turbine</a:t>
            </a:r>
          </a:p>
          <a:p>
            <a:r>
              <a:rPr lang="en-US" sz="1600" b="1" dirty="0" smtClean="0"/>
              <a:t>Fuel Type:</a:t>
            </a:r>
            <a:r>
              <a:rPr lang="en-US" sz="1600" dirty="0" smtClean="0"/>
              <a:t> DryFine Lignite Coal</a:t>
            </a:r>
          </a:p>
          <a:p>
            <a:r>
              <a:rPr lang="en-US" sz="1600" b="1" dirty="0" smtClean="0"/>
              <a:t>Thermal Use:</a:t>
            </a:r>
            <a:r>
              <a:rPr lang="en-US" sz="1600" dirty="0" smtClean="0"/>
              <a:t> Steam</a:t>
            </a:r>
          </a:p>
          <a:p>
            <a:r>
              <a:rPr lang="en-US" sz="1600" b="1" dirty="0" smtClean="0"/>
              <a:t>Installation Year:</a:t>
            </a:r>
            <a:r>
              <a:rPr lang="en-US" sz="1600" dirty="0" smtClean="0"/>
              <a:t> 2014</a:t>
            </a:r>
          </a:p>
          <a:p>
            <a:r>
              <a:rPr lang="en-US" sz="1600" b="1" dirty="0" smtClean="0"/>
              <a:t>Energy Savings: </a:t>
            </a:r>
            <a:r>
              <a:rPr lang="en-US" sz="1600" dirty="0" smtClean="0"/>
              <a:t>Unknown</a:t>
            </a:r>
          </a:p>
          <a:p>
            <a:endParaRPr lang="en-US" sz="1600" dirty="0"/>
          </a:p>
          <a:p>
            <a:r>
              <a:rPr lang="en-US" sz="1600" b="1" dirty="0" smtClean="0"/>
              <a:t>Highlights:</a:t>
            </a:r>
            <a:r>
              <a:rPr lang="en-US" sz="1600" dirty="0" smtClean="0"/>
              <a:t> Spiritwood Station’s cogeneration facility created 43 jobs for the local economy, including 24 direct jobs at the CHP plant. The plant provides electricity for the regional market and steam for the nearby Cargill Malt plant and the Dakota Spirit AgEnergy biorefinery.</a:t>
            </a:r>
            <a:endParaRPr lang="en-US" sz="1600" b="1" dirty="0" smtClean="0"/>
          </a:p>
          <a:p>
            <a:endParaRPr lang="en-US" sz="1600" dirty="0"/>
          </a:p>
        </p:txBody>
      </p:sp>
      <p:sp>
        <p:nvSpPr>
          <p:cNvPr id="7" name="TextBox 6"/>
          <p:cNvSpPr txBox="1"/>
          <p:nvPr/>
        </p:nvSpPr>
        <p:spPr>
          <a:xfrm>
            <a:off x="6096000" y="6290145"/>
            <a:ext cx="3048000" cy="553998"/>
          </a:xfrm>
          <a:prstGeom prst="rect">
            <a:avLst/>
          </a:prstGeom>
          <a:noFill/>
        </p:spPr>
        <p:txBody>
          <a:bodyPr wrap="square" rtlCol="0">
            <a:spAutoFit/>
          </a:bodyPr>
          <a:lstStyle/>
          <a:p>
            <a:r>
              <a:rPr lang="en-US" sz="1000" dirty="0"/>
              <a:t>Source</a:t>
            </a:r>
            <a:r>
              <a:rPr lang="en-US" sz="1000" dirty="0" smtClean="0"/>
              <a:t>: </a:t>
            </a:r>
            <a:r>
              <a:rPr lang="en-US" sz="1000" dirty="0" smtClean="0">
                <a:solidFill>
                  <a:schemeClr val="tx1">
                    <a:lumMod val="50000"/>
                    <a:lumOff val="50000"/>
                  </a:schemeClr>
                </a:solidFill>
                <a:hlinkClick r:id="rId2"/>
              </a:rPr>
              <a:t>http</a:t>
            </a:r>
            <a:r>
              <a:rPr lang="en-US" sz="1000" dirty="0">
                <a:solidFill>
                  <a:schemeClr val="tx1">
                    <a:lumMod val="50000"/>
                    <a:lumOff val="50000"/>
                  </a:schemeClr>
                </a:solidFill>
                <a:hlinkClick r:id="rId2"/>
              </a:rPr>
              <a:t>://</a:t>
            </a:r>
            <a:r>
              <a:rPr lang="en-US" sz="1000" dirty="0" smtClean="0">
                <a:solidFill>
                  <a:schemeClr val="tx1">
                    <a:lumMod val="50000"/>
                    <a:lumOff val="50000"/>
                  </a:schemeClr>
                </a:solidFill>
                <a:hlinkClick r:id="rId2"/>
              </a:rPr>
              <a:t>www.greatriverenergy.com/makingelectricity/newprojects/spiritwood_fact_sheet.pdf</a:t>
            </a:r>
            <a:r>
              <a:rPr lang="en-US" sz="1000" dirty="0" smtClean="0">
                <a:solidFill>
                  <a:schemeClr val="tx1">
                    <a:lumMod val="50000"/>
                    <a:lumOff val="50000"/>
                  </a:schemeClr>
                </a:solidFill>
              </a:rPr>
              <a:t> </a:t>
            </a:r>
            <a:endParaRPr lang="en-US" sz="1000" dirty="0">
              <a:solidFill>
                <a:srgbClr val="FF0000"/>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359" y="904297"/>
            <a:ext cx="3965641" cy="266586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7359" y="3468242"/>
            <a:ext cx="3965641" cy="2733991"/>
          </a:xfrm>
          <a:prstGeom prst="rect">
            <a:avLst/>
          </a:prstGeom>
        </p:spPr>
      </p:pic>
      <p:pic>
        <p:nvPicPr>
          <p:cNvPr id="7170" name="Picture 2" descr="Great River Energy 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8512" y="228600"/>
            <a:ext cx="2238375" cy="61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4920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4953000" cy="717550"/>
          </a:xfrm>
        </p:spPr>
        <p:txBody>
          <a:bodyPr>
            <a:noAutofit/>
          </a:bodyPr>
          <a:lstStyle/>
          <a:p>
            <a:r>
              <a:rPr lang="en-US" sz="3200" dirty="0" smtClean="0">
                <a:solidFill>
                  <a:srgbClr val="008000"/>
                </a:solidFill>
              </a:rPr>
              <a:t>Project Snapshot:</a:t>
            </a:r>
            <a:br>
              <a:rPr lang="en-US" sz="3200" dirty="0" smtClean="0">
                <a:solidFill>
                  <a:srgbClr val="008000"/>
                </a:solidFill>
              </a:rPr>
            </a:br>
            <a:r>
              <a:rPr lang="en-US" sz="1800" dirty="0" smtClean="0">
                <a:solidFill>
                  <a:srgbClr val="008000"/>
                </a:solidFill>
              </a:rPr>
              <a:t>Participating in Energy Efficiency Programs</a:t>
            </a:r>
            <a:endParaRPr lang="en-US" sz="3200" dirty="0">
              <a:solidFill>
                <a:srgbClr val="008000"/>
              </a:solidFill>
            </a:endParaRPr>
          </a:p>
        </p:txBody>
      </p:sp>
      <p:sp>
        <p:nvSpPr>
          <p:cNvPr id="6" name="Text Placeholder 5"/>
          <p:cNvSpPr>
            <a:spLocks noGrp="1"/>
          </p:cNvSpPr>
          <p:nvPr>
            <p:ph type="body" sz="half" idx="2"/>
          </p:nvPr>
        </p:nvSpPr>
        <p:spPr>
          <a:xfrm>
            <a:off x="304800" y="1003921"/>
            <a:ext cx="4419600" cy="5717554"/>
          </a:xfrm>
        </p:spPr>
        <p:txBody>
          <a:bodyPr>
            <a:normAutofit/>
          </a:bodyPr>
          <a:lstStyle/>
          <a:p>
            <a:r>
              <a:rPr lang="en-US" sz="2000" b="1" dirty="0" smtClean="0"/>
              <a:t>Argonne National Laboratory</a:t>
            </a:r>
          </a:p>
          <a:p>
            <a:r>
              <a:rPr lang="en-US" sz="1800" dirty="0" smtClean="0"/>
              <a:t>Argonne, Illinois</a:t>
            </a:r>
          </a:p>
          <a:p>
            <a:pPr>
              <a:spcBef>
                <a:spcPts val="0"/>
              </a:spcBef>
            </a:pPr>
            <a:endParaRPr lang="en-US" sz="1200" dirty="0"/>
          </a:p>
          <a:p>
            <a:pPr>
              <a:spcBef>
                <a:spcPts val="0"/>
              </a:spcBef>
            </a:pPr>
            <a:r>
              <a:rPr lang="en-US" sz="1600" b="1" dirty="0" smtClean="0"/>
              <a:t>Application/Industry: </a:t>
            </a:r>
            <a:r>
              <a:rPr lang="en-US" sz="1600" dirty="0" smtClean="0"/>
              <a:t>Government                        Facility / National Laboratory</a:t>
            </a:r>
          </a:p>
          <a:p>
            <a:r>
              <a:rPr lang="en-US" sz="1600" b="1" dirty="0" smtClean="0"/>
              <a:t>Capacity (MW): </a:t>
            </a:r>
            <a:r>
              <a:rPr lang="en-US" sz="1600" dirty="0" smtClean="0"/>
              <a:t>6.3 MW</a:t>
            </a:r>
            <a:endParaRPr lang="en-US" sz="1600" b="1" dirty="0" smtClean="0"/>
          </a:p>
          <a:p>
            <a:r>
              <a:rPr lang="en-US" sz="1600" b="1" dirty="0" smtClean="0"/>
              <a:t>Prime Mover:</a:t>
            </a:r>
            <a:r>
              <a:rPr lang="en-US" sz="1600" dirty="0" smtClean="0"/>
              <a:t> Combustion Turbine</a:t>
            </a:r>
          </a:p>
          <a:p>
            <a:r>
              <a:rPr lang="en-US" sz="1600" b="1" dirty="0" smtClean="0"/>
              <a:t>Fuel Type:</a:t>
            </a:r>
            <a:r>
              <a:rPr lang="en-US" sz="1600" dirty="0" smtClean="0"/>
              <a:t> Natural Gas</a:t>
            </a:r>
          </a:p>
          <a:p>
            <a:r>
              <a:rPr lang="en-US" sz="1600" b="1" dirty="0" smtClean="0"/>
              <a:t>Thermal Use:</a:t>
            </a:r>
            <a:r>
              <a:rPr lang="en-US" sz="1600" dirty="0" smtClean="0"/>
              <a:t> Steam for Campus </a:t>
            </a:r>
          </a:p>
          <a:p>
            <a:r>
              <a:rPr lang="en-US" sz="1600" dirty="0" smtClean="0"/>
              <a:t>Buildings</a:t>
            </a:r>
          </a:p>
          <a:p>
            <a:r>
              <a:rPr lang="en-US" sz="1600" b="1" dirty="0" smtClean="0"/>
              <a:t>Installation Year:</a:t>
            </a:r>
            <a:r>
              <a:rPr lang="en-US" sz="1600" dirty="0" smtClean="0"/>
              <a:t> 2015</a:t>
            </a:r>
          </a:p>
          <a:p>
            <a:pPr>
              <a:spcBef>
                <a:spcPts val="0"/>
              </a:spcBef>
            </a:pPr>
            <a:endParaRPr lang="en-US" sz="1200" dirty="0"/>
          </a:p>
          <a:p>
            <a:pPr>
              <a:spcBef>
                <a:spcPts val="0"/>
              </a:spcBef>
            </a:pPr>
            <a:r>
              <a:rPr lang="en-US" sz="1600" b="1" dirty="0" smtClean="0"/>
              <a:t>Highlights: </a:t>
            </a:r>
            <a:r>
              <a:rPr lang="en-US" sz="1600" dirty="0" smtClean="0"/>
              <a:t>Argonne National Laboratory (ANL) received energy efficiency incentives through the Illinois Department of Commerce and Economic Opportunity's (DCEO) Public Sector CHP Pilot Program.  The CHP plant will help protect the lab from grid service interruptions, which is essential for Argonne as a science and engineering facility.</a:t>
            </a:r>
            <a:endParaRPr lang="en-US" sz="1600" dirty="0"/>
          </a:p>
        </p:txBody>
      </p:sp>
      <p:sp>
        <p:nvSpPr>
          <p:cNvPr id="9" name="Slide Number Placeholder 1"/>
          <p:cNvSpPr>
            <a:spLocks noGrp="1"/>
          </p:cNvSpPr>
          <p:nvPr>
            <p:ph type="sldNum" sz="quarter" idx="12"/>
          </p:nvPr>
        </p:nvSpPr>
        <p:spPr>
          <a:xfrm>
            <a:off x="6629256" y="6538912"/>
            <a:ext cx="2133600" cy="365125"/>
          </a:xfrm>
        </p:spPr>
        <p:txBody>
          <a:bodyPr/>
          <a:lstStyle/>
          <a:p>
            <a:fld id="{187104AF-A7CF-40C8-AE99-1C6A92CB4E20}" type="slidenum">
              <a:rPr lang="en-US" smtClean="0"/>
              <a:t>31</a:t>
            </a:fld>
            <a:endParaRPr lang="en-US" dirty="0"/>
          </a:p>
        </p:txBody>
      </p:sp>
      <p:pic>
        <p:nvPicPr>
          <p:cNvPr id="1033" name="Picture 9" descr="Image result for ANL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261257"/>
            <a:ext cx="3038475" cy="114472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rc11\chp\CHP Photos\Argonne National Labs - 10-27-16\IMG_635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731" t="15538" r="48213" b="24490"/>
          <a:stretch/>
        </p:blipFill>
        <p:spPr bwMode="auto">
          <a:xfrm>
            <a:off x="5838648" y="1828800"/>
            <a:ext cx="2953237" cy="44196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rc11\chp\CHP Photos\Argonne National Labs - 10-27-16\IMG_630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8518" y="1828800"/>
            <a:ext cx="2031999" cy="1524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6356350"/>
            <a:ext cx="3086101" cy="400110"/>
          </a:xfrm>
          <a:prstGeom prst="rect">
            <a:avLst/>
          </a:prstGeom>
          <a:noFill/>
        </p:spPr>
        <p:txBody>
          <a:bodyPr wrap="none" rtlCol="0">
            <a:spAutoFit/>
          </a:bodyPr>
          <a:lstStyle/>
          <a:p>
            <a:r>
              <a:rPr lang="en-US" sz="1000" dirty="0" smtClean="0"/>
              <a:t>Source:  </a:t>
            </a:r>
            <a:r>
              <a:rPr lang="en-US" sz="1000" dirty="0" smtClean="0">
                <a:hlinkClick r:id="rId6"/>
              </a:rPr>
              <a:t>https</a:t>
            </a:r>
            <a:r>
              <a:rPr lang="en-US" sz="1000" dirty="0">
                <a:hlinkClick r:id="rId6"/>
              </a:rPr>
              <a:t>://</a:t>
            </a:r>
            <a:r>
              <a:rPr lang="en-US" sz="1000" dirty="0" smtClean="0">
                <a:hlinkClick r:id="rId6"/>
              </a:rPr>
              <a:t>www.anl.gov/sites/anl.gov/files/</a:t>
            </a:r>
          </a:p>
          <a:p>
            <a:r>
              <a:rPr lang="en-US" sz="1000" dirty="0" smtClean="0">
                <a:hlinkClick r:id="rId6"/>
              </a:rPr>
              <a:t>Combined_Heat_and_Power_Plant_fact_sheet.pdf</a:t>
            </a:r>
            <a:r>
              <a:rPr lang="en-US" sz="1000" dirty="0" smtClean="0"/>
              <a:t> </a:t>
            </a:r>
            <a:endParaRPr lang="en-US" sz="1000" dirty="0"/>
          </a:p>
        </p:txBody>
      </p:sp>
    </p:spTree>
    <p:extLst>
      <p:ext uri="{BB962C8B-B14F-4D97-AF65-F5344CB8AC3E}">
        <p14:creationId xmlns:p14="http://schemas.microsoft.com/office/powerpoint/2010/main" val="25362986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4953000" cy="717550"/>
          </a:xfrm>
        </p:spPr>
        <p:txBody>
          <a:bodyPr>
            <a:noAutofit/>
          </a:bodyPr>
          <a:lstStyle/>
          <a:p>
            <a:r>
              <a:rPr lang="en-US" sz="3200" dirty="0" smtClean="0">
                <a:solidFill>
                  <a:srgbClr val="008000"/>
                </a:solidFill>
              </a:rPr>
              <a:t>Project Snapshot:</a:t>
            </a:r>
            <a:br>
              <a:rPr lang="en-US" sz="3200" dirty="0" smtClean="0">
                <a:solidFill>
                  <a:srgbClr val="008000"/>
                </a:solidFill>
              </a:rPr>
            </a:br>
            <a:r>
              <a:rPr lang="en-US" sz="1800" dirty="0" smtClean="0">
                <a:solidFill>
                  <a:srgbClr val="008000"/>
                </a:solidFill>
              </a:rPr>
              <a:t>Participating in Energy Efficiency Programs</a:t>
            </a:r>
            <a:endParaRPr lang="en-US" sz="3200" dirty="0">
              <a:solidFill>
                <a:srgbClr val="008000"/>
              </a:solidFill>
            </a:endParaRPr>
          </a:p>
        </p:txBody>
      </p:sp>
      <p:sp>
        <p:nvSpPr>
          <p:cNvPr id="6" name="Text Placeholder 5"/>
          <p:cNvSpPr>
            <a:spLocks noGrp="1"/>
          </p:cNvSpPr>
          <p:nvPr>
            <p:ph type="body" sz="half" idx="2"/>
          </p:nvPr>
        </p:nvSpPr>
        <p:spPr>
          <a:xfrm>
            <a:off x="304800" y="1066800"/>
            <a:ext cx="4038600" cy="5717554"/>
          </a:xfrm>
        </p:spPr>
        <p:txBody>
          <a:bodyPr>
            <a:normAutofit lnSpcReduction="10000"/>
          </a:bodyPr>
          <a:lstStyle/>
          <a:p>
            <a:r>
              <a:rPr lang="en-US" sz="2000" b="1" dirty="0" err="1" smtClean="0"/>
              <a:t>Glenbard</a:t>
            </a:r>
            <a:r>
              <a:rPr lang="en-US" sz="2000" b="1" dirty="0" smtClean="0"/>
              <a:t> Wastewater Authority</a:t>
            </a:r>
          </a:p>
          <a:p>
            <a:r>
              <a:rPr lang="en-US" sz="1800" dirty="0" smtClean="0"/>
              <a:t>Glen Ellyn, Illinois</a:t>
            </a:r>
          </a:p>
          <a:p>
            <a:endParaRPr lang="en-US" sz="1600" dirty="0"/>
          </a:p>
          <a:p>
            <a:r>
              <a:rPr lang="en-US" sz="1600" b="1" dirty="0" smtClean="0"/>
              <a:t>Application/Industry: </a:t>
            </a:r>
            <a:r>
              <a:rPr lang="en-US" sz="1600" dirty="0" smtClean="0"/>
              <a:t>Wastewater Treatment</a:t>
            </a:r>
          </a:p>
          <a:p>
            <a:r>
              <a:rPr lang="en-US" sz="1600" b="1" dirty="0" smtClean="0"/>
              <a:t>Capacity (MW): </a:t>
            </a:r>
            <a:r>
              <a:rPr lang="en-US" sz="1600" dirty="0" smtClean="0"/>
              <a:t>750 kW (2 x 375 kW)</a:t>
            </a:r>
            <a:endParaRPr lang="en-US" sz="1600" b="1" dirty="0" smtClean="0"/>
          </a:p>
          <a:p>
            <a:r>
              <a:rPr lang="en-US" sz="1600" b="1" dirty="0" smtClean="0"/>
              <a:t>Prime Mover:</a:t>
            </a:r>
            <a:r>
              <a:rPr lang="en-US" sz="1600" dirty="0" smtClean="0"/>
              <a:t> Reciprocating Engines</a:t>
            </a:r>
          </a:p>
          <a:p>
            <a:r>
              <a:rPr lang="en-US" sz="1600" b="1" dirty="0" smtClean="0"/>
              <a:t>Fuel Type:</a:t>
            </a:r>
            <a:r>
              <a:rPr lang="en-US" sz="1600" dirty="0" smtClean="0"/>
              <a:t> Biogas &amp; Natural Gas</a:t>
            </a:r>
          </a:p>
          <a:p>
            <a:r>
              <a:rPr lang="en-US" sz="1600" b="1" dirty="0" smtClean="0"/>
              <a:t>Thermal Use:</a:t>
            </a:r>
            <a:r>
              <a:rPr lang="en-US" sz="1600" dirty="0" smtClean="0"/>
              <a:t> Heating Digesters</a:t>
            </a:r>
          </a:p>
          <a:p>
            <a:r>
              <a:rPr lang="en-US" sz="1600" b="1" dirty="0" smtClean="0"/>
              <a:t>Installation Years:</a:t>
            </a:r>
            <a:r>
              <a:rPr lang="en-US" sz="1600" dirty="0" smtClean="0"/>
              <a:t> 2016</a:t>
            </a:r>
          </a:p>
          <a:p>
            <a:endParaRPr lang="en-US" sz="1600" dirty="0"/>
          </a:p>
          <a:p>
            <a:r>
              <a:rPr lang="en-US" sz="1600" b="1" dirty="0" smtClean="0"/>
              <a:t>Highlights: </a:t>
            </a:r>
            <a:r>
              <a:rPr lang="en-US" sz="1600" dirty="0" smtClean="0"/>
              <a:t>The </a:t>
            </a:r>
            <a:r>
              <a:rPr lang="en-US" sz="1600" dirty="0" err="1" smtClean="0"/>
              <a:t>Glenbard</a:t>
            </a:r>
            <a:r>
              <a:rPr lang="en-US" sz="1600" dirty="0" smtClean="0"/>
              <a:t> Wastewater Authority received energy efficiency incentives through the Illinois Department of Commerce and Economic Opportunity's (DCEO) Public Sector CHP Pilot Program, which is part of the Illinois Energy Now Public Sector Program. To boost biogas production, the </a:t>
            </a:r>
            <a:r>
              <a:rPr lang="en-US" sz="1600" dirty="0" err="1" smtClean="0"/>
              <a:t>Glenbard</a:t>
            </a:r>
            <a:r>
              <a:rPr lang="en-US" sz="1600" dirty="0" smtClean="0"/>
              <a:t> Wastewater Authority also receives food waste and fats, oils, and greases (FOG).</a:t>
            </a:r>
            <a:endParaRPr lang="en-US" sz="1600" dirty="0"/>
          </a:p>
        </p:txBody>
      </p:sp>
      <p:sp>
        <p:nvSpPr>
          <p:cNvPr id="7" name="TextBox 6"/>
          <p:cNvSpPr txBox="1"/>
          <p:nvPr/>
        </p:nvSpPr>
        <p:spPr>
          <a:xfrm>
            <a:off x="203913" y="6372184"/>
            <a:ext cx="3635697" cy="400110"/>
          </a:xfrm>
          <a:prstGeom prst="rect">
            <a:avLst/>
          </a:prstGeom>
          <a:noFill/>
        </p:spPr>
        <p:txBody>
          <a:bodyPr wrap="square" rtlCol="0">
            <a:spAutoFit/>
          </a:bodyPr>
          <a:lstStyle/>
          <a:p>
            <a:r>
              <a:rPr lang="en-US" sz="1000" dirty="0" smtClean="0"/>
              <a:t>Source: </a:t>
            </a:r>
            <a:r>
              <a:rPr lang="en-US" sz="1000" dirty="0" smtClean="0">
                <a:hlinkClick r:id="rId3"/>
              </a:rPr>
              <a:t>http://www.gbww.org/wp-content/uploads/</a:t>
            </a:r>
          </a:p>
          <a:p>
            <a:r>
              <a:rPr lang="en-US" sz="1000" dirty="0" smtClean="0">
                <a:hlinkClick r:id="rId3"/>
              </a:rPr>
              <a:t>2016/03/Glenbard-CHP-Project_Final.pdf</a:t>
            </a:r>
            <a:r>
              <a:rPr lang="en-US" sz="1000" dirty="0" smtClean="0"/>
              <a:t>  </a:t>
            </a:r>
            <a:endParaRPr lang="en-US" sz="1000" dirty="0">
              <a:solidFill>
                <a:srgbClr val="FF0000"/>
              </a:solidFill>
            </a:endParaRPr>
          </a:p>
        </p:txBody>
      </p:sp>
      <p:sp>
        <p:nvSpPr>
          <p:cNvPr id="9" name="Slide Number Placeholder 1"/>
          <p:cNvSpPr>
            <a:spLocks noGrp="1"/>
          </p:cNvSpPr>
          <p:nvPr>
            <p:ph type="sldNum" sz="quarter" idx="12"/>
          </p:nvPr>
        </p:nvSpPr>
        <p:spPr>
          <a:xfrm>
            <a:off x="6553200" y="6356350"/>
            <a:ext cx="2133600" cy="365125"/>
          </a:xfrm>
        </p:spPr>
        <p:txBody>
          <a:bodyPr/>
          <a:lstStyle/>
          <a:p>
            <a:fld id="{187104AF-A7CF-40C8-AE99-1C6A92CB4E20}" type="slidenum">
              <a:rPr lang="en-US" smtClean="0"/>
              <a:t>32</a:t>
            </a:fld>
            <a:endParaRPr lang="en-US" dirty="0"/>
          </a:p>
        </p:txBody>
      </p:sp>
      <p:pic>
        <p:nvPicPr>
          <p:cNvPr id="1027" name="Picture 3" descr="\\Erc11\chp\CHP Photos\Glenbard WWTP 10-27-16\IMG_625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938" b="5341"/>
          <a:stretch/>
        </p:blipFill>
        <p:spPr bwMode="auto">
          <a:xfrm>
            <a:off x="5334000" y="4267200"/>
            <a:ext cx="3464573" cy="21494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Erc11\chp\CHP Photos\Glenbard WWTP 10-27-16\IMG_625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0" y="1676400"/>
            <a:ext cx="3464573"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Glenbard Wastewater Authorit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799" y="223652"/>
            <a:ext cx="1300347" cy="1300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3240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rmAutofit/>
          </a:bodyPr>
          <a:lstStyle/>
          <a:p>
            <a:r>
              <a:rPr lang="en-US" b="1" dirty="0" smtClean="0">
                <a:solidFill>
                  <a:srgbClr val="006600"/>
                </a:solidFill>
              </a:rPr>
              <a:t>U.S. DOE Resources</a:t>
            </a:r>
            <a:endParaRPr lang="en-US" b="1" dirty="0">
              <a:solidFill>
                <a:srgbClr val="006600"/>
              </a:solidFil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187104AF-A7CF-40C8-AE99-1C6A92CB4E20}" type="slidenum">
              <a:rPr lang="en-US" smtClean="0"/>
              <a:t>33</a:t>
            </a:fld>
            <a:endParaRPr lang="en-US"/>
          </a:p>
        </p:txBody>
      </p:sp>
    </p:spTree>
    <p:extLst>
      <p:ext uri="{BB962C8B-B14F-4D97-AF65-F5344CB8AC3E}">
        <p14:creationId xmlns:p14="http://schemas.microsoft.com/office/powerpoint/2010/main" val="38696930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3575" y="152400"/>
            <a:ext cx="8516850" cy="1143000"/>
          </a:xfrm>
        </p:spPr>
        <p:txBody>
          <a:bodyPr>
            <a:noAutofit/>
          </a:bodyPr>
          <a:lstStyle/>
          <a:p>
            <a:r>
              <a:rPr lang="en-US" sz="3600" b="1" dirty="0">
                <a:solidFill>
                  <a:srgbClr val="008000"/>
                </a:solidFill>
              </a:rPr>
              <a:t>CHP TAP </a:t>
            </a:r>
            <a:r>
              <a:rPr lang="en-US" sz="3600" b="1" dirty="0" smtClean="0">
                <a:solidFill>
                  <a:srgbClr val="008000"/>
                </a:solidFill>
              </a:rPr>
              <a:t>Project Development Technical </a:t>
            </a:r>
            <a:r>
              <a:rPr lang="en-US" sz="3600" b="1" dirty="0">
                <a:solidFill>
                  <a:srgbClr val="008000"/>
                </a:solidFill>
              </a:rPr>
              <a:t>Assistance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575" y="1173284"/>
            <a:ext cx="8516850" cy="4511431"/>
          </a:xfrm>
          <a:prstGeom prst="rect">
            <a:avLst/>
          </a:prstGeom>
        </p:spPr>
      </p:pic>
      <p:sp>
        <p:nvSpPr>
          <p:cNvPr id="6" name="Slide Number Placeholder 3"/>
          <p:cNvSpPr>
            <a:spLocks noGrp="1"/>
          </p:cNvSpPr>
          <p:nvPr>
            <p:ph type="sldNum" sz="quarter" idx="4294967295"/>
          </p:nvPr>
        </p:nvSpPr>
        <p:spPr>
          <a:xfrm>
            <a:off x="6477000" y="6301264"/>
            <a:ext cx="2133600" cy="365125"/>
          </a:xfrm>
          <a:prstGeom prst="rect">
            <a:avLst/>
          </a:prstGeom>
        </p:spPr>
        <p:txBody>
          <a:bodyPr/>
          <a:lstStyle/>
          <a:p>
            <a:pPr>
              <a:defRPr/>
            </a:pPr>
            <a:fld id="{D4BBE1A2-1250-4247-B425-89D8B2A332C7}" type="slidenum">
              <a:rPr lang="en-US" smtClean="0"/>
              <a:pPr>
                <a:defRPr/>
              </a:pPr>
              <a:t>34</a:t>
            </a:fld>
            <a:endParaRPr lang="en-US" dirty="0"/>
          </a:p>
        </p:txBody>
      </p:sp>
    </p:spTree>
    <p:extLst>
      <p:ext uri="{BB962C8B-B14F-4D97-AF65-F5344CB8AC3E}">
        <p14:creationId xmlns:p14="http://schemas.microsoft.com/office/powerpoint/2010/main" val="13409640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066800"/>
            <a:ext cx="6288031" cy="5348369"/>
          </a:xfrm>
        </p:spPr>
        <p:txBody>
          <a:bodyPr>
            <a:normAutofit fontScale="70000" lnSpcReduction="20000"/>
          </a:bodyPr>
          <a:lstStyle/>
          <a:p>
            <a:r>
              <a:rPr lang="en-US" b="1" dirty="0" smtClean="0">
                <a:solidFill>
                  <a:srgbClr val="008000"/>
                </a:solidFill>
              </a:rPr>
              <a:t>U.S. DOE CHP Installation Database</a:t>
            </a:r>
          </a:p>
          <a:p>
            <a:pPr lvl="1"/>
            <a:r>
              <a:rPr lang="en-US" sz="2600" dirty="0" smtClean="0"/>
              <a:t>Comprehensive data collection listing CHP installations through the country</a:t>
            </a:r>
          </a:p>
          <a:p>
            <a:pPr lvl="1"/>
            <a:r>
              <a:rPr lang="en-US" sz="2600" dirty="0" smtClean="0"/>
              <a:t>Data includes site location, type of prime mover, system size, fuel type, year installed</a:t>
            </a:r>
          </a:p>
          <a:p>
            <a:pPr lvl="1"/>
            <a:r>
              <a:rPr lang="en-US" sz="2600" dirty="0" smtClean="0">
                <a:hlinkClick r:id="rId2"/>
              </a:rPr>
              <a:t>www.energy.gov/chp-installs</a:t>
            </a:r>
            <a:r>
              <a:rPr lang="en-US" sz="2600" dirty="0" smtClean="0"/>
              <a:t> </a:t>
            </a:r>
            <a:endParaRPr lang="en-US" sz="2600" b="1" dirty="0" smtClean="0">
              <a:solidFill>
                <a:srgbClr val="008000"/>
              </a:solidFill>
            </a:endParaRPr>
          </a:p>
          <a:p>
            <a:pPr>
              <a:spcBef>
                <a:spcPts val="1200"/>
              </a:spcBef>
            </a:pPr>
            <a:r>
              <a:rPr lang="en-US" b="1" dirty="0" smtClean="0">
                <a:solidFill>
                  <a:srgbClr val="008000"/>
                </a:solidFill>
              </a:rPr>
              <a:t>U.S. DOE CHP TAP Project Profiles</a:t>
            </a:r>
          </a:p>
          <a:p>
            <a:pPr lvl="1"/>
            <a:r>
              <a:rPr lang="en-US" sz="2600" dirty="0" smtClean="0"/>
              <a:t>2 page fact sheets providing information and lessons learned of operating CHP systems (100+ available)</a:t>
            </a:r>
          </a:p>
          <a:p>
            <a:pPr lvl="1"/>
            <a:r>
              <a:rPr lang="en-US" sz="2600" dirty="0" smtClean="0">
                <a:hlinkClick r:id="rId3"/>
              </a:rPr>
              <a:t>www.energy.gov/chp-projects</a:t>
            </a:r>
            <a:r>
              <a:rPr lang="en-US" sz="2600" dirty="0" smtClean="0"/>
              <a:t>  </a:t>
            </a:r>
          </a:p>
          <a:p>
            <a:pPr>
              <a:spcBef>
                <a:spcPts val="1200"/>
              </a:spcBef>
            </a:pPr>
            <a:r>
              <a:rPr lang="en-US" b="1" dirty="0">
                <a:solidFill>
                  <a:srgbClr val="008000"/>
                </a:solidFill>
              </a:rPr>
              <a:t>U.S. DOE CHP Technology Fact </a:t>
            </a:r>
            <a:r>
              <a:rPr lang="en-US" b="1" dirty="0" smtClean="0">
                <a:solidFill>
                  <a:srgbClr val="008000"/>
                </a:solidFill>
              </a:rPr>
              <a:t>Sheets </a:t>
            </a:r>
          </a:p>
          <a:p>
            <a:pPr lvl="1"/>
            <a:r>
              <a:rPr lang="en-US" sz="2600" dirty="0" smtClean="0"/>
              <a:t>5 fact sheets that explain the fundamentals and characteristics of the most common CHP technologies</a:t>
            </a:r>
          </a:p>
          <a:p>
            <a:pPr lvl="1"/>
            <a:r>
              <a:rPr lang="en-US" sz="2600" dirty="0">
                <a:hlinkClick r:id="rId4"/>
              </a:rPr>
              <a:t>http://</a:t>
            </a:r>
            <a:r>
              <a:rPr lang="en-US" sz="2600" dirty="0" smtClean="0">
                <a:hlinkClick r:id="rId4"/>
              </a:rPr>
              <a:t>energy.gov/chp-technologies</a:t>
            </a:r>
            <a:r>
              <a:rPr lang="en-US" sz="2600" dirty="0" smtClean="0"/>
              <a:t>  </a:t>
            </a:r>
            <a:endParaRPr lang="en-US" sz="2600" dirty="0"/>
          </a:p>
        </p:txBody>
      </p:sp>
      <p:sp>
        <p:nvSpPr>
          <p:cNvPr id="3" name="Title 2"/>
          <p:cNvSpPr>
            <a:spLocks noGrp="1"/>
          </p:cNvSpPr>
          <p:nvPr>
            <p:ph type="title"/>
          </p:nvPr>
        </p:nvSpPr>
        <p:spPr>
          <a:xfrm>
            <a:off x="457199" y="68967"/>
            <a:ext cx="8229600" cy="944562"/>
          </a:xfrm>
        </p:spPr>
        <p:txBody>
          <a:bodyPr>
            <a:normAutofit/>
          </a:bodyPr>
          <a:lstStyle/>
          <a:p>
            <a:r>
              <a:rPr lang="en-US" sz="3600" b="1" dirty="0" smtClean="0">
                <a:solidFill>
                  <a:srgbClr val="008000"/>
                </a:solidFill>
              </a:rPr>
              <a:t>Additional CHP Project Resources</a:t>
            </a:r>
            <a:endParaRPr lang="en-US" sz="3600" b="1" dirty="0">
              <a:solidFill>
                <a:srgbClr val="008000"/>
              </a:solidFill>
            </a:endParaRPr>
          </a:p>
        </p:txBody>
      </p:sp>
      <p:sp>
        <p:nvSpPr>
          <p:cNvPr id="4" name="Slide Number Placeholder 3"/>
          <p:cNvSpPr>
            <a:spLocks noGrp="1"/>
          </p:cNvSpPr>
          <p:nvPr>
            <p:ph type="sldNum" sz="quarter" idx="10"/>
          </p:nvPr>
        </p:nvSpPr>
        <p:spPr>
          <a:xfrm>
            <a:off x="8305800" y="6344796"/>
            <a:ext cx="2133600" cy="365125"/>
          </a:xfrm>
        </p:spPr>
        <p:txBody>
          <a:bodyPr/>
          <a:lstStyle/>
          <a:p>
            <a:pPr>
              <a:defRPr/>
            </a:pPr>
            <a:fld id="{D4BBE1A2-1250-4247-B425-89D8B2A332C7}" type="slidenum">
              <a:rPr lang="en-US" smtClean="0"/>
              <a:pPr>
                <a:defRPr/>
              </a:pPr>
              <a:t>35</a:t>
            </a:fld>
            <a:endParaRPr lang="en-US" dirty="0"/>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2581199"/>
            <a:ext cx="1295400" cy="16627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2992544"/>
            <a:ext cx="1322483" cy="16899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0380" t="6025" r="10918" b="17916"/>
          <a:stretch/>
        </p:blipFill>
        <p:spPr bwMode="auto">
          <a:xfrm>
            <a:off x="6858000" y="864408"/>
            <a:ext cx="2057400" cy="15383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68786">
            <a:off x="7081378" y="4970351"/>
            <a:ext cx="1219725" cy="1585012"/>
          </a:xfrm>
          <a:prstGeom prst="rect">
            <a:avLst/>
          </a:prstGeom>
          <a:ln>
            <a:solidFill>
              <a:schemeClr val="tx1"/>
            </a:solidFill>
          </a:ln>
          <a:scene3d>
            <a:camera prst="orthographicFront">
              <a:rot lat="0" lon="0" rev="19800000"/>
            </a:camera>
            <a:lightRig rig="threePt" dir="t"/>
          </a:scene3d>
        </p:spPr>
      </p:pic>
    </p:spTree>
    <p:extLst>
      <p:ext uri="{BB962C8B-B14F-4D97-AF65-F5344CB8AC3E}">
        <p14:creationId xmlns:p14="http://schemas.microsoft.com/office/powerpoint/2010/main" val="2084569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143000"/>
          </a:xfrm>
        </p:spPr>
        <p:txBody>
          <a:bodyPr>
            <a:normAutofit/>
          </a:bodyPr>
          <a:lstStyle/>
          <a:p>
            <a:r>
              <a:rPr lang="en-US" sz="3600" b="1" dirty="0">
                <a:solidFill>
                  <a:srgbClr val="006600"/>
                </a:solidFill>
              </a:rPr>
              <a:t>CHP Project Resources</a:t>
            </a:r>
          </a:p>
        </p:txBody>
      </p:sp>
      <p:sp>
        <p:nvSpPr>
          <p:cNvPr id="3" name="Content Placeholder 2"/>
          <p:cNvSpPr>
            <a:spLocks noGrp="1"/>
          </p:cNvSpPr>
          <p:nvPr>
            <p:ph idx="1"/>
          </p:nvPr>
        </p:nvSpPr>
        <p:spPr>
          <a:xfrm>
            <a:off x="4876800" y="1143000"/>
            <a:ext cx="3886200" cy="4525963"/>
          </a:xfrm>
        </p:spPr>
        <p:txBody>
          <a:bodyPr>
            <a:normAutofit/>
          </a:bodyPr>
          <a:lstStyle/>
          <a:p>
            <a:pPr marL="6350" indent="6350" algn="ctr">
              <a:buNone/>
            </a:pPr>
            <a:r>
              <a:rPr lang="en-US" sz="2000" b="1" dirty="0">
                <a:solidFill>
                  <a:srgbClr val="006600"/>
                </a:solidFill>
                <a:latin typeface="Century Gothic" pitchFamily="34" charset="0"/>
              </a:rPr>
              <a:t>Waste Heat to Power Market Assessment</a:t>
            </a:r>
          </a:p>
        </p:txBody>
      </p:sp>
      <p:sp>
        <p:nvSpPr>
          <p:cNvPr id="4" name="Content Placeholder 2"/>
          <p:cNvSpPr txBox="1">
            <a:spLocks/>
          </p:cNvSpPr>
          <p:nvPr/>
        </p:nvSpPr>
        <p:spPr>
          <a:xfrm>
            <a:off x="723900" y="1143000"/>
            <a:ext cx="3886200" cy="4678363"/>
          </a:xfrm>
          <a:prstGeom prst="rect">
            <a:avLst/>
          </a:prstGeom>
        </p:spPr>
        <p:txBody>
          <a:bodyPr vert="horz" lIns="91440" tIns="45720" rIns="91440" bIns="45720" rtlCol="0">
            <a:normAutofit/>
          </a:bodyPr>
          <a:lstStyle/>
          <a:p>
            <a:pPr marL="6350" indent="6350" algn="ctr">
              <a:spcBef>
                <a:spcPct val="20000"/>
              </a:spcBef>
              <a:buClr>
                <a:srgbClr val="008000"/>
              </a:buClr>
            </a:pPr>
            <a:r>
              <a:rPr lang="en-US" sz="2000" b="1" dirty="0" smtClean="0">
                <a:solidFill>
                  <a:srgbClr val="006600"/>
                </a:solidFill>
                <a:latin typeface="Century Gothic" pitchFamily="34" charset="0"/>
              </a:rPr>
              <a:t>CHP Technical Potential in the United States</a:t>
            </a:r>
            <a:endParaRPr lang="en-US" sz="2000" b="1" dirty="0">
              <a:solidFill>
                <a:srgbClr val="006600"/>
              </a:solidFill>
              <a:latin typeface="Century Gothic" pitchFamily="34" charset="0"/>
            </a:endParaRPr>
          </a:p>
          <a:p>
            <a:pPr marL="457200" marR="0" lvl="0" indent="-457200" algn="l" defTabSz="914400" rtl="0" eaLnBrk="1" fontAlgn="auto" latinLnBrk="0" hangingPunct="1">
              <a:lnSpc>
                <a:spcPct val="100000"/>
              </a:lnSpc>
              <a:spcBef>
                <a:spcPct val="20000"/>
              </a:spcBef>
              <a:spcAft>
                <a:spcPts val="0"/>
              </a:spcAft>
              <a:buClr>
                <a:srgbClr val="008000"/>
              </a:buClr>
              <a:buSzTx/>
              <a:buFont typeface="Wingdings" pitchFamily="2" charset="2"/>
              <a:buChar char="§"/>
              <a:tabLst/>
              <a:defRPr/>
            </a:pPr>
            <a:endParaRPr kumimoji="0" lang="en-US" sz="3200" b="1" i="0" u="none" strike="noStrike" kern="1200" cap="none" spc="0" normalizeH="0" baseline="0" noProof="0" dirty="0">
              <a:ln>
                <a:noFill/>
              </a:ln>
              <a:solidFill>
                <a:schemeClr val="tx1"/>
              </a:solidFill>
              <a:effectLst/>
              <a:uLnTx/>
              <a:uFillTx/>
              <a:latin typeface="Calibri Light" pitchFamily="34" charset="0"/>
              <a:ea typeface="+mn-ea"/>
              <a:cs typeface="+mn-cs"/>
            </a:endParaRPr>
          </a:p>
        </p:txBody>
      </p:sp>
      <p:sp>
        <p:nvSpPr>
          <p:cNvPr id="6" name="Rectangle 5"/>
          <p:cNvSpPr/>
          <p:nvPr/>
        </p:nvSpPr>
        <p:spPr>
          <a:xfrm>
            <a:off x="5181600" y="5802867"/>
            <a:ext cx="3276599" cy="461665"/>
          </a:xfrm>
          <a:prstGeom prst="rect">
            <a:avLst/>
          </a:prstGeom>
        </p:spPr>
        <p:txBody>
          <a:bodyPr wrap="square">
            <a:spAutoFit/>
          </a:bodyPr>
          <a:lstStyle/>
          <a:p>
            <a:pPr algn="ctr"/>
            <a:r>
              <a:rPr lang="en-US" sz="1200" dirty="0">
                <a:solidFill>
                  <a:srgbClr val="C00000"/>
                </a:solidFill>
                <a:latin typeface="+mn-lt"/>
                <a:hlinkClick r:id="rId3"/>
              </a:rPr>
              <a:t>http://</a:t>
            </a:r>
            <a:r>
              <a:rPr lang="en-US" sz="1200" dirty="0" smtClean="0">
                <a:solidFill>
                  <a:srgbClr val="C00000"/>
                </a:solidFill>
                <a:latin typeface="+mn-lt"/>
                <a:hlinkClick r:id="rId3"/>
              </a:rPr>
              <a:t>info.ornl.gov/sites/publications/Files/Pub52953.pdf</a:t>
            </a:r>
            <a:r>
              <a:rPr lang="en-US" sz="1200" dirty="0" smtClean="0">
                <a:solidFill>
                  <a:srgbClr val="C00000"/>
                </a:solidFill>
                <a:latin typeface="+mn-lt"/>
              </a:rPr>
              <a:t> </a:t>
            </a:r>
            <a:endParaRPr lang="en-US" sz="1200" dirty="0">
              <a:solidFill>
                <a:srgbClr val="C00000"/>
              </a:solidFill>
              <a:latin typeface="+mn-lt"/>
            </a:endParaRPr>
          </a:p>
        </p:txBody>
      </p:sp>
      <p:sp>
        <p:nvSpPr>
          <p:cNvPr id="5" name="Rectangle 4"/>
          <p:cNvSpPr/>
          <p:nvPr/>
        </p:nvSpPr>
        <p:spPr>
          <a:xfrm>
            <a:off x="381000" y="5786735"/>
            <a:ext cx="4572000" cy="461665"/>
          </a:xfrm>
          <a:prstGeom prst="rect">
            <a:avLst/>
          </a:prstGeom>
        </p:spPr>
        <p:txBody>
          <a:bodyPr>
            <a:spAutoFit/>
          </a:bodyPr>
          <a:lstStyle/>
          <a:p>
            <a:pPr algn="ctr"/>
            <a:r>
              <a:rPr lang="en-US" sz="1200" dirty="0">
                <a:hlinkClick r:id="rId4"/>
              </a:rPr>
              <a:t>http://</a:t>
            </a:r>
            <a:r>
              <a:rPr lang="en-US" sz="1200" dirty="0" smtClean="0">
                <a:hlinkClick r:id="rId4"/>
              </a:rPr>
              <a:t>www.energy.gov/eere/amo/downloads/new-release-us-doe-analysis-combined-heat-and-power-chp-technical-potential</a:t>
            </a:r>
            <a:r>
              <a:rPr lang="en-US" sz="1200" dirty="0" smtClean="0"/>
              <a:t> </a:t>
            </a:r>
            <a:endParaRPr lang="en-US" sz="1200" dirty="0"/>
          </a:p>
        </p:txBody>
      </p:sp>
      <p:pic>
        <p:nvPicPr>
          <p:cNvPr id="1126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1333499" y="2057400"/>
            <a:ext cx="2677307" cy="3449608"/>
          </a:xfrm>
          <a:prstGeom prst="rect">
            <a:avLst/>
          </a:prstGeom>
          <a:noFill/>
          <a:ln w="3175">
            <a:noFill/>
            <a:miter lim="800000"/>
            <a:headEnd/>
            <a:tailEnd/>
          </a:ln>
          <a:effectLst>
            <a:outerShdw blurRad="292100" dist="139700" dir="2700000" algn="l" rotWithShape="0">
              <a:prstClr val="black">
                <a:alpha val="65000"/>
              </a:prstClr>
            </a:outerShdw>
          </a:effectLst>
          <a:extLst>
            <a:ext uri="{909E8E84-426E-40DD-AFC4-6F175D3DCCD1}">
              <a14:hiddenFill xmlns:a14="http://schemas.microsoft.com/office/drawing/2010/main">
                <a:solidFill>
                  <a:schemeClr val="accent1"/>
                </a:solidFill>
              </a14:hiddenFill>
            </a:ext>
          </a:extLst>
        </p:spPr>
      </p:pic>
      <p:pic>
        <p:nvPicPr>
          <p:cNvPr id="1126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7659" y="2057401"/>
            <a:ext cx="2655741" cy="3449608"/>
          </a:xfrm>
          <a:prstGeom prst="rect">
            <a:avLst/>
          </a:prstGeom>
          <a:noFill/>
          <a:ln w="3175">
            <a:noFill/>
            <a:miter lim="800000"/>
            <a:headEnd/>
            <a:tailEnd/>
          </a:ln>
          <a:effectLst>
            <a:outerShdw blurRad="292100" dist="139700" dir="2700000" algn="l" rotWithShape="0">
              <a:prstClr val="black">
                <a:alpha val="65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337125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24600"/>
            <a:ext cx="2133023" cy="365592"/>
          </a:xfrm>
          <a:prstGeom prst="rect">
            <a:avLst/>
          </a:prstGeom>
        </p:spPr>
        <p:txBody>
          <a:bodyPr/>
          <a:lstStyle/>
          <a:p>
            <a:pPr algn="r">
              <a:defRPr/>
            </a:pPr>
            <a:fld id="{EEC380DA-DC5C-46CE-B091-366F75B94D3B}" type="slidenum">
              <a:rPr lang="en-US" smtClean="0">
                <a:solidFill>
                  <a:srgbClr val="004E5E">
                    <a:tint val="75000"/>
                  </a:srgbClr>
                </a:solidFill>
              </a:rPr>
              <a:pPr algn="r">
                <a:defRPr/>
              </a:pPr>
              <a:t>37</a:t>
            </a:fld>
            <a:endParaRPr lang="en-US" dirty="0">
              <a:solidFill>
                <a:srgbClr val="004E5E">
                  <a:tint val="75000"/>
                </a:srgbClr>
              </a:solidFill>
            </a:endParaRPr>
          </a:p>
        </p:txBody>
      </p:sp>
      <p:pic>
        <p:nvPicPr>
          <p:cNvPr id="5" name="Picture Placeholder 4"/>
          <p:cNvPicPr>
            <a:picLocks noChangeAspect="1"/>
          </p:cNvPicPr>
          <p:nvPr/>
        </p:nvPicPr>
        <p:blipFill>
          <a:blip r:embed="rId3" cstate="print"/>
          <a:srcRect t="3521" b="3521"/>
          <a:stretch>
            <a:fillRect/>
          </a:stretch>
        </p:blipFill>
        <p:spPr bwMode="auto">
          <a:xfrm>
            <a:off x="4546600" y="228600"/>
            <a:ext cx="4358640" cy="5943600"/>
          </a:xfrm>
          <a:prstGeom prst="rect">
            <a:avLst/>
          </a:prstGeom>
          <a:noFill/>
          <a:ln w="9525">
            <a:solidFill>
              <a:schemeClr val="accent1"/>
            </a:solidFill>
            <a:miter lim="800000"/>
            <a:headEnd/>
            <a:tailEnd/>
          </a:ln>
        </p:spPr>
      </p:pic>
      <p:sp>
        <p:nvSpPr>
          <p:cNvPr id="7" name="Text Placeholder 3"/>
          <p:cNvSpPr txBox="1">
            <a:spLocks/>
          </p:cNvSpPr>
          <p:nvPr/>
        </p:nvSpPr>
        <p:spPr>
          <a:xfrm>
            <a:off x="212992" y="2286000"/>
            <a:ext cx="3886200" cy="3657600"/>
          </a:xfrm>
          <a:prstGeom prst="rect">
            <a:avLst/>
          </a:prstGeom>
        </p:spPr>
        <p:txBody>
          <a:bodyPr>
            <a:noAutofit/>
          </a:bodyPr>
          <a:lstStyle>
            <a:lvl1pPr marL="341069" indent="-341069" algn="l" rtl="0" eaLnBrk="1" fontAlgn="base" hangingPunct="1">
              <a:spcBef>
                <a:spcPct val="20000"/>
              </a:spcBef>
              <a:spcAft>
                <a:spcPct val="0"/>
              </a:spcAft>
              <a:buFont typeface="Arial" pitchFamily="34" charset="0"/>
              <a:buChar char="•"/>
              <a:defRPr sz="2500" kern="1200">
                <a:solidFill>
                  <a:schemeClr val="tx1"/>
                </a:solidFill>
                <a:latin typeface="+mn-lt"/>
                <a:ea typeface="+mn-ea"/>
                <a:cs typeface="+mn-cs"/>
              </a:defRPr>
            </a:lvl1pPr>
            <a:lvl2pPr marL="740405" indent="-284225"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2pPr>
            <a:lvl3pPr marL="1139747" indent="-227389" algn="l" rtl="0" eaLnBrk="1" fontAlgn="base" hangingPunct="1">
              <a:spcBef>
                <a:spcPct val="20000"/>
              </a:spcBef>
              <a:spcAft>
                <a:spcPct val="0"/>
              </a:spcAft>
              <a:buFont typeface="Arial" pitchFamily="34" charset="0"/>
              <a:buChar char="•"/>
              <a:defRPr sz="2100" kern="1200">
                <a:solidFill>
                  <a:schemeClr val="tx1"/>
                </a:solidFill>
                <a:latin typeface="+mn-lt"/>
                <a:ea typeface="+mn-ea"/>
                <a:cs typeface="+mn-cs"/>
              </a:defRPr>
            </a:lvl3pPr>
            <a:lvl4pPr marL="1594507" indent="-227389" algn="l" rtl="0" eaLnBrk="1" fontAlgn="base" hangingPunct="1">
              <a:spcBef>
                <a:spcPct val="20000"/>
              </a:spcBef>
              <a:spcAft>
                <a:spcPct val="0"/>
              </a:spcAft>
              <a:buFont typeface="Arial" pitchFamily="34" charset="0"/>
              <a:buChar char="–"/>
              <a:defRPr sz="1800" kern="1200">
                <a:solidFill>
                  <a:schemeClr val="tx1"/>
                </a:solidFill>
                <a:latin typeface="+mn-lt"/>
                <a:ea typeface="+mn-ea"/>
                <a:cs typeface="+mn-cs"/>
              </a:defRPr>
            </a:lvl4pPr>
            <a:lvl5pPr marL="2050687" indent="-227389" algn="l" rtl="0" eaLnBrk="1" fontAlgn="base" hangingPunct="1">
              <a:spcBef>
                <a:spcPct val="20000"/>
              </a:spcBef>
              <a:spcAft>
                <a:spcPct val="0"/>
              </a:spcAft>
              <a:buFont typeface="Arial" pitchFamily="34" charset="0"/>
              <a:buChar char="»"/>
              <a:defRPr sz="1800" kern="1200">
                <a:solidFill>
                  <a:schemeClr val="tx1"/>
                </a:solidFill>
                <a:latin typeface="+mn-lt"/>
                <a:ea typeface="+mn-ea"/>
                <a:cs typeface="+mn-cs"/>
              </a:defRPr>
            </a:lvl5pPr>
            <a:lvl6pPr marL="2507555" indent="-227967" algn="l" defTabSz="9118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473" indent="-227967" algn="l" defTabSz="9118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9391" indent="-227967" algn="l" defTabSz="9118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5307" indent="-227967" algn="l" defTabSz="91183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ct val="120000"/>
              </a:lnSpc>
              <a:spcBef>
                <a:spcPts val="200"/>
              </a:spcBef>
              <a:spcAft>
                <a:spcPts val="200"/>
              </a:spcAft>
              <a:buFont typeface="Arial"/>
              <a:buChar char="•"/>
            </a:pPr>
            <a:r>
              <a:rPr lang="en-US" sz="2000" dirty="0" smtClean="0">
                <a:solidFill>
                  <a:schemeClr val="tx1">
                    <a:lumMod val="50000"/>
                  </a:schemeClr>
                </a:solidFill>
              </a:rPr>
              <a:t>Design of standby rates</a:t>
            </a:r>
          </a:p>
          <a:p>
            <a:pPr marL="285750" indent="-285750">
              <a:lnSpc>
                <a:spcPct val="120000"/>
              </a:lnSpc>
              <a:spcBef>
                <a:spcPts val="200"/>
              </a:spcBef>
              <a:spcAft>
                <a:spcPts val="200"/>
              </a:spcAft>
              <a:buFont typeface="Arial"/>
              <a:buChar char="•"/>
            </a:pPr>
            <a:r>
              <a:rPr lang="en-US" sz="2000" dirty="0" smtClean="0">
                <a:solidFill>
                  <a:schemeClr val="tx1">
                    <a:lumMod val="50000"/>
                  </a:schemeClr>
                </a:solidFill>
              </a:rPr>
              <a:t>Interconnection standards for CHP with no electricity export</a:t>
            </a:r>
          </a:p>
          <a:p>
            <a:pPr marL="285750" indent="-285750">
              <a:lnSpc>
                <a:spcPct val="120000"/>
              </a:lnSpc>
              <a:spcBef>
                <a:spcPts val="200"/>
              </a:spcBef>
              <a:spcAft>
                <a:spcPts val="200"/>
              </a:spcAft>
              <a:buFont typeface="Arial"/>
              <a:buChar char="•"/>
            </a:pPr>
            <a:r>
              <a:rPr lang="en-US" sz="2000" dirty="0" smtClean="0">
                <a:solidFill>
                  <a:schemeClr val="tx1">
                    <a:lumMod val="50000"/>
                  </a:schemeClr>
                </a:solidFill>
              </a:rPr>
              <a:t>Excess power sales</a:t>
            </a:r>
          </a:p>
          <a:p>
            <a:pPr marL="285750" indent="-285750">
              <a:lnSpc>
                <a:spcPct val="120000"/>
              </a:lnSpc>
              <a:spcBef>
                <a:spcPts val="200"/>
              </a:spcBef>
              <a:spcAft>
                <a:spcPts val="200"/>
              </a:spcAft>
              <a:buFont typeface="Arial"/>
              <a:buChar char="•"/>
            </a:pPr>
            <a:r>
              <a:rPr lang="en-US" sz="2000" dirty="0" smtClean="0">
                <a:solidFill>
                  <a:schemeClr val="tx1">
                    <a:lumMod val="50000"/>
                  </a:schemeClr>
                </a:solidFill>
              </a:rPr>
              <a:t>Clean energy portfolio standards</a:t>
            </a:r>
          </a:p>
          <a:p>
            <a:pPr marL="285750" indent="-285750">
              <a:lnSpc>
                <a:spcPct val="120000"/>
              </a:lnSpc>
              <a:spcBef>
                <a:spcPts val="200"/>
              </a:spcBef>
              <a:spcAft>
                <a:spcPts val="200"/>
              </a:spcAft>
              <a:buFont typeface="Arial"/>
              <a:buChar char="•"/>
            </a:pPr>
            <a:r>
              <a:rPr lang="en-US" sz="2000" dirty="0" smtClean="0">
                <a:solidFill>
                  <a:schemeClr val="tx1">
                    <a:lumMod val="50000"/>
                  </a:schemeClr>
                </a:solidFill>
              </a:rPr>
              <a:t>Emerging market opportunities: CHP in critical infrastructure and utility participation in CHP markets</a:t>
            </a:r>
            <a:endParaRPr lang="en-US" sz="2000" dirty="0">
              <a:solidFill>
                <a:schemeClr val="tx1">
                  <a:lumMod val="50000"/>
                </a:schemeClr>
              </a:solidFill>
            </a:endParaRPr>
          </a:p>
        </p:txBody>
      </p:sp>
      <p:sp>
        <p:nvSpPr>
          <p:cNvPr id="9" name="Title 2"/>
          <p:cNvSpPr txBox="1">
            <a:spLocks/>
          </p:cNvSpPr>
          <p:nvPr/>
        </p:nvSpPr>
        <p:spPr bwMode="auto">
          <a:xfrm>
            <a:off x="212992" y="381000"/>
            <a:ext cx="3990975" cy="15240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noAutofit/>
          </a:bodyPr>
          <a:lstStyle>
            <a:lvl1pPr algn="l" defTabSz="457200" rtl="0" eaLnBrk="0" fontAlgn="base" hangingPunct="0">
              <a:lnSpc>
                <a:spcPts val="2800"/>
              </a:lnSpc>
              <a:spcBef>
                <a:spcPct val="0"/>
              </a:spcBef>
              <a:spcAft>
                <a:spcPct val="0"/>
              </a:spcAft>
              <a:defRPr sz="2600" kern="1200">
                <a:solidFill>
                  <a:srgbClr val="FFFFFF"/>
                </a:solidFill>
                <a:latin typeface="+mj-lt"/>
                <a:ea typeface="+mj-ea"/>
                <a:cs typeface="+mj-cs"/>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a:lstStyle>
          <a:p>
            <a:endParaRPr lang="en-US" sz="1800" dirty="0" smtClean="0">
              <a:solidFill>
                <a:schemeClr val="tx1">
                  <a:lumMod val="50000"/>
                </a:schemeClr>
              </a:solidFill>
            </a:endParaRPr>
          </a:p>
          <a:p>
            <a:r>
              <a:rPr lang="en-US" sz="3600" b="1" dirty="0" smtClean="0">
                <a:solidFill>
                  <a:srgbClr val="008000"/>
                </a:solidFill>
              </a:rPr>
              <a:t>SEE Action</a:t>
            </a:r>
            <a:endParaRPr lang="en-US" sz="3600" b="1" dirty="0">
              <a:solidFill>
                <a:srgbClr val="008000"/>
              </a:solidFill>
            </a:endParaRPr>
          </a:p>
          <a:p>
            <a:pPr>
              <a:spcBef>
                <a:spcPts val="1200"/>
              </a:spcBef>
            </a:pPr>
            <a:r>
              <a:rPr lang="en-US" sz="2000" dirty="0" smtClean="0">
                <a:solidFill>
                  <a:schemeClr val="tx1">
                    <a:lumMod val="50000"/>
                  </a:schemeClr>
                </a:solidFill>
                <a:latin typeface="+mn-lt"/>
              </a:rPr>
              <a:t>The Guide provides state policy makers with actionable information regarding:</a:t>
            </a:r>
            <a:endParaRPr lang="en-US" sz="2000" dirty="0">
              <a:solidFill>
                <a:schemeClr val="tx1">
                  <a:lumMod val="50000"/>
                </a:schemeClr>
              </a:solidFill>
              <a:latin typeface="+mn-lt"/>
            </a:endParaRPr>
          </a:p>
        </p:txBody>
      </p:sp>
    </p:spTree>
    <p:extLst>
      <p:ext uri="{BB962C8B-B14F-4D97-AF65-F5344CB8AC3E}">
        <p14:creationId xmlns:p14="http://schemas.microsoft.com/office/powerpoint/2010/main" val="3887335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953000"/>
          </a:xfrm>
        </p:spPr>
        <p:txBody>
          <a:bodyPr>
            <a:normAutofit fontScale="77500" lnSpcReduction="20000"/>
          </a:bodyPr>
          <a:lstStyle/>
          <a:p>
            <a:pPr>
              <a:lnSpc>
                <a:spcPct val="110000"/>
              </a:lnSpc>
              <a:spcBef>
                <a:spcPts val="600"/>
              </a:spcBef>
              <a:buClr>
                <a:srgbClr val="006600"/>
              </a:buClr>
              <a:buFont typeface="Courier New" panose="02070309020205020404" pitchFamily="49" charset="0"/>
              <a:buChar char="o"/>
            </a:pPr>
            <a:r>
              <a:rPr lang="en-US" sz="2800" dirty="0" smtClean="0"/>
              <a:t>CHP provides energy savings, reduced carbon footprint, resiliency benefits, economic advantages  </a:t>
            </a:r>
          </a:p>
          <a:p>
            <a:pPr>
              <a:lnSpc>
                <a:spcPct val="110000"/>
              </a:lnSpc>
              <a:spcBef>
                <a:spcPts val="600"/>
              </a:spcBef>
              <a:buClr>
                <a:srgbClr val="006600"/>
              </a:buClr>
              <a:buFont typeface="Courier New" panose="02070309020205020404" pitchFamily="49" charset="0"/>
              <a:buChar char="o"/>
            </a:pPr>
            <a:r>
              <a:rPr lang="en-US" sz="2800" dirty="0" smtClean="0"/>
              <a:t>DOE estimates 3.3 GW of CHP technical potential at Missouri industrial and commercial facilities (plus an additional 1.1 GW in export potential)</a:t>
            </a:r>
          </a:p>
          <a:p>
            <a:pPr>
              <a:lnSpc>
                <a:spcPct val="110000"/>
              </a:lnSpc>
              <a:spcBef>
                <a:spcPts val="600"/>
              </a:spcBef>
              <a:buClr>
                <a:srgbClr val="006600"/>
              </a:buClr>
            </a:pPr>
            <a:r>
              <a:rPr lang="en-US" sz="2800" dirty="0" smtClean="0"/>
              <a:t>Opportunities for cost-effective CHP can be realized through utility-industry partnerships, utility ownership</a:t>
            </a:r>
            <a:r>
              <a:rPr lang="en-US" sz="2800" dirty="0"/>
              <a:t>, and/or </a:t>
            </a:r>
            <a:r>
              <a:rPr lang="en-US" sz="2800" dirty="0" smtClean="0"/>
              <a:t>utility </a:t>
            </a:r>
            <a:r>
              <a:rPr lang="en-US" sz="2800" dirty="0"/>
              <a:t>incentive programs</a:t>
            </a:r>
            <a:endParaRPr lang="en-US" sz="2800" dirty="0" smtClean="0"/>
          </a:p>
          <a:p>
            <a:pPr>
              <a:lnSpc>
                <a:spcPct val="110000"/>
              </a:lnSpc>
              <a:spcBef>
                <a:spcPts val="600"/>
              </a:spcBef>
              <a:buClr>
                <a:srgbClr val="006600"/>
              </a:buClr>
              <a:buFont typeface="Courier New" panose="02070309020205020404" pitchFamily="49" charset="0"/>
              <a:buChar char="o"/>
            </a:pPr>
            <a:r>
              <a:rPr lang="en-US" sz="2800" dirty="0" smtClean="0"/>
              <a:t>Please contact the U.S. DOE Midwest CHP TAP for  technical assistance and take advantage of other DOE resources</a:t>
            </a:r>
          </a:p>
          <a:p>
            <a:pPr>
              <a:lnSpc>
                <a:spcPct val="110000"/>
              </a:lnSpc>
              <a:spcBef>
                <a:spcPts val="600"/>
              </a:spcBef>
              <a:buClr>
                <a:srgbClr val="006600"/>
              </a:buClr>
              <a:buFont typeface="Courier New" panose="02070309020205020404" pitchFamily="49" charset="0"/>
              <a:buChar char="o"/>
            </a:pPr>
            <a:r>
              <a:rPr lang="en-US" sz="2800" dirty="0" smtClean="0"/>
              <a:t>Missouri’s participation in U.S. DOE’s CHP for Resiliency Accelerator offers additional opportunities to consider CHP for improving the resiliency of Missouri critical infrastructure and businesses</a:t>
            </a:r>
            <a:endParaRPr lang="en-US" sz="2800" dirty="0"/>
          </a:p>
        </p:txBody>
      </p:sp>
      <p:sp>
        <p:nvSpPr>
          <p:cNvPr id="3" name="Title 2"/>
          <p:cNvSpPr>
            <a:spLocks noGrp="1"/>
          </p:cNvSpPr>
          <p:nvPr>
            <p:ph type="title"/>
          </p:nvPr>
        </p:nvSpPr>
        <p:spPr/>
        <p:txBody>
          <a:bodyPr>
            <a:normAutofit/>
          </a:bodyPr>
          <a:lstStyle/>
          <a:p>
            <a:r>
              <a:rPr lang="en-US" sz="4000" b="1" dirty="0" smtClean="0">
                <a:solidFill>
                  <a:srgbClr val="008000"/>
                </a:solidFill>
              </a:rPr>
              <a:t>Summary</a:t>
            </a:r>
            <a:endParaRPr lang="en-US" sz="4000" b="1" dirty="0">
              <a:solidFill>
                <a:srgbClr val="008000"/>
              </a:solidFill>
            </a:endParaRPr>
          </a:p>
        </p:txBody>
      </p:sp>
      <p:sp>
        <p:nvSpPr>
          <p:cNvPr id="4" name="Slide Number Placeholder 3"/>
          <p:cNvSpPr>
            <a:spLocks noGrp="1"/>
          </p:cNvSpPr>
          <p:nvPr>
            <p:ph type="sldNum" sz="quarter" idx="10"/>
          </p:nvPr>
        </p:nvSpPr>
        <p:spPr>
          <a:xfrm>
            <a:off x="6629400" y="6324600"/>
            <a:ext cx="2133600" cy="365125"/>
          </a:xfrm>
        </p:spPr>
        <p:txBody>
          <a:bodyPr/>
          <a:lstStyle/>
          <a:p>
            <a:pPr algn="r">
              <a:defRPr/>
            </a:pPr>
            <a:fld id="{D4BBE1A2-1250-4247-B425-89D8B2A332C7}" type="slidenum">
              <a:rPr lang="en-US" smtClean="0"/>
              <a:pPr algn="r">
                <a:defRPr/>
              </a:pPr>
              <a:t>38</a:t>
            </a:fld>
            <a:endParaRPr lang="en-US" dirty="0"/>
          </a:p>
        </p:txBody>
      </p:sp>
    </p:spTree>
    <p:extLst>
      <p:ext uri="{BB962C8B-B14F-4D97-AF65-F5344CB8AC3E}">
        <p14:creationId xmlns:p14="http://schemas.microsoft.com/office/powerpoint/2010/main" val="359124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53453"/>
            <a:ext cx="8229600" cy="4642547"/>
          </a:xfrm>
        </p:spPr>
        <p:txBody>
          <a:bodyPr/>
          <a:lstStyle/>
          <a:p>
            <a:r>
              <a:rPr lang="en-US" sz="2200" dirty="0" smtClean="0"/>
              <a:t>For complimentary CHP screenings (or other technical assistance) for you or your customers</a:t>
            </a:r>
          </a:p>
          <a:p>
            <a:r>
              <a:rPr lang="en-US" sz="2200" dirty="0" smtClean="0"/>
              <a:t>For additional information about CHP program designs and considerations, DOE resources</a:t>
            </a:r>
          </a:p>
          <a:p>
            <a:r>
              <a:rPr lang="en-US" sz="2200" dirty="0" smtClean="0"/>
              <a:t>If you are interested in any of our education activities (we would be happy to talk to your large accounts managers or provide a webinar for your large accounts)</a:t>
            </a:r>
          </a:p>
          <a:p>
            <a:r>
              <a:rPr lang="en-US" sz="2200" dirty="0" smtClean="0"/>
              <a:t>If you have corrections, additions, deletions to the DOE CHP installation database</a:t>
            </a:r>
          </a:p>
          <a:p>
            <a:r>
              <a:rPr lang="en-US" sz="2200" dirty="0" smtClean="0"/>
              <a:t>If you would like to help put together some additional project profiles for successful Missouri CHP projects</a:t>
            </a:r>
          </a:p>
          <a:p>
            <a:endParaRPr lang="en-US" sz="2400" dirty="0" smtClean="0"/>
          </a:p>
          <a:p>
            <a:endParaRPr lang="en-US" sz="2400" dirty="0"/>
          </a:p>
        </p:txBody>
      </p:sp>
      <p:sp>
        <p:nvSpPr>
          <p:cNvPr id="3" name="Title 2"/>
          <p:cNvSpPr>
            <a:spLocks noGrp="1"/>
          </p:cNvSpPr>
          <p:nvPr>
            <p:ph type="title"/>
          </p:nvPr>
        </p:nvSpPr>
        <p:spPr/>
        <p:txBody>
          <a:bodyPr/>
          <a:lstStyle/>
          <a:p>
            <a:r>
              <a:rPr lang="en-US" sz="4000" dirty="0" smtClean="0"/>
              <a:t>Next Steps</a:t>
            </a:r>
            <a:r>
              <a:rPr lang="en-US" sz="3600" dirty="0" smtClean="0"/>
              <a:t>…</a:t>
            </a:r>
            <a:r>
              <a:rPr lang="en-US" sz="3600" i="1" dirty="0" smtClean="0"/>
              <a:t>contact the CHP TAP</a:t>
            </a:r>
            <a:endParaRPr lang="en-US" sz="3600" i="1" dirty="0"/>
          </a:p>
        </p:txBody>
      </p:sp>
      <p:sp>
        <p:nvSpPr>
          <p:cNvPr id="4" name="Slide Number Placeholder 3"/>
          <p:cNvSpPr>
            <a:spLocks noGrp="1"/>
          </p:cNvSpPr>
          <p:nvPr>
            <p:ph type="sldNum" sz="quarter" idx="10"/>
          </p:nvPr>
        </p:nvSpPr>
        <p:spPr/>
        <p:txBody>
          <a:bodyPr/>
          <a:lstStyle/>
          <a:p>
            <a:pPr>
              <a:defRPr/>
            </a:pPr>
            <a:fld id="{D4BBE1A2-1250-4247-B425-89D8B2A332C7}" type="slidenum">
              <a:rPr lang="en-US" smtClean="0"/>
              <a:pPr>
                <a:defRPr/>
              </a:pPr>
              <a:t>39</a:t>
            </a:fld>
            <a:endParaRPr lang="en-US" dirty="0"/>
          </a:p>
        </p:txBody>
      </p:sp>
    </p:spTree>
    <p:extLst>
      <p:ext uri="{BB962C8B-B14F-4D97-AF65-F5344CB8AC3E}">
        <p14:creationId xmlns:p14="http://schemas.microsoft.com/office/powerpoint/2010/main" val="1909288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413" b="1989"/>
          <a:stretch/>
        </p:blipFill>
        <p:spPr>
          <a:xfrm>
            <a:off x="-86436" y="0"/>
            <a:ext cx="9283776" cy="6858000"/>
          </a:xfrm>
          <a:prstGeom prst="rect">
            <a:avLst/>
          </a:prstGeom>
        </p:spPr>
      </p:pic>
    </p:spTree>
    <p:extLst>
      <p:ext uri="{BB962C8B-B14F-4D97-AF65-F5344CB8AC3E}">
        <p14:creationId xmlns:p14="http://schemas.microsoft.com/office/powerpoint/2010/main" val="41010531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057400" y="4724401"/>
            <a:ext cx="5102442" cy="990599"/>
          </a:xfrm>
          <a:prstGeom prst="roundRect">
            <a:avLst/>
          </a:prstGeom>
          <a:solidFill>
            <a:schemeClr val="bg1"/>
          </a:solidFill>
          <a:ln>
            <a:solidFill>
              <a:srgbClr val="006600"/>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itle 3"/>
          <p:cNvSpPr>
            <a:spLocks noGrp="1"/>
          </p:cNvSpPr>
          <p:nvPr>
            <p:ph type="ctrTitle"/>
          </p:nvPr>
        </p:nvSpPr>
        <p:spPr>
          <a:xfrm>
            <a:off x="685800" y="304800"/>
            <a:ext cx="7772400" cy="1470025"/>
          </a:xfrm>
        </p:spPr>
        <p:txBody>
          <a:bodyPr rtlCol="0">
            <a:normAutofit/>
          </a:bodyPr>
          <a:lstStyle/>
          <a:p>
            <a:pPr eaLnBrk="1" fontAlgn="auto" hangingPunct="1">
              <a:spcAft>
                <a:spcPts val="0"/>
              </a:spcAft>
              <a:defRPr/>
            </a:pPr>
            <a:r>
              <a:rPr lang="en-US" dirty="0" smtClean="0">
                <a:solidFill>
                  <a:srgbClr val="008000"/>
                </a:solidFill>
              </a:rPr>
              <a:t>Thank You</a:t>
            </a:r>
            <a:r>
              <a:rPr lang="en-US" sz="3600" dirty="0" smtClean="0"/>
              <a:t/>
            </a:r>
            <a:br>
              <a:rPr lang="en-US" sz="3600" dirty="0" smtClean="0"/>
            </a:br>
            <a:endParaRPr lang="en-US" sz="3600" dirty="0"/>
          </a:p>
        </p:txBody>
      </p:sp>
      <p:sp>
        <p:nvSpPr>
          <p:cNvPr id="2" name="Rectangle 1"/>
          <p:cNvSpPr/>
          <p:nvPr/>
        </p:nvSpPr>
        <p:spPr>
          <a:xfrm>
            <a:off x="0" y="6172200"/>
            <a:ext cx="914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7"/>
          <p:cNvSpPr txBox="1">
            <a:spLocks noChangeArrowheads="1"/>
          </p:cNvSpPr>
          <p:nvPr/>
        </p:nvSpPr>
        <p:spPr bwMode="auto">
          <a:xfrm>
            <a:off x="0" y="6107668"/>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dirty="0" smtClean="0">
                <a:solidFill>
                  <a:srgbClr val="006600"/>
                </a:solidFill>
              </a:rPr>
              <a:t>www.MidwestCHPTAP.org</a:t>
            </a:r>
            <a:endParaRPr lang="en-US" b="1" dirty="0">
              <a:solidFill>
                <a:srgbClr val="006600"/>
              </a:solidFill>
            </a:endParaRPr>
          </a:p>
        </p:txBody>
      </p:sp>
      <p:pic>
        <p:nvPicPr>
          <p:cNvPr id="11" name="Picture 2" descr="C:\Users\chaefk1\AppData\Local\Microsoft\Windows\Temporary Internet Files\Content.Outlook\Q6JIU8Q3\CHP_Tech_logo_B_midwest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4254" y="4800600"/>
            <a:ext cx="4854792" cy="81438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1" name="Slide Number Placeholder 3"/>
          <p:cNvSpPr txBox="1">
            <a:spLocks/>
          </p:cNvSpPr>
          <p:nvPr/>
        </p:nvSpPr>
        <p:spPr>
          <a:xfrm>
            <a:off x="6556248" y="635508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4BBE1A2-1250-4247-B425-89D8B2A332C7}" type="slidenum">
              <a:rPr lang="en-US" smtClean="0">
                <a:solidFill>
                  <a:schemeClr val="bg1">
                    <a:lumMod val="50000"/>
                  </a:schemeClr>
                </a:solidFill>
              </a:rPr>
              <a:pPr algn="r">
                <a:defRPr/>
              </a:pPr>
              <a:t>40</a:t>
            </a:fld>
            <a:endParaRPr lang="en-US" dirty="0">
              <a:solidFill>
                <a:schemeClr val="bg1">
                  <a:lumMod val="50000"/>
                </a:schemeClr>
              </a:solidFill>
            </a:endParaRPr>
          </a:p>
        </p:txBody>
      </p:sp>
      <p:sp>
        <p:nvSpPr>
          <p:cNvPr id="15" name="Subtitle 4"/>
          <p:cNvSpPr txBox="1">
            <a:spLocks/>
          </p:cNvSpPr>
          <p:nvPr/>
        </p:nvSpPr>
        <p:spPr>
          <a:xfrm>
            <a:off x="685800" y="1524001"/>
            <a:ext cx="7772400" cy="1600199"/>
          </a:xfrm>
          <a:prstGeom prst="rect">
            <a:avLst/>
          </a:prstGeom>
        </p:spPr>
        <p:txBody>
          <a:bodyPr vert="horz" lIns="91440" tIns="45720" rIns="91440" bIns="45720" numCol="2"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accent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80000"/>
              </a:lnSpc>
              <a:defRPr/>
            </a:pPr>
            <a:r>
              <a:rPr lang="en-US" sz="2400" dirty="0">
                <a:solidFill>
                  <a:schemeClr val="tx1"/>
                </a:solidFill>
                <a:effectLst/>
              </a:rPr>
              <a:t>David Baker</a:t>
            </a:r>
          </a:p>
          <a:p>
            <a:pPr>
              <a:lnSpc>
                <a:spcPct val="80000"/>
              </a:lnSpc>
              <a:defRPr/>
            </a:pPr>
            <a:r>
              <a:rPr lang="en-US" sz="2400" dirty="0" smtClean="0">
                <a:solidFill>
                  <a:schemeClr val="tx1"/>
                </a:solidFill>
                <a:effectLst/>
              </a:rPr>
              <a:t>Senior Research Specialist</a:t>
            </a:r>
          </a:p>
          <a:p>
            <a:pPr>
              <a:lnSpc>
                <a:spcPct val="80000"/>
              </a:lnSpc>
              <a:defRPr/>
            </a:pPr>
            <a:r>
              <a:rPr lang="en-US" sz="2400" dirty="0">
                <a:solidFill>
                  <a:schemeClr val="tx1"/>
                </a:solidFill>
                <a:effectLst/>
              </a:rPr>
              <a:t> (312) 996-2615</a:t>
            </a:r>
          </a:p>
          <a:p>
            <a:pPr>
              <a:lnSpc>
                <a:spcPct val="80000"/>
              </a:lnSpc>
              <a:defRPr/>
            </a:pPr>
            <a:r>
              <a:rPr lang="en-US" sz="2400" dirty="0" smtClean="0">
                <a:solidFill>
                  <a:schemeClr val="tx1"/>
                </a:solidFill>
                <a:effectLst/>
                <a:hlinkClick r:id="rId4"/>
              </a:rPr>
              <a:t>dsbaker@uic.edu</a:t>
            </a:r>
            <a:r>
              <a:rPr lang="en-US" sz="2400" dirty="0" smtClean="0">
                <a:solidFill>
                  <a:schemeClr val="tx1"/>
                </a:solidFill>
                <a:effectLst/>
              </a:rPr>
              <a:t>  </a:t>
            </a:r>
          </a:p>
          <a:p>
            <a:pPr>
              <a:lnSpc>
                <a:spcPct val="80000"/>
              </a:lnSpc>
              <a:defRPr/>
            </a:pPr>
            <a:endParaRPr lang="en-US" sz="2400" dirty="0" smtClean="0">
              <a:solidFill>
                <a:schemeClr val="tx1"/>
              </a:solidFill>
              <a:effectLst/>
            </a:endParaRPr>
          </a:p>
          <a:p>
            <a:pPr>
              <a:lnSpc>
                <a:spcPct val="80000"/>
              </a:lnSpc>
              <a:defRPr/>
            </a:pPr>
            <a:endParaRPr lang="en-US" sz="2400" dirty="0">
              <a:solidFill>
                <a:schemeClr val="tx1"/>
              </a:solidFill>
              <a:effectLst/>
            </a:endParaRPr>
          </a:p>
          <a:p>
            <a:pPr>
              <a:lnSpc>
                <a:spcPct val="80000"/>
              </a:lnSpc>
              <a:defRPr/>
            </a:pPr>
            <a:r>
              <a:rPr lang="en-US" sz="2400" dirty="0" smtClean="0">
                <a:solidFill>
                  <a:schemeClr val="tx1"/>
                </a:solidFill>
                <a:effectLst/>
              </a:rPr>
              <a:t>Cliff </a:t>
            </a:r>
            <a:r>
              <a:rPr lang="en-US" sz="2400" dirty="0" err="1" smtClean="0">
                <a:solidFill>
                  <a:schemeClr val="tx1"/>
                </a:solidFill>
                <a:effectLst/>
              </a:rPr>
              <a:t>Haefke</a:t>
            </a:r>
            <a:endParaRPr lang="en-US" sz="2400" dirty="0" smtClean="0">
              <a:solidFill>
                <a:schemeClr val="tx1"/>
              </a:solidFill>
              <a:effectLst/>
            </a:endParaRPr>
          </a:p>
          <a:p>
            <a:pPr>
              <a:lnSpc>
                <a:spcPct val="80000"/>
              </a:lnSpc>
              <a:defRPr/>
            </a:pPr>
            <a:r>
              <a:rPr lang="en-US" sz="2400" dirty="0" smtClean="0">
                <a:solidFill>
                  <a:schemeClr val="tx1"/>
                </a:solidFill>
                <a:effectLst/>
              </a:rPr>
              <a:t>Director</a:t>
            </a:r>
            <a:endParaRPr lang="en-US" sz="2400" dirty="0">
              <a:solidFill>
                <a:schemeClr val="tx1"/>
              </a:solidFill>
              <a:effectLst/>
            </a:endParaRPr>
          </a:p>
          <a:p>
            <a:pPr>
              <a:lnSpc>
                <a:spcPct val="80000"/>
              </a:lnSpc>
              <a:defRPr/>
            </a:pPr>
            <a:r>
              <a:rPr lang="en-US" sz="2400" dirty="0">
                <a:solidFill>
                  <a:schemeClr val="tx1"/>
                </a:solidFill>
                <a:effectLst/>
              </a:rPr>
              <a:t>(312) 355-3476</a:t>
            </a:r>
          </a:p>
          <a:p>
            <a:pPr>
              <a:lnSpc>
                <a:spcPct val="80000"/>
              </a:lnSpc>
              <a:defRPr/>
            </a:pPr>
            <a:r>
              <a:rPr lang="en-US" sz="2400" dirty="0">
                <a:solidFill>
                  <a:schemeClr val="tx1"/>
                </a:solidFill>
                <a:effectLst/>
                <a:hlinkClick r:id="rId5"/>
              </a:rPr>
              <a:t>chaefk1@uic.edu</a:t>
            </a:r>
            <a:r>
              <a:rPr lang="en-US" sz="2400" dirty="0">
                <a:solidFill>
                  <a:schemeClr val="tx1"/>
                </a:solidFill>
                <a:effectLst/>
              </a:rPr>
              <a:t> </a:t>
            </a:r>
          </a:p>
          <a:p>
            <a:pPr>
              <a:lnSpc>
                <a:spcPct val="80000"/>
              </a:lnSpc>
              <a:defRPr/>
            </a:pPr>
            <a:endParaRPr lang="en-US" sz="2400" dirty="0" smtClean="0">
              <a:solidFill>
                <a:schemeClr val="tx1"/>
              </a:solidFill>
              <a:effectLst/>
            </a:endParaRPr>
          </a:p>
          <a:p>
            <a:pPr>
              <a:lnSpc>
                <a:spcPct val="80000"/>
              </a:lnSpc>
              <a:defRPr/>
            </a:pPr>
            <a:endParaRPr lang="en-US" sz="2400" dirty="0">
              <a:solidFill>
                <a:schemeClr val="tx1"/>
              </a:solidFill>
              <a:effectLst/>
            </a:endParaRPr>
          </a:p>
        </p:txBody>
      </p:sp>
      <p:sp>
        <p:nvSpPr>
          <p:cNvPr id="9" name="Subtitle 4"/>
          <p:cNvSpPr txBox="1">
            <a:spLocks/>
          </p:cNvSpPr>
          <p:nvPr/>
        </p:nvSpPr>
        <p:spPr>
          <a:xfrm>
            <a:off x="722421" y="3505200"/>
            <a:ext cx="7772400" cy="914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accent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80000"/>
              </a:lnSpc>
              <a:defRPr/>
            </a:pPr>
            <a:r>
              <a:rPr lang="en-US" sz="2400" dirty="0" smtClean="0">
                <a:solidFill>
                  <a:schemeClr val="tx1"/>
                </a:solidFill>
                <a:effectLst/>
              </a:rPr>
              <a:t>Energy </a:t>
            </a:r>
            <a:r>
              <a:rPr lang="en-US" sz="2400" dirty="0">
                <a:solidFill>
                  <a:schemeClr val="tx1"/>
                </a:solidFill>
                <a:effectLst/>
              </a:rPr>
              <a:t>Resources Center </a:t>
            </a:r>
            <a:endParaRPr lang="en-US" sz="2400" dirty="0" smtClean="0">
              <a:solidFill>
                <a:schemeClr val="tx1"/>
              </a:solidFill>
              <a:effectLst/>
            </a:endParaRPr>
          </a:p>
          <a:p>
            <a:pPr>
              <a:lnSpc>
                <a:spcPct val="80000"/>
              </a:lnSpc>
              <a:defRPr/>
            </a:pPr>
            <a:r>
              <a:rPr lang="en-US" sz="2400" dirty="0" smtClean="0">
                <a:solidFill>
                  <a:schemeClr val="tx1"/>
                </a:solidFill>
                <a:effectLst/>
              </a:rPr>
              <a:t>University </a:t>
            </a:r>
            <a:r>
              <a:rPr lang="en-US" sz="2400" dirty="0">
                <a:solidFill>
                  <a:schemeClr val="tx1"/>
                </a:solidFill>
                <a:effectLst/>
              </a:rPr>
              <a:t>of Illinois at Chicago</a:t>
            </a:r>
          </a:p>
          <a:p>
            <a:pPr>
              <a:lnSpc>
                <a:spcPct val="80000"/>
              </a:lnSpc>
              <a:defRPr/>
            </a:pPr>
            <a:endParaRPr lang="en-US" sz="2400" dirty="0">
              <a:solidFill>
                <a:schemeClr val="tx1"/>
              </a:solidFill>
              <a:effectLst/>
            </a:endParaRPr>
          </a:p>
        </p:txBody>
      </p:sp>
    </p:spTree>
    <p:extLst>
      <p:ext uri="{BB962C8B-B14F-4D97-AF65-F5344CB8AC3E}">
        <p14:creationId xmlns:p14="http://schemas.microsoft.com/office/powerpoint/2010/main" val="1631575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 y="228600"/>
            <a:ext cx="8686800" cy="1143000"/>
          </a:xfrm>
          <a:prstGeom prst="rect">
            <a:avLst/>
          </a:prstGeom>
          <a:effectLst>
            <a:innerShdw blurRad="63500" dist="50800" dir="2700000">
              <a:prstClr val="black">
                <a:alpha val="50000"/>
              </a:prstClr>
            </a:innerShdw>
          </a:effectLst>
        </p:spPr>
        <p:txBody>
          <a:bodyPr vert="horz" lIns="91440" tIns="45720" rIns="91440" bIns="45720" rtlCol="0" anchor="ctr">
            <a:normAutofit fontScale="97500"/>
          </a:bodyPr>
          <a:lstStyle>
            <a:lvl1pPr algn="ctr" rtl="0" eaLnBrk="0" fontAlgn="base" hangingPunct="0">
              <a:spcBef>
                <a:spcPct val="0"/>
              </a:spcBef>
              <a:spcAft>
                <a:spcPct val="0"/>
              </a:spcAft>
              <a:defRPr sz="4400" b="1" kern="1200">
                <a:solidFill>
                  <a:srgbClr val="008000"/>
                </a:solidFill>
                <a:latin typeface="Century Gothic" pitchFamily="34" charset="0"/>
                <a:ea typeface="+mj-ea"/>
                <a:cs typeface="+mj-cs"/>
              </a:defRPr>
            </a:lvl1pPr>
            <a:lvl2pPr algn="ctr" rtl="0" eaLnBrk="0" fontAlgn="base" hangingPunct="0">
              <a:spcBef>
                <a:spcPct val="0"/>
              </a:spcBef>
              <a:spcAft>
                <a:spcPct val="0"/>
              </a:spcAft>
              <a:defRPr sz="4400" b="1">
                <a:solidFill>
                  <a:srgbClr val="008000"/>
                </a:solidFill>
                <a:latin typeface="Century Gothic" pitchFamily="34" charset="0"/>
              </a:defRPr>
            </a:lvl2pPr>
            <a:lvl3pPr algn="ctr" rtl="0" eaLnBrk="0" fontAlgn="base" hangingPunct="0">
              <a:spcBef>
                <a:spcPct val="0"/>
              </a:spcBef>
              <a:spcAft>
                <a:spcPct val="0"/>
              </a:spcAft>
              <a:defRPr sz="4400" b="1">
                <a:solidFill>
                  <a:srgbClr val="008000"/>
                </a:solidFill>
                <a:latin typeface="Century Gothic" pitchFamily="34" charset="0"/>
              </a:defRPr>
            </a:lvl3pPr>
            <a:lvl4pPr algn="ctr" rtl="0" eaLnBrk="0" fontAlgn="base" hangingPunct="0">
              <a:spcBef>
                <a:spcPct val="0"/>
              </a:spcBef>
              <a:spcAft>
                <a:spcPct val="0"/>
              </a:spcAft>
              <a:defRPr sz="4400" b="1">
                <a:solidFill>
                  <a:srgbClr val="008000"/>
                </a:solidFill>
                <a:latin typeface="Century Gothic" pitchFamily="34" charset="0"/>
              </a:defRPr>
            </a:lvl4pPr>
            <a:lvl5pPr algn="ctr" rtl="0" eaLnBrk="0" fontAlgn="base" hangingPunct="0">
              <a:spcBef>
                <a:spcPct val="0"/>
              </a:spcBef>
              <a:spcAft>
                <a:spcPct val="0"/>
              </a:spcAft>
              <a:defRPr sz="4400" b="1">
                <a:solidFill>
                  <a:srgbClr val="008000"/>
                </a:solidFill>
                <a:latin typeface="Century Gothic" pitchFamily="34" charset="0"/>
              </a:defRPr>
            </a:lvl5pPr>
            <a:lvl6pPr marL="457200" algn="ctr" rtl="0" fontAlgn="base">
              <a:spcBef>
                <a:spcPct val="0"/>
              </a:spcBef>
              <a:spcAft>
                <a:spcPct val="0"/>
              </a:spcAft>
              <a:defRPr sz="4400" b="1">
                <a:solidFill>
                  <a:srgbClr val="008000"/>
                </a:solidFill>
                <a:latin typeface="Century Gothic" pitchFamily="34" charset="0"/>
              </a:defRPr>
            </a:lvl6pPr>
            <a:lvl7pPr marL="914400" algn="ctr" rtl="0" fontAlgn="base">
              <a:spcBef>
                <a:spcPct val="0"/>
              </a:spcBef>
              <a:spcAft>
                <a:spcPct val="0"/>
              </a:spcAft>
              <a:defRPr sz="4400" b="1">
                <a:solidFill>
                  <a:srgbClr val="008000"/>
                </a:solidFill>
                <a:latin typeface="Century Gothic" pitchFamily="34" charset="0"/>
              </a:defRPr>
            </a:lvl7pPr>
            <a:lvl8pPr marL="1371600" algn="ctr" rtl="0" fontAlgn="base">
              <a:spcBef>
                <a:spcPct val="0"/>
              </a:spcBef>
              <a:spcAft>
                <a:spcPct val="0"/>
              </a:spcAft>
              <a:defRPr sz="4400" b="1">
                <a:solidFill>
                  <a:srgbClr val="008000"/>
                </a:solidFill>
                <a:latin typeface="Century Gothic" pitchFamily="34" charset="0"/>
              </a:defRPr>
            </a:lvl8pPr>
            <a:lvl9pPr marL="1828800" algn="ctr" rtl="0" fontAlgn="base">
              <a:spcBef>
                <a:spcPct val="0"/>
              </a:spcBef>
              <a:spcAft>
                <a:spcPct val="0"/>
              </a:spcAft>
              <a:defRPr sz="4400" b="1">
                <a:solidFill>
                  <a:srgbClr val="008000"/>
                </a:solidFill>
                <a:latin typeface="Century Gothic" pitchFamily="34" charset="0"/>
              </a:defRPr>
            </a:lvl9pPr>
          </a:lstStyle>
          <a:p>
            <a:pPr algn="l"/>
            <a:r>
              <a:rPr lang="en-US" sz="3300" dirty="0" smtClean="0"/>
              <a:t>CHP Technical Assistance Partnerships</a:t>
            </a:r>
            <a:r>
              <a:rPr lang="en-US" sz="4200" dirty="0" smtClean="0"/>
              <a:t/>
            </a:r>
            <a:br>
              <a:rPr lang="en-US" sz="4200" dirty="0" smtClean="0"/>
            </a:br>
            <a:endParaRPr lang="en-US" sz="3600" dirty="0"/>
          </a:p>
        </p:txBody>
      </p:sp>
      <p:pic>
        <p:nvPicPr>
          <p:cNvPr id="5" name="Picture 2" descr="C:\Users\Christine\Documents\CHP\Presentations\CHP pics &amp; graphics for presentations\Photos from NM Stakeholders_Sept2011\_LIN7738.jpg"/>
          <p:cNvPicPr>
            <a:picLocks noChangeAspect="1" noChangeArrowheads="1"/>
          </p:cNvPicPr>
          <p:nvPr/>
        </p:nvPicPr>
        <p:blipFill>
          <a:blip r:embed="rId3" cstate="print"/>
          <a:srcRect l="34286" r="26589"/>
          <a:stretch>
            <a:fillRect/>
          </a:stretch>
        </p:blipFill>
        <p:spPr bwMode="auto">
          <a:xfrm>
            <a:off x="5465109" y="914400"/>
            <a:ext cx="3678891" cy="5105400"/>
          </a:xfrm>
          <a:prstGeom prst="rect">
            <a:avLst/>
          </a:prstGeom>
          <a:noFill/>
        </p:spPr>
      </p:pic>
      <p:sp>
        <p:nvSpPr>
          <p:cNvPr id="6" name="Content Placeholder 2"/>
          <p:cNvSpPr txBox="1">
            <a:spLocks/>
          </p:cNvSpPr>
          <p:nvPr/>
        </p:nvSpPr>
        <p:spPr>
          <a:xfrm>
            <a:off x="159328" y="914400"/>
            <a:ext cx="5105400" cy="5181600"/>
          </a:xfrm>
          <a:prstGeom prst="rect">
            <a:avLst/>
          </a:prstGeom>
        </p:spPr>
        <p:txBody>
          <a:bodyPr>
            <a:normAutofit lnSpcReduction="10000"/>
          </a:bodyPr>
          <a:lstStyle/>
          <a:p>
            <a:pPr marL="346075" lvl="1" indent="-346075" eaLnBrk="0" hangingPunct="0">
              <a:spcBef>
                <a:spcPct val="20000"/>
              </a:spcBef>
              <a:spcAft>
                <a:spcPts val="1200"/>
              </a:spcAft>
              <a:buClr>
                <a:srgbClr val="008000"/>
              </a:buClr>
              <a:buFont typeface="Wingdings" pitchFamily="2" charset="2"/>
              <a:buChar char="§"/>
              <a:defRPr/>
            </a:pPr>
            <a:r>
              <a:rPr lang="en-US" sz="2400" b="1" dirty="0">
                <a:solidFill>
                  <a:srgbClr val="008000"/>
                </a:solidFill>
                <a:latin typeface="+mn-lt"/>
              </a:rPr>
              <a:t>Technical Assistance</a:t>
            </a:r>
            <a:r>
              <a:rPr lang="en-US" b="1" dirty="0">
                <a:solidFill>
                  <a:srgbClr val="008000"/>
                </a:solidFill>
                <a:latin typeface="+mn-lt"/>
              </a:rPr>
              <a:t/>
            </a:r>
            <a:br>
              <a:rPr lang="en-US" b="1" dirty="0">
                <a:solidFill>
                  <a:srgbClr val="008000"/>
                </a:solidFill>
                <a:latin typeface="+mn-lt"/>
              </a:rPr>
            </a:br>
            <a:r>
              <a:rPr lang="en-US" dirty="0">
                <a:latin typeface="+mn-lt"/>
              </a:rPr>
              <a:t>Providing technical assistance to end-users and stakeholders to help them consider CHP, waste heat to power, and/or district energy with CHP in their facility and to help them through the development process from initial CHP screening to installation</a:t>
            </a:r>
            <a:r>
              <a:rPr lang="en-US" dirty="0" smtClean="0">
                <a:latin typeface="+mn-lt"/>
              </a:rPr>
              <a:t>.</a:t>
            </a:r>
            <a:endParaRPr lang="en-US" b="1" dirty="0" smtClean="0">
              <a:solidFill>
                <a:srgbClr val="008000"/>
              </a:solidFill>
              <a:latin typeface="+mn-lt"/>
              <a:ea typeface="+mj-ea"/>
              <a:cs typeface="+mj-cs"/>
            </a:endParaRPr>
          </a:p>
          <a:p>
            <a:pPr marL="346075" marR="0" lvl="1" indent="-346075" eaLnBrk="0" hangingPunct="0">
              <a:lnSpc>
                <a:spcPct val="100000"/>
              </a:lnSpc>
              <a:spcBef>
                <a:spcPct val="20000"/>
              </a:spcBef>
              <a:spcAft>
                <a:spcPts val="1200"/>
              </a:spcAft>
              <a:buClr>
                <a:srgbClr val="008000"/>
              </a:buClr>
              <a:buSzTx/>
              <a:buFont typeface="Wingdings" pitchFamily="2" charset="2"/>
              <a:buChar char="§"/>
              <a:tabLst/>
              <a:defRPr/>
            </a:pPr>
            <a:r>
              <a:rPr lang="en-US" sz="2400" b="1" dirty="0" smtClean="0">
                <a:solidFill>
                  <a:srgbClr val="008000"/>
                </a:solidFill>
                <a:latin typeface="+mn-lt"/>
                <a:ea typeface="+mj-ea"/>
                <a:cs typeface="+mj-cs"/>
              </a:rPr>
              <a:t>Education and Outreach</a:t>
            </a:r>
            <a:r>
              <a:rPr lang="en-US" b="1" dirty="0" smtClean="0">
                <a:solidFill>
                  <a:srgbClr val="008000"/>
                </a:solidFill>
                <a:latin typeface="+mn-lt"/>
                <a:ea typeface="+mj-ea"/>
                <a:cs typeface="+mj-cs"/>
              </a:rPr>
              <a:t/>
            </a:r>
            <a:br>
              <a:rPr lang="en-US" b="1" dirty="0" smtClean="0">
                <a:solidFill>
                  <a:srgbClr val="008000"/>
                </a:solidFill>
                <a:latin typeface="+mn-lt"/>
                <a:ea typeface="+mj-ea"/>
                <a:cs typeface="+mj-cs"/>
              </a:rPr>
            </a:br>
            <a:r>
              <a:rPr lang="en-US" dirty="0" smtClean="0">
                <a:latin typeface="+mn-lt"/>
                <a:ea typeface="+mj-ea"/>
                <a:cs typeface="+mj-cs"/>
              </a:rPr>
              <a:t>Providing information on the energy and non-energy benefits and applications of CHP to state and local policy makers, regulators, end users, trade associations, and others.</a:t>
            </a:r>
          </a:p>
          <a:p>
            <a:pPr marL="346075" lvl="1" indent="-346075" eaLnBrk="0" hangingPunct="0">
              <a:spcBef>
                <a:spcPct val="20000"/>
              </a:spcBef>
              <a:spcAft>
                <a:spcPts val="1200"/>
              </a:spcAft>
              <a:buClr>
                <a:srgbClr val="008000"/>
              </a:buClr>
              <a:buFont typeface="Wingdings" pitchFamily="2" charset="2"/>
              <a:buChar char="§"/>
              <a:defRPr/>
            </a:pPr>
            <a:r>
              <a:rPr lang="en-US" sz="2400" b="1" dirty="0" smtClean="0">
                <a:solidFill>
                  <a:srgbClr val="008000"/>
                </a:solidFill>
                <a:latin typeface="+mn-lt"/>
              </a:rPr>
              <a:t>Market Opportunity Analysis</a:t>
            </a:r>
            <a:r>
              <a:rPr lang="en-US" b="1" dirty="0" smtClean="0">
                <a:solidFill>
                  <a:srgbClr val="008000"/>
                </a:solidFill>
                <a:latin typeface="+mn-lt"/>
              </a:rPr>
              <a:t/>
            </a:r>
            <a:br>
              <a:rPr lang="en-US" b="1" dirty="0" smtClean="0">
                <a:solidFill>
                  <a:srgbClr val="008000"/>
                </a:solidFill>
                <a:latin typeface="+mn-lt"/>
              </a:rPr>
            </a:br>
            <a:r>
              <a:rPr lang="en-US" dirty="0" smtClean="0">
                <a:latin typeface="+mn-lt"/>
              </a:rPr>
              <a:t>Supporting analyses of CHP market opportunities in diverse markets including industrial, federal, institutional, and commercial sectors</a:t>
            </a:r>
          </a:p>
          <a:p>
            <a:pPr marL="346075" marR="0" lvl="1" indent="-346075" eaLnBrk="0" hangingPunct="0">
              <a:lnSpc>
                <a:spcPct val="100000"/>
              </a:lnSpc>
              <a:spcBef>
                <a:spcPct val="20000"/>
              </a:spcBef>
              <a:spcAft>
                <a:spcPts val="1200"/>
              </a:spcAft>
              <a:buClr>
                <a:srgbClr val="008000"/>
              </a:buClr>
              <a:buSzTx/>
              <a:buFont typeface="Courier New" panose="02070309020205020404" pitchFamily="49" charset="0"/>
              <a:buChar char="o"/>
              <a:tabLst/>
              <a:defRPr/>
            </a:pPr>
            <a:endParaRPr lang="en-US" b="1" dirty="0" smtClean="0">
              <a:latin typeface="Century Gothic" pitchFamily="34" charset="0"/>
              <a:ea typeface="+mj-ea"/>
              <a:cs typeface="+mj-cs"/>
            </a:endParaRPr>
          </a:p>
        </p:txBody>
      </p:sp>
      <p:sp>
        <p:nvSpPr>
          <p:cNvPr id="7" name="Slide Number Placeholder 3"/>
          <p:cNvSpPr txBox="1">
            <a:spLocks/>
          </p:cNvSpPr>
          <p:nvPr/>
        </p:nvSpPr>
        <p:spPr>
          <a:xfrm>
            <a:off x="6629400" y="6348412"/>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DBE0E6A5-8309-9742-BFDA-AA5770EEF0C1}" type="slidenum">
              <a:rPr lang="en-US" smtClean="0"/>
              <a:pPr algn="r"/>
              <a:t>5</a:t>
            </a:fld>
            <a:endParaRPr lang="en-US" dirty="0"/>
          </a:p>
        </p:txBody>
      </p:sp>
    </p:spTree>
    <p:extLst>
      <p:ext uri="{BB962C8B-B14F-4D97-AF65-F5344CB8AC3E}">
        <p14:creationId xmlns:p14="http://schemas.microsoft.com/office/powerpoint/2010/main" val="1893540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haefk1\AppData\Local\Microsoft\Windows\Temporary Internet Files\Content.Outlook\JADSW742\CHP_Graphic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254369"/>
            <a:ext cx="4876800" cy="286043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0" y="228600"/>
            <a:ext cx="9144000" cy="914400"/>
          </a:xfrm>
        </p:spPr>
        <p:txBody>
          <a:bodyPr>
            <a:normAutofit fontScale="90000"/>
          </a:bodyPr>
          <a:lstStyle/>
          <a:p>
            <a:pPr algn="ctr"/>
            <a:r>
              <a:rPr lang="en-US" sz="4000" b="1" dirty="0" smtClean="0">
                <a:solidFill>
                  <a:srgbClr val="008000"/>
                </a:solidFill>
              </a:rPr>
              <a:t>CHP:  A Key Part of Our Energy Future</a:t>
            </a:r>
            <a:endParaRPr lang="en-US" sz="4000" b="1" dirty="0">
              <a:solidFill>
                <a:srgbClr val="008000"/>
              </a:solidFill>
            </a:endParaRPr>
          </a:p>
        </p:txBody>
      </p:sp>
      <p:sp>
        <p:nvSpPr>
          <p:cNvPr id="5" name="Rectangle 3"/>
          <p:cNvSpPr txBox="1">
            <a:spLocks noChangeArrowheads="1"/>
          </p:cNvSpPr>
          <p:nvPr/>
        </p:nvSpPr>
        <p:spPr>
          <a:xfrm>
            <a:off x="438150" y="1371601"/>
            <a:ext cx="3987800" cy="4960938"/>
          </a:xfrm>
          <a:prstGeom prst="rect">
            <a:avLst/>
          </a:prstGeom>
        </p:spPr>
        <p:txBody>
          <a:bodyPr/>
          <a:lstStyle>
            <a:lvl1pPr marL="342900" indent="-342900" algn="l" rtl="0" eaLnBrk="0" fontAlgn="base" hangingPunct="0">
              <a:spcBef>
                <a:spcPct val="20000"/>
              </a:spcBef>
              <a:spcAft>
                <a:spcPct val="0"/>
              </a:spcAft>
              <a:buClr>
                <a:srgbClr val="A2CD57"/>
              </a:buClr>
              <a:buFont typeface="Courier New" pitchFamily="49" charset="0"/>
              <a:buChar char="o"/>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A2CD57"/>
              </a:buClr>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A2CD57"/>
              </a:buClr>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A2CD57"/>
              </a:buClr>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A2CD57"/>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ct val="90000"/>
              </a:lnSpc>
              <a:spcAft>
                <a:spcPts val="600"/>
              </a:spcAft>
            </a:pPr>
            <a:r>
              <a:rPr lang="en-US" sz="2200" dirty="0" smtClean="0"/>
              <a:t>An integrated system</a:t>
            </a:r>
          </a:p>
          <a:p>
            <a:pPr marL="285750" indent="-285750">
              <a:lnSpc>
                <a:spcPct val="90000"/>
              </a:lnSpc>
              <a:spcAft>
                <a:spcPts val="600"/>
              </a:spcAft>
            </a:pPr>
            <a:r>
              <a:rPr lang="en-US" sz="2200" dirty="0" smtClean="0"/>
              <a:t>Located at or near a                        building / facility</a:t>
            </a:r>
          </a:p>
          <a:p>
            <a:pPr marL="285750" indent="-285750">
              <a:lnSpc>
                <a:spcPct val="90000"/>
              </a:lnSpc>
              <a:spcAft>
                <a:spcPts val="600"/>
              </a:spcAft>
            </a:pPr>
            <a:r>
              <a:rPr lang="en-US" sz="2200" dirty="0"/>
              <a:t>Form of Distributed Generation (DG)</a:t>
            </a:r>
          </a:p>
          <a:p>
            <a:pPr marL="285750" indent="-285750">
              <a:lnSpc>
                <a:spcPct val="90000"/>
              </a:lnSpc>
              <a:spcAft>
                <a:spcPts val="600"/>
              </a:spcAft>
            </a:pPr>
            <a:r>
              <a:rPr lang="en-US" sz="2200" dirty="0" smtClean="0"/>
              <a:t>Provides at least a portion of the electrical load and</a:t>
            </a:r>
          </a:p>
          <a:p>
            <a:pPr marL="285750" indent="-285750">
              <a:lnSpc>
                <a:spcPct val="90000"/>
              </a:lnSpc>
              <a:spcAft>
                <a:spcPts val="600"/>
              </a:spcAft>
            </a:pPr>
            <a:r>
              <a:rPr lang="en-US" sz="2200" dirty="0" smtClean="0"/>
              <a:t>Uses thermal energy for:</a:t>
            </a:r>
          </a:p>
          <a:p>
            <a:pPr marL="685800" lvl="1" indent="-228600">
              <a:lnSpc>
                <a:spcPct val="90000"/>
              </a:lnSpc>
              <a:spcAft>
                <a:spcPts val="600"/>
              </a:spcAft>
            </a:pPr>
            <a:r>
              <a:rPr lang="en-US" sz="2000" dirty="0" smtClean="0"/>
              <a:t>Space Heating / Cooling</a:t>
            </a:r>
          </a:p>
          <a:p>
            <a:pPr marL="685800" lvl="1" indent="-228600">
              <a:lnSpc>
                <a:spcPct val="90000"/>
              </a:lnSpc>
              <a:spcAft>
                <a:spcPts val="600"/>
              </a:spcAft>
            </a:pPr>
            <a:r>
              <a:rPr lang="en-US" sz="2000" dirty="0" smtClean="0"/>
              <a:t>Process Heating / Cooling</a:t>
            </a:r>
          </a:p>
          <a:p>
            <a:pPr marL="685800" lvl="1" indent="-228600">
              <a:lnSpc>
                <a:spcPct val="90000"/>
              </a:lnSpc>
              <a:spcAft>
                <a:spcPts val="600"/>
              </a:spcAft>
            </a:pPr>
            <a:r>
              <a:rPr lang="en-US" sz="2000" dirty="0" smtClean="0"/>
              <a:t>Dehumidification</a:t>
            </a:r>
          </a:p>
          <a:p>
            <a:pPr marL="685800" lvl="1" indent="-228600">
              <a:lnSpc>
                <a:spcPct val="90000"/>
              </a:lnSpc>
            </a:pPr>
            <a:endParaRPr lang="en-US" sz="2000" dirty="0">
              <a:solidFill>
                <a:srgbClr val="009900"/>
              </a:solidFill>
            </a:endParaRPr>
          </a:p>
        </p:txBody>
      </p:sp>
      <p:sp>
        <p:nvSpPr>
          <p:cNvPr id="7" name="Text Box 5"/>
          <p:cNvSpPr txBox="1">
            <a:spLocks noChangeArrowheads="1"/>
          </p:cNvSpPr>
          <p:nvPr/>
        </p:nvSpPr>
        <p:spPr bwMode="auto">
          <a:xfrm>
            <a:off x="5105400" y="4495800"/>
            <a:ext cx="2971800" cy="1675606"/>
          </a:xfrm>
          <a:prstGeom prst="rect">
            <a:avLst/>
          </a:prstGeom>
          <a:solidFill>
            <a:schemeClr val="accent3">
              <a:lumMod val="60000"/>
              <a:lumOff val="40000"/>
            </a:schemeClr>
          </a:solidFill>
          <a:ln>
            <a:solidFill>
              <a:schemeClr val="tx1"/>
            </a:solidFill>
          </a:ln>
          <a:extLst/>
        </p:spPr>
        <p:style>
          <a:lnRef idx="1">
            <a:schemeClr val="accent2"/>
          </a:lnRef>
          <a:fillRef idx="3">
            <a:schemeClr val="accent2"/>
          </a:fillRef>
          <a:effectRef idx="2">
            <a:schemeClr val="accent2"/>
          </a:effectRef>
          <a:fontRef idx="minor">
            <a:schemeClr val="lt1"/>
          </a:fontRef>
        </p:style>
        <p:txBody>
          <a:bodyPr wrap="square" tIns="91440" bIns="91440" anchor="ctr" anchorCtr="0">
            <a:noAutofit/>
          </a:bodyPr>
          <a:lstStyle/>
          <a:p>
            <a:pPr algn="ctr"/>
            <a:r>
              <a:rPr lang="en-US" sz="2000" b="1" dirty="0">
                <a:solidFill>
                  <a:schemeClr val="tx1"/>
                </a:solidFill>
              </a:rPr>
              <a:t>CHP provides </a:t>
            </a:r>
            <a:r>
              <a:rPr lang="en-US" sz="2000" b="1" dirty="0" smtClean="0">
                <a:solidFill>
                  <a:schemeClr val="tx1"/>
                </a:solidFill>
              </a:rPr>
              <a:t> efficient</a:t>
            </a:r>
            <a:r>
              <a:rPr lang="en-US" sz="2000" b="1" dirty="0">
                <a:solidFill>
                  <a:schemeClr val="tx1"/>
                </a:solidFill>
              </a:rPr>
              <a:t>, clean, reliable, affordable energy – today and </a:t>
            </a:r>
            <a:r>
              <a:rPr lang="en-US" sz="2000" b="1" dirty="0" smtClean="0">
                <a:solidFill>
                  <a:schemeClr val="tx1"/>
                </a:solidFill>
              </a:rPr>
              <a:t> for </a:t>
            </a:r>
            <a:r>
              <a:rPr lang="en-US" sz="2000" b="1" dirty="0">
                <a:solidFill>
                  <a:schemeClr val="tx1"/>
                </a:solidFill>
              </a:rPr>
              <a:t>the future.</a:t>
            </a:r>
          </a:p>
        </p:txBody>
      </p:sp>
      <p:sp>
        <p:nvSpPr>
          <p:cNvPr id="8" name="Text Box 6"/>
          <p:cNvSpPr txBox="1">
            <a:spLocks noChangeArrowheads="1"/>
          </p:cNvSpPr>
          <p:nvPr/>
        </p:nvSpPr>
        <p:spPr bwMode="auto">
          <a:xfrm>
            <a:off x="401139" y="6248400"/>
            <a:ext cx="25777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p>
            <a:r>
              <a:rPr lang="en-US" sz="800" i="1" dirty="0"/>
              <a:t>Source: </a:t>
            </a:r>
            <a:r>
              <a:rPr lang="en-US" sz="800" i="1" dirty="0">
                <a:hlinkClick r:id="rId4"/>
              </a:rPr>
              <a:t>http://</a:t>
            </a:r>
            <a:r>
              <a:rPr lang="en-US" sz="800" i="1" dirty="0" smtClean="0">
                <a:hlinkClick r:id="rId4"/>
              </a:rPr>
              <a:t>www1.eere.energy.gov/manufacturing/distributedenergy/pdfs/chp_clean_energy_solution.pdf</a:t>
            </a:r>
            <a:r>
              <a:rPr lang="en-US" sz="800" i="1" dirty="0" smtClean="0"/>
              <a:t> </a:t>
            </a:r>
            <a:endParaRPr lang="en-US" sz="800" i="1" dirty="0"/>
          </a:p>
        </p:txBody>
      </p:sp>
      <p:sp>
        <p:nvSpPr>
          <p:cNvPr id="2" name="Slide Number Placeholder 1"/>
          <p:cNvSpPr>
            <a:spLocks noGrp="1"/>
          </p:cNvSpPr>
          <p:nvPr>
            <p:ph type="sldNum" sz="quarter" idx="10"/>
          </p:nvPr>
        </p:nvSpPr>
        <p:spPr>
          <a:xfrm>
            <a:off x="6556248" y="6355080"/>
            <a:ext cx="2133600" cy="365125"/>
          </a:xfrm>
        </p:spPr>
        <p:txBody>
          <a:bodyPr/>
          <a:lstStyle/>
          <a:p>
            <a:pPr algn="r">
              <a:defRPr/>
            </a:pPr>
            <a:fld id="{D4BBE1A2-1250-4247-B425-89D8B2A332C7}" type="slidenum">
              <a:rPr lang="en-US" smtClean="0"/>
              <a:pPr algn="r">
                <a:defRPr/>
              </a:pPr>
              <a:t>6</a:t>
            </a:fld>
            <a:endParaRPr lang="en-US" dirty="0"/>
          </a:p>
        </p:txBody>
      </p:sp>
    </p:spTree>
    <p:extLst>
      <p:ext uri="{BB962C8B-B14F-4D97-AF65-F5344CB8AC3E}">
        <p14:creationId xmlns:p14="http://schemas.microsoft.com/office/powerpoint/2010/main" val="1114369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611744" y="1476314"/>
            <a:ext cx="8070986" cy="3387179"/>
            <a:chOff x="449126" y="1928702"/>
            <a:chExt cx="8070986" cy="3211077"/>
          </a:xfrm>
        </p:grpSpPr>
        <p:grpSp>
          <p:nvGrpSpPr>
            <p:cNvPr id="3" name="Group 3"/>
            <p:cNvGrpSpPr>
              <a:grpSpLocks/>
            </p:cNvGrpSpPr>
            <p:nvPr/>
          </p:nvGrpSpPr>
          <p:grpSpPr bwMode="auto">
            <a:xfrm>
              <a:off x="4458714" y="2473450"/>
              <a:ext cx="4061398" cy="2653573"/>
              <a:chOff x="4459315" y="1698224"/>
              <a:chExt cx="4060798" cy="2653105"/>
            </a:xfrm>
          </p:grpSpPr>
          <p:sp>
            <p:nvSpPr>
              <p:cNvPr id="21" name="Right Arrow 20"/>
              <p:cNvSpPr/>
              <p:nvPr/>
            </p:nvSpPr>
            <p:spPr>
              <a:xfrm flipH="1">
                <a:off x="7086541" y="2276626"/>
                <a:ext cx="1030576" cy="440657"/>
              </a:xfrm>
              <a:prstGeom prst="rightArrow">
                <a:avLst>
                  <a:gd name="adj1" fmla="val 50000"/>
                  <a:gd name="adj2" fmla="val 50893"/>
                </a:avLst>
              </a:prstGeom>
              <a:solidFill>
                <a:srgbClr val="B6D22C"/>
              </a:solidFill>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a:defRPr/>
                </a:pPr>
                <a:r>
                  <a:rPr lang="en-US" sz="1400" b="1" dirty="0">
                    <a:solidFill>
                      <a:schemeClr val="tx1">
                        <a:lumMod val="75000"/>
                      </a:schemeClr>
                    </a:solidFill>
                    <a:latin typeface="Century Gothic" panose="020B0502020202020204" pitchFamily="34" charset="0"/>
                  </a:rPr>
                  <a:t>Fuel</a:t>
                </a:r>
              </a:p>
            </p:txBody>
          </p:sp>
          <p:sp>
            <p:nvSpPr>
              <p:cNvPr id="22" name="Rounded Rectangle 21"/>
              <p:cNvSpPr>
                <a:spLocks noChangeArrowheads="1"/>
              </p:cNvSpPr>
              <p:nvPr/>
            </p:nvSpPr>
            <p:spPr bwMode="auto">
              <a:xfrm>
                <a:off x="7758226" y="2245691"/>
                <a:ext cx="761887" cy="560284"/>
              </a:xfrm>
              <a:prstGeom prst="roundRect">
                <a:avLst>
                  <a:gd name="adj" fmla="val 16667"/>
                </a:avLst>
              </a:prstGeom>
              <a:gradFill rotWithShape="1">
                <a:gsLst>
                  <a:gs pos="0">
                    <a:srgbClr val="87ABD3"/>
                  </a:gs>
                  <a:gs pos="57001">
                    <a:srgbClr val="0071A8"/>
                  </a:gs>
                  <a:gs pos="100000">
                    <a:srgbClr val="0071A8"/>
                  </a:gs>
                </a:gsLst>
                <a:lin ang="5400000"/>
              </a:gradFill>
              <a:ln w="9525">
                <a:solidFill>
                  <a:srgbClr val="006792"/>
                </a:solidFill>
                <a:round/>
                <a:headEnd/>
                <a:tailEnd/>
              </a:ln>
              <a:effectLst>
                <a:outerShdw dist="38100" dir="2700000" algn="tl" rotWithShape="0">
                  <a:srgbClr val="808080">
                    <a:alpha val="39998"/>
                  </a:srgbClr>
                </a:outerShdw>
              </a:effectLst>
            </p:spPr>
            <p:txBody>
              <a:bodyPr anchor="ctr"/>
              <a:lstStyle/>
              <a:p>
                <a:pPr algn="ctr">
                  <a:lnSpc>
                    <a:spcPts val="1600"/>
                  </a:lnSpc>
                  <a:defRPr/>
                </a:pPr>
                <a:r>
                  <a:rPr lang="en-US" sz="1600" b="1" dirty="0">
                    <a:solidFill>
                      <a:srgbClr val="FFFFFF"/>
                    </a:solidFill>
                    <a:latin typeface="Century Gothic" panose="020B0502020202020204" pitchFamily="34" charset="0"/>
                  </a:rPr>
                  <a:t>100 units</a:t>
                </a:r>
              </a:p>
            </p:txBody>
          </p:sp>
          <p:sp>
            <p:nvSpPr>
              <p:cNvPr id="23" name="Right Arrow 22"/>
              <p:cNvSpPr/>
              <p:nvPr/>
            </p:nvSpPr>
            <p:spPr>
              <a:xfrm flipH="1">
                <a:off x="4459315" y="1819426"/>
                <a:ext cx="1167149" cy="457200"/>
              </a:xfrm>
              <a:prstGeom prst="rightArrow">
                <a:avLst/>
              </a:prstGeom>
              <a:solidFill>
                <a:srgbClr val="E6AF00"/>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sz="1200" b="1" dirty="0">
                  <a:solidFill>
                    <a:schemeClr val="accent4"/>
                  </a:solidFill>
                </a:endParaRPr>
              </a:p>
            </p:txBody>
          </p:sp>
          <p:sp>
            <p:nvSpPr>
              <p:cNvPr id="24" name="Right Arrow 23"/>
              <p:cNvSpPr/>
              <p:nvPr/>
            </p:nvSpPr>
            <p:spPr>
              <a:xfrm flipH="1">
                <a:off x="4484535" y="2815728"/>
                <a:ext cx="1171334" cy="418097"/>
              </a:xfrm>
              <a:prstGeom prst="rightArrow">
                <a:avLst/>
              </a:prstGeom>
              <a:solidFill>
                <a:srgbClr val="FF0000"/>
              </a:solidFill>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sz="1200" b="1" dirty="0">
                  <a:solidFill>
                    <a:schemeClr val="accent4"/>
                  </a:solidFill>
                </a:endParaRPr>
              </a:p>
            </p:txBody>
          </p:sp>
          <p:sp>
            <p:nvSpPr>
              <p:cNvPr id="25" name="Rounded Rectangle 24"/>
              <p:cNvSpPr/>
              <p:nvPr/>
            </p:nvSpPr>
            <p:spPr>
              <a:xfrm>
                <a:off x="5234125" y="1698224"/>
                <a:ext cx="1832118" cy="1600200"/>
              </a:xfrm>
              <a:prstGeom prst="roundRect">
                <a:avLst/>
              </a:prstGeom>
              <a:solidFill>
                <a:srgbClr val="B8B8B8"/>
              </a:solidFill>
              <a:ln>
                <a:solidFill>
                  <a:schemeClr val="accent1">
                    <a:shade val="50000"/>
                  </a:schemeClr>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800" b="1" dirty="0">
                    <a:solidFill>
                      <a:srgbClr val="3C4045"/>
                    </a:solidFill>
                    <a:latin typeface="Century Gothic" panose="020B0502020202020204" pitchFamily="34" charset="0"/>
                  </a:rPr>
                  <a:t>CHP</a:t>
                </a:r>
              </a:p>
              <a:p>
                <a:pPr algn="ctr">
                  <a:defRPr/>
                </a:pPr>
                <a:r>
                  <a:rPr lang="en-US" sz="1600" dirty="0">
                    <a:solidFill>
                      <a:srgbClr val="3C4045"/>
                    </a:solidFill>
                    <a:latin typeface="Century Gothic" panose="020B0502020202020204" pitchFamily="34" charset="0"/>
                  </a:rPr>
                  <a:t>75% efficiency</a:t>
                </a:r>
              </a:p>
            </p:txBody>
          </p:sp>
          <p:sp>
            <p:nvSpPr>
              <p:cNvPr id="26" name="Rounded Rectangle 25"/>
              <p:cNvSpPr/>
              <p:nvPr/>
            </p:nvSpPr>
            <p:spPr>
              <a:xfrm>
                <a:off x="5234125" y="3894129"/>
                <a:ext cx="1832118" cy="457200"/>
              </a:xfrm>
              <a:prstGeom prst="roundRect">
                <a:avLst/>
              </a:prstGeom>
              <a:solidFill>
                <a:srgbClr val="92D050"/>
              </a:solidFill>
              <a:ln>
                <a:solidFill>
                  <a:schemeClr val="accent1">
                    <a:shade val="50000"/>
                  </a:schemeClr>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algn="ctr">
                  <a:lnSpc>
                    <a:spcPts val="1600"/>
                  </a:lnSpc>
                  <a:defRPr/>
                </a:pPr>
                <a:r>
                  <a:rPr lang="en-US" sz="1600" b="1" dirty="0">
                    <a:solidFill>
                      <a:srgbClr val="3C4045"/>
                    </a:solidFill>
                    <a:latin typeface="Century Gothic" panose="020B0502020202020204" pitchFamily="34" charset="0"/>
                    <a:ea typeface="ＭＳ Ｐゴシック" charset="-128"/>
                  </a:rPr>
                  <a:t>Total Efficiency</a:t>
                </a:r>
              </a:p>
              <a:p>
                <a:pPr algn="ctr">
                  <a:lnSpc>
                    <a:spcPts val="1600"/>
                  </a:lnSpc>
                  <a:defRPr/>
                </a:pPr>
                <a:r>
                  <a:rPr lang="en-US" sz="1600" b="1" dirty="0">
                    <a:solidFill>
                      <a:srgbClr val="3C4045"/>
                    </a:solidFill>
                    <a:latin typeface="Century Gothic" panose="020B0502020202020204" pitchFamily="34" charset="0"/>
                    <a:ea typeface="ＭＳ Ｐゴシック" charset="-128"/>
                  </a:rPr>
                  <a:t>~ 75%</a:t>
                </a:r>
                <a:endParaRPr lang="en-US" sz="1600" dirty="0">
                  <a:solidFill>
                    <a:srgbClr val="3C4045"/>
                  </a:solidFill>
                  <a:latin typeface="Century Gothic" panose="020B0502020202020204" pitchFamily="34" charset="0"/>
                  <a:ea typeface="ＭＳ Ｐゴシック" charset="-128"/>
                </a:endParaRPr>
              </a:p>
            </p:txBody>
          </p:sp>
        </p:grpSp>
        <p:grpSp>
          <p:nvGrpSpPr>
            <p:cNvPr id="4" name="Group 6"/>
            <p:cNvGrpSpPr>
              <a:grpSpLocks/>
            </p:cNvGrpSpPr>
            <p:nvPr/>
          </p:nvGrpSpPr>
          <p:grpSpPr bwMode="auto">
            <a:xfrm>
              <a:off x="449126" y="1928702"/>
              <a:ext cx="4670694" cy="3211077"/>
              <a:chOff x="449332" y="1153031"/>
              <a:chExt cx="4669818" cy="3210772"/>
            </a:xfrm>
          </p:grpSpPr>
          <p:sp>
            <p:nvSpPr>
              <p:cNvPr id="8" name="Right Arrow 7"/>
              <p:cNvSpPr/>
              <p:nvPr/>
            </p:nvSpPr>
            <p:spPr>
              <a:xfrm>
                <a:off x="980121" y="1866376"/>
                <a:ext cx="843451" cy="400050"/>
              </a:xfrm>
              <a:prstGeom prst="rightArrow">
                <a:avLst>
                  <a:gd name="adj1" fmla="val 50000"/>
                  <a:gd name="adj2" fmla="val 42744"/>
                </a:avLst>
              </a:prstGeom>
              <a:solidFill>
                <a:srgbClr val="B6D22C"/>
              </a:solidFill>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algn="r">
                  <a:spcBef>
                    <a:spcPts val="600"/>
                  </a:spcBef>
                  <a:defRPr/>
                </a:pPr>
                <a:r>
                  <a:rPr lang="en-US" sz="1400" b="1" dirty="0">
                    <a:solidFill>
                      <a:schemeClr val="tx1"/>
                    </a:solidFill>
                    <a:latin typeface="Century Gothic" panose="020B0502020202020204" pitchFamily="34" charset="0"/>
                  </a:rPr>
                  <a:t>Fuel</a:t>
                </a:r>
              </a:p>
            </p:txBody>
          </p:sp>
          <p:sp>
            <p:nvSpPr>
              <p:cNvPr id="9" name="Right Arrow 8"/>
              <p:cNvSpPr/>
              <p:nvPr/>
            </p:nvSpPr>
            <p:spPr>
              <a:xfrm>
                <a:off x="980121" y="2841421"/>
                <a:ext cx="868999" cy="400050"/>
              </a:xfrm>
              <a:prstGeom prst="rightArrow">
                <a:avLst/>
              </a:prstGeom>
              <a:solidFill>
                <a:srgbClr val="B6D22C"/>
              </a:solidFill>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algn="r">
                  <a:defRPr/>
                </a:pPr>
                <a:r>
                  <a:rPr lang="en-US" sz="1200" b="1" dirty="0">
                    <a:solidFill>
                      <a:schemeClr val="tx1"/>
                    </a:solidFill>
                  </a:rPr>
                  <a:t>Fuel</a:t>
                </a:r>
              </a:p>
            </p:txBody>
          </p:sp>
          <p:sp>
            <p:nvSpPr>
              <p:cNvPr id="10" name="Right Arrow 9"/>
              <p:cNvSpPr/>
              <p:nvPr/>
            </p:nvSpPr>
            <p:spPr>
              <a:xfrm>
                <a:off x="3379699" y="1838581"/>
                <a:ext cx="1066800" cy="457200"/>
              </a:xfrm>
              <a:prstGeom prst="rightArrow">
                <a:avLst/>
              </a:prstGeom>
              <a:solidFill>
                <a:srgbClr val="E6AF00"/>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sz="1200" b="1" dirty="0">
                  <a:solidFill>
                    <a:schemeClr val="accent4"/>
                  </a:solidFill>
                </a:endParaRPr>
              </a:p>
            </p:txBody>
          </p:sp>
          <p:sp>
            <p:nvSpPr>
              <p:cNvPr id="11" name="Rounded Rectangle 10"/>
              <p:cNvSpPr/>
              <p:nvPr/>
            </p:nvSpPr>
            <p:spPr>
              <a:xfrm>
                <a:off x="4038135" y="1153031"/>
                <a:ext cx="762935" cy="489681"/>
              </a:xfrm>
              <a:prstGeom prst="roundRect">
                <a:avLst/>
              </a:prstGeom>
              <a:solidFill>
                <a:srgbClr val="E6AF00"/>
              </a:solidFill>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anchor="ctr"/>
              <a:lstStyle/>
              <a:p>
                <a:pPr algn="ctr">
                  <a:lnSpc>
                    <a:spcPts val="1600"/>
                  </a:lnSpc>
                  <a:defRPr/>
                </a:pPr>
                <a:r>
                  <a:rPr lang="en-US" sz="1600" b="1" dirty="0">
                    <a:solidFill>
                      <a:srgbClr val="FFFFFF"/>
                    </a:solidFill>
                    <a:latin typeface="Century Gothic" panose="020B0502020202020204" pitchFamily="34" charset="0"/>
                  </a:rPr>
                  <a:t>30 units</a:t>
                </a:r>
              </a:p>
            </p:txBody>
          </p:sp>
          <p:sp>
            <p:nvSpPr>
              <p:cNvPr id="12" name="Right Arrow 11"/>
              <p:cNvSpPr/>
              <p:nvPr/>
            </p:nvSpPr>
            <p:spPr>
              <a:xfrm>
                <a:off x="3365753" y="2824361"/>
                <a:ext cx="1066800" cy="400050"/>
              </a:xfrm>
              <a:prstGeom prst="rightArrow">
                <a:avLst/>
              </a:prstGeom>
              <a:solidFill>
                <a:srgbClr val="FF0000"/>
              </a:solidFill>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sz="1200" b="1" dirty="0">
                  <a:solidFill>
                    <a:schemeClr val="accent4"/>
                  </a:solidFill>
                </a:endParaRPr>
              </a:p>
            </p:txBody>
          </p:sp>
          <p:sp>
            <p:nvSpPr>
              <p:cNvPr id="13" name="Rounded Rectangle 12"/>
              <p:cNvSpPr/>
              <p:nvPr/>
            </p:nvSpPr>
            <p:spPr>
              <a:xfrm>
                <a:off x="1885716" y="1498148"/>
                <a:ext cx="1910359" cy="935315"/>
              </a:xfrm>
              <a:prstGeom prst="roundRect">
                <a:avLst/>
              </a:prstGeom>
              <a:solidFill>
                <a:srgbClr val="B8B8B8"/>
              </a:solidFill>
              <a:ln>
                <a:solidFill>
                  <a:schemeClr val="accent1">
                    <a:shade val="50000"/>
                  </a:schemeClr>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b="1" dirty="0">
                    <a:solidFill>
                      <a:srgbClr val="3C4045"/>
                    </a:solidFill>
                    <a:latin typeface="Century Gothic" panose="020B0502020202020204" pitchFamily="34" charset="0"/>
                  </a:rPr>
                  <a:t>Power Plant</a:t>
                </a:r>
              </a:p>
              <a:p>
                <a:pPr algn="ctr">
                  <a:defRPr/>
                </a:pPr>
                <a:r>
                  <a:rPr lang="en-US" sz="1600" dirty="0">
                    <a:solidFill>
                      <a:srgbClr val="3C4045"/>
                    </a:solidFill>
                    <a:latin typeface="Century Gothic" panose="020B0502020202020204" pitchFamily="34" charset="0"/>
                  </a:rPr>
                  <a:t>32% efficiency</a:t>
                </a:r>
              </a:p>
              <a:p>
                <a:pPr algn="ctr">
                  <a:defRPr/>
                </a:pPr>
                <a:r>
                  <a:rPr lang="en-US" sz="1400" dirty="0">
                    <a:solidFill>
                      <a:srgbClr val="3C4045"/>
                    </a:solidFill>
                    <a:latin typeface="Century Gothic" panose="020B0502020202020204" pitchFamily="34" charset="0"/>
                  </a:rPr>
                  <a:t>(Including T&amp;D)</a:t>
                </a:r>
              </a:p>
            </p:txBody>
          </p:sp>
          <p:sp>
            <p:nvSpPr>
              <p:cNvPr id="14" name="Rounded Rectangle 13"/>
              <p:cNvSpPr/>
              <p:nvPr/>
            </p:nvSpPr>
            <p:spPr>
              <a:xfrm>
                <a:off x="1885716" y="2584246"/>
                <a:ext cx="1910359" cy="914400"/>
              </a:xfrm>
              <a:prstGeom prst="roundRect">
                <a:avLst/>
              </a:prstGeom>
              <a:solidFill>
                <a:srgbClr val="B8B8B8"/>
              </a:solidFill>
              <a:ln>
                <a:solidFill>
                  <a:schemeClr val="accent1">
                    <a:shade val="50000"/>
                  </a:schemeClr>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b="1" dirty="0">
                    <a:solidFill>
                      <a:srgbClr val="3C4045"/>
                    </a:solidFill>
                  </a:rPr>
                  <a:t>Onsite Boiler</a:t>
                </a:r>
              </a:p>
              <a:p>
                <a:pPr algn="ctr">
                  <a:defRPr/>
                </a:pPr>
                <a:r>
                  <a:rPr lang="en-US" sz="1600" dirty="0">
                    <a:solidFill>
                      <a:srgbClr val="3C4045"/>
                    </a:solidFill>
                  </a:rPr>
                  <a:t>80% efficiency</a:t>
                </a:r>
              </a:p>
            </p:txBody>
          </p:sp>
          <p:sp>
            <p:nvSpPr>
              <p:cNvPr id="15" name="Rounded Rectangle 14"/>
              <p:cNvSpPr/>
              <p:nvPr/>
            </p:nvSpPr>
            <p:spPr>
              <a:xfrm>
                <a:off x="4038134" y="3324815"/>
                <a:ext cx="788154" cy="563547"/>
              </a:xfrm>
              <a:prstGeom prst="roundRect">
                <a:avLst/>
              </a:prstGeom>
              <a:gradFill flip="none" rotWithShape="1">
                <a:gsLst>
                  <a:gs pos="46000">
                    <a:srgbClr val="FF0000"/>
                  </a:gs>
                  <a:gs pos="100000">
                    <a:srgbClr val="FF7862"/>
                  </a:gs>
                </a:gsLst>
                <a:lin ang="16200000" scaled="0"/>
                <a:tileRect/>
              </a:gradFill>
              <a:ln>
                <a:solidFill>
                  <a:srgbClr val="9C312A"/>
                </a:solid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anchor="ctr"/>
              <a:lstStyle/>
              <a:p>
                <a:pPr algn="ctr">
                  <a:lnSpc>
                    <a:spcPts val="1600"/>
                  </a:lnSpc>
                  <a:defRPr/>
                </a:pPr>
                <a:r>
                  <a:rPr lang="en-US" sz="1600" b="1" dirty="0">
                    <a:solidFill>
                      <a:srgbClr val="FFFFFF"/>
                    </a:solidFill>
                    <a:latin typeface="Century Gothic" panose="020B0502020202020204" pitchFamily="34" charset="0"/>
                  </a:rPr>
                  <a:t>45 units</a:t>
                </a:r>
              </a:p>
            </p:txBody>
          </p:sp>
          <p:sp>
            <p:nvSpPr>
              <p:cNvPr id="16" name="Rounded Rectangle 15"/>
              <p:cNvSpPr>
                <a:spLocks noChangeArrowheads="1"/>
              </p:cNvSpPr>
              <p:nvPr/>
            </p:nvSpPr>
            <p:spPr bwMode="auto">
              <a:xfrm>
                <a:off x="3920857" y="1950987"/>
                <a:ext cx="1198293" cy="299493"/>
              </a:xfrm>
              <a:prstGeom prst="roundRect">
                <a:avLst>
                  <a:gd name="adj" fmla="val 16667"/>
                </a:avLst>
              </a:prstGeom>
              <a:solidFill>
                <a:schemeClr val="bg2">
                  <a:lumMod val="20000"/>
                  <a:lumOff val="80000"/>
                  <a:alpha val="70195"/>
                </a:schemeClr>
              </a:solidFill>
              <a:ln w="25400">
                <a:noFill/>
                <a:round/>
                <a:headEnd/>
                <a:tailEnd/>
              </a:ln>
              <a:effectLst>
                <a:outerShdw dist="38100" dir="2700000" algn="tl" rotWithShape="0">
                  <a:srgbClr val="808080">
                    <a:alpha val="39998"/>
                  </a:srgbClr>
                </a:outerShdw>
              </a:effectLst>
            </p:spPr>
            <p:txBody>
              <a:bodyPr anchor="ctr"/>
              <a:lstStyle/>
              <a:p>
                <a:pPr algn="ctr">
                  <a:defRPr/>
                </a:pPr>
                <a:r>
                  <a:rPr lang="en-US" sz="1400" b="1" dirty="0">
                    <a:solidFill>
                      <a:schemeClr val="tx1">
                        <a:lumMod val="75000"/>
                      </a:schemeClr>
                    </a:solidFill>
                    <a:latin typeface="Century Gothic" panose="020B0502020202020204" pitchFamily="34" charset="0"/>
                  </a:rPr>
                  <a:t>Electricity</a:t>
                </a:r>
              </a:p>
            </p:txBody>
          </p:sp>
          <p:sp>
            <p:nvSpPr>
              <p:cNvPr id="17" name="Rounded Rectangle 16"/>
              <p:cNvSpPr>
                <a:spLocks noChangeArrowheads="1"/>
              </p:cNvSpPr>
              <p:nvPr/>
            </p:nvSpPr>
            <p:spPr bwMode="auto">
              <a:xfrm>
                <a:off x="3931791" y="2942081"/>
                <a:ext cx="1001524" cy="200006"/>
              </a:xfrm>
              <a:prstGeom prst="roundRect">
                <a:avLst>
                  <a:gd name="adj" fmla="val 16667"/>
                </a:avLst>
              </a:prstGeom>
              <a:solidFill>
                <a:schemeClr val="bg2">
                  <a:lumMod val="20000"/>
                  <a:lumOff val="80000"/>
                  <a:alpha val="70195"/>
                </a:schemeClr>
              </a:solidFill>
              <a:ln w="25400">
                <a:noFill/>
                <a:round/>
                <a:headEnd/>
                <a:tailEnd/>
              </a:ln>
              <a:effectLst>
                <a:outerShdw dist="38100" dir="2700000" algn="tl" rotWithShape="0">
                  <a:srgbClr val="808080">
                    <a:alpha val="39998"/>
                  </a:srgbClr>
                </a:outerShdw>
              </a:effectLst>
            </p:spPr>
            <p:txBody>
              <a:bodyPr anchor="ctr"/>
              <a:lstStyle/>
              <a:p>
                <a:pPr algn="ctr">
                  <a:defRPr/>
                </a:pPr>
                <a:r>
                  <a:rPr lang="en-US" sz="1600" b="1" dirty="0">
                    <a:solidFill>
                      <a:schemeClr val="tx1">
                        <a:lumMod val="75000"/>
                      </a:schemeClr>
                    </a:solidFill>
                  </a:rPr>
                  <a:t>Heat</a:t>
                </a:r>
              </a:p>
            </p:txBody>
          </p:sp>
          <p:sp>
            <p:nvSpPr>
              <p:cNvPr id="18" name="Rounded Rectangle 17"/>
              <p:cNvSpPr/>
              <p:nvPr/>
            </p:nvSpPr>
            <p:spPr>
              <a:xfrm>
                <a:off x="1885716" y="3906603"/>
                <a:ext cx="1910359" cy="457200"/>
              </a:xfrm>
              <a:prstGeom prst="roundRect">
                <a:avLst/>
              </a:prstGeom>
              <a:solidFill>
                <a:srgbClr val="92D050"/>
              </a:solidFill>
              <a:ln>
                <a:solidFill>
                  <a:schemeClr val="accent1">
                    <a:shade val="50000"/>
                  </a:schemeClr>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algn="ctr">
                  <a:lnSpc>
                    <a:spcPts val="1600"/>
                  </a:lnSpc>
                  <a:defRPr/>
                </a:pPr>
                <a:r>
                  <a:rPr lang="en-US" sz="1600" b="1" dirty="0">
                    <a:solidFill>
                      <a:srgbClr val="3C4045"/>
                    </a:solidFill>
                    <a:latin typeface="Century Gothic" panose="020B0502020202020204" pitchFamily="34" charset="0"/>
                    <a:ea typeface="ＭＳ Ｐゴシック" charset="-128"/>
                  </a:rPr>
                  <a:t>Total Efficiency</a:t>
                </a:r>
              </a:p>
              <a:p>
                <a:pPr algn="ctr">
                  <a:lnSpc>
                    <a:spcPts val="1600"/>
                  </a:lnSpc>
                  <a:defRPr/>
                </a:pPr>
                <a:r>
                  <a:rPr lang="en-US" sz="1600" b="1" dirty="0">
                    <a:solidFill>
                      <a:srgbClr val="3C4045"/>
                    </a:solidFill>
                    <a:latin typeface="Century Gothic" panose="020B0502020202020204" pitchFamily="34" charset="0"/>
                    <a:ea typeface="ＭＳ Ｐゴシック" charset="-128"/>
                  </a:rPr>
                  <a:t>~ 50%</a:t>
                </a:r>
                <a:endParaRPr lang="en-US" sz="1600" dirty="0">
                  <a:solidFill>
                    <a:srgbClr val="3C4045"/>
                  </a:solidFill>
                  <a:latin typeface="Century Gothic" panose="020B0502020202020204" pitchFamily="34" charset="0"/>
                  <a:ea typeface="ＭＳ Ｐゴシック" charset="-128"/>
                </a:endParaRPr>
              </a:p>
            </p:txBody>
          </p:sp>
          <p:sp>
            <p:nvSpPr>
              <p:cNvPr id="19" name="Rounded Rectangle 18"/>
              <p:cNvSpPr>
                <a:spLocks noChangeArrowheads="1"/>
              </p:cNvSpPr>
              <p:nvPr/>
            </p:nvSpPr>
            <p:spPr bwMode="auto">
              <a:xfrm>
                <a:off x="449332" y="1697727"/>
                <a:ext cx="811197" cy="631638"/>
              </a:xfrm>
              <a:prstGeom prst="roundRect">
                <a:avLst>
                  <a:gd name="adj" fmla="val 16667"/>
                </a:avLst>
              </a:prstGeom>
              <a:gradFill rotWithShape="1">
                <a:gsLst>
                  <a:gs pos="0">
                    <a:srgbClr val="87ABD3"/>
                  </a:gs>
                  <a:gs pos="57001">
                    <a:srgbClr val="0071A8"/>
                  </a:gs>
                  <a:gs pos="100000">
                    <a:srgbClr val="0071A8"/>
                  </a:gs>
                </a:gsLst>
                <a:lin ang="5400000"/>
              </a:gradFill>
              <a:ln w="9525">
                <a:solidFill>
                  <a:srgbClr val="006792"/>
                </a:solidFill>
                <a:round/>
                <a:headEnd/>
                <a:tailEnd/>
              </a:ln>
              <a:effectLst>
                <a:outerShdw dist="38100" dir="2700000" algn="tl" rotWithShape="0">
                  <a:srgbClr val="808080">
                    <a:alpha val="39998"/>
                  </a:srgbClr>
                </a:outerShdw>
              </a:effectLst>
            </p:spPr>
            <p:txBody>
              <a:bodyPr anchor="ctr"/>
              <a:lstStyle/>
              <a:p>
                <a:pPr algn="ctr">
                  <a:lnSpc>
                    <a:spcPct val="80000"/>
                  </a:lnSpc>
                  <a:defRPr/>
                </a:pPr>
                <a:r>
                  <a:rPr lang="en-US" sz="1600" b="1" dirty="0">
                    <a:solidFill>
                      <a:srgbClr val="FFFFFF"/>
                    </a:solidFill>
                    <a:latin typeface="Century Gothic" panose="020B0502020202020204" pitchFamily="34" charset="0"/>
                  </a:rPr>
                  <a:t>94 units</a:t>
                </a:r>
              </a:p>
            </p:txBody>
          </p:sp>
          <p:sp>
            <p:nvSpPr>
              <p:cNvPr id="20" name="Rounded Rectangle 19"/>
              <p:cNvSpPr>
                <a:spLocks noChangeArrowheads="1"/>
              </p:cNvSpPr>
              <p:nvPr/>
            </p:nvSpPr>
            <p:spPr bwMode="auto">
              <a:xfrm>
                <a:off x="449332" y="2716869"/>
                <a:ext cx="811197" cy="607945"/>
              </a:xfrm>
              <a:prstGeom prst="roundRect">
                <a:avLst>
                  <a:gd name="adj" fmla="val 16667"/>
                </a:avLst>
              </a:prstGeom>
              <a:gradFill rotWithShape="1">
                <a:gsLst>
                  <a:gs pos="0">
                    <a:srgbClr val="87ABD3"/>
                  </a:gs>
                  <a:gs pos="57001">
                    <a:srgbClr val="0071A8"/>
                  </a:gs>
                  <a:gs pos="100000">
                    <a:srgbClr val="0071A8"/>
                  </a:gs>
                </a:gsLst>
                <a:lin ang="5400000"/>
              </a:gradFill>
              <a:ln w="9525">
                <a:solidFill>
                  <a:srgbClr val="006792"/>
                </a:solidFill>
                <a:round/>
                <a:headEnd/>
                <a:tailEnd/>
              </a:ln>
              <a:effectLst>
                <a:outerShdw dist="38100" dir="2700000" algn="tl" rotWithShape="0">
                  <a:srgbClr val="808080">
                    <a:alpha val="39998"/>
                  </a:srgbClr>
                </a:outerShdw>
              </a:effectLst>
            </p:spPr>
            <p:txBody>
              <a:bodyPr anchor="ctr"/>
              <a:lstStyle/>
              <a:p>
                <a:pPr algn="ctr">
                  <a:lnSpc>
                    <a:spcPct val="80000"/>
                  </a:lnSpc>
                  <a:defRPr/>
                </a:pPr>
                <a:r>
                  <a:rPr lang="en-US" sz="1600" b="1" dirty="0">
                    <a:solidFill>
                      <a:srgbClr val="FFFFFF"/>
                    </a:solidFill>
                  </a:rPr>
                  <a:t>56 units</a:t>
                </a:r>
              </a:p>
            </p:txBody>
          </p:sp>
        </p:grpSp>
      </p:grpSp>
      <p:sp>
        <p:nvSpPr>
          <p:cNvPr id="28" name="Rounded Rectangle 27"/>
          <p:cNvSpPr/>
          <p:nvPr/>
        </p:nvSpPr>
        <p:spPr>
          <a:xfrm>
            <a:off x="1459146" y="5349788"/>
            <a:ext cx="5926056" cy="609600"/>
          </a:xfrm>
          <a:prstGeom prst="roundRect">
            <a:avLst/>
          </a:prstGeom>
          <a:solidFill>
            <a:srgbClr val="FFFF8F"/>
          </a:solidFill>
          <a:ln>
            <a:solidFill>
              <a:schemeClr val="accent1">
                <a:shade val="5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dirty="0">
                <a:solidFill>
                  <a:srgbClr val="00518E"/>
                </a:solidFill>
                <a:latin typeface="Calibri" panose="020F0502020204030204" pitchFamily="34" charset="0"/>
              </a:rPr>
              <a:t>30 to 55% less greenhouse gas emissions</a:t>
            </a:r>
            <a:endParaRPr lang="en-US" sz="2000" dirty="0">
              <a:solidFill>
                <a:srgbClr val="00518E"/>
              </a:solidFill>
              <a:latin typeface="Calibri" panose="020F0502020204030204" pitchFamily="34" charset="0"/>
            </a:endParaRPr>
          </a:p>
        </p:txBody>
      </p:sp>
      <p:sp>
        <p:nvSpPr>
          <p:cNvPr id="27" name="Title 1"/>
          <p:cNvSpPr>
            <a:spLocks noGrp="1"/>
          </p:cNvSpPr>
          <p:nvPr>
            <p:ph type="title"/>
          </p:nvPr>
        </p:nvSpPr>
        <p:spPr>
          <a:xfrm>
            <a:off x="0" y="228600"/>
            <a:ext cx="9144000" cy="1096962"/>
          </a:xfrm>
        </p:spPr>
        <p:txBody>
          <a:bodyPr>
            <a:noAutofit/>
          </a:bodyPr>
          <a:lstStyle/>
          <a:p>
            <a:pPr algn="ctr"/>
            <a:r>
              <a:rPr lang="en-US" sz="3600" dirty="0">
                <a:solidFill>
                  <a:srgbClr val="008000"/>
                </a:solidFill>
              </a:rPr>
              <a:t>CHP is significantly more efficient than Traditional Electric + Heat Generation</a:t>
            </a:r>
          </a:p>
        </p:txBody>
      </p:sp>
      <p:sp>
        <p:nvSpPr>
          <p:cNvPr id="30" name="Slide Number Placeholder 1"/>
          <p:cNvSpPr>
            <a:spLocks noGrp="1"/>
          </p:cNvSpPr>
          <p:nvPr>
            <p:ph type="sldNum" sz="quarter" idx="4294967295"/>
          </p:nvPr>
        </p:nvSpPr>
        <p:spPr>
          <a:xfrm>
            <a:off x="6553200" y="6356350"/>
            <a:ext cx="2133600" cy="365125"/>
          </a:xfrm>
          <a:prstGeom prst="rect">
            <a:avLst/>
          </a:prstGeom>
        </p:spPr>
        <p:txBody>
          <a:bodyPr/>
          <a:lstStyle/>
          <a:p>
            <a:pPr algn="r"/>
            <a:fld id="{187104AF-A7CF-40C8-AE99-1C6A92CB4E20}" type="slidenum">
              <a:rPr lang="en-US" smtClean="0"/>
              <a:pPr algn="r"/>
              <a:t>7</a:t>
            </a:fld>
            <a:endParaRPr lang="en-US" dirty="0"/>
          </a:p>
        </p:txBody>
      </p:sp>
    </p:spTree>
    <p:extLst>
      <p:ext uri="{BB962C8B-B14F-4D97-AF65-F5344CB8AC3E}">
        <p14:creationId xmlns:p14="http://schemas.microsoft.com/office/powerpoint/2010/main" val="3862874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807" name="AutoShape 15"/>
          <p:cNvSpPr>
            <a:spLocks noChangeArrowheads="1"/>
          </p:cNvSpPr>
          <p:nvPr/>
        </p:nvSpPr>
        <p:spPr bwMode="auto">
          <a:xfrm rot="10800000">
            <a:off x="565214" y="4544572"/>
            <a:ext cx="2400300" cy="381000"/>
          </a:xfrm>
          <a:prstGeom prst="homePlate">
            <a:avLst>
              <a:gd name="adj" fmla="val 157500"/>
            </a:avLst>
          </a:prstGeom>
          <a:solidFill>
            <a:srgbClr val="CCFFFF"/>
          </a:solidFill>
          <a:ln w="3175">
            <a:solidFill>
              <a:schemeClr val="tx1"/>
            </a:solidFill>
            <a:miter lim="800000"/>
            <a:headEnd/>
            <a:tailEnd/>
          </a:ln>
          <a:effectLst/>
        </p:spPr>
        <p:txBody>
          <a:bodyPr wrap="none" anchor="ctr"/>
          <a:lstStyle/>
          <a:p>
            <a:endParaRPr lang="en-US"/>
          </a:p>
        </p:txBody>
      </p:sp>
      <p:pic>
        <p:nvPicPr>
          <p:cNvPr id="289826" name="Picture 34"/>
          <p:cNvPicPr>
            <a:picLocks noChangeAspect="1" noChangeArrowheads="1"/>
          </p:cNvPicPr>
          <p:nvPr/>
        </p:nvPicPr>
        <p:blipFill>
          <a:blip r:embed="rId3" cstate="print"/>
          <a:srcRect/>
          <a:stretch>
            <a:fillRect/>
          </a:stretch>
        </p:blipFill>
        <p:spPr bwMode="auto">
          <a:xfrm rot="1854639">
            <a:off x="6663063" y="1787135"/>
            <a:ext cx="1524001" cy="1145762"/>
          </a:xfrm>
          <a:prstGeom prst="rect">
            <a:avLst/>
          </a:prstGeom>
          <a:noFill/>
          <a:ln w="9525">
            <a:noFill/>
            <a:miter lim="800000"/>
            <a:headEnd/>
            <a:tailEnd/>
          </a:ln>
          <a:effectLst/>
        </p:spPr>
      </p:pic>
      <p:sp>
        <p:nvSpPr>
          <p:cNvPr id="289794" name="Rectangle 2"/>
          <p:cNvSpPr>
            <a:spLocks noGrp="1" noChangeArrowheads="1"/>
          </p:cNvSpPr>
          <p:nvPr>
            <p:ph type="title"/>
          </p:nvPr>
        </p:nvSpPr>
        <p:spPr>
          <a:xfrm>
            <a:off x="228600" y="0"/>
            <a:ext cx="8686800" cy="1143000"/>
          </a:xfrm>
        </p:spPr>
        <p:txBody>
          <a:bodyPr>
            <a:normAutofit fontScale="90000"/>
          </a:bodyPr>
          <a:lstStyle/>
          <a:p>
            <a:pPr algn="ctr"/>
            <a:r>
              <a:rPr lang="en-US" sz="4000" b="1" dirty="0">
                <a:solidFill>
                  <a:srgbClr val="006600"/>
                </a:solidFill>
              </a:rPr>
              <a:t>Common CHP </a:t>
            </a:r>
            <a:r>
              <a:rPr lang="en-US" sz="4000" b="1" dirty="0" smtClean="0">
                <a:solidFill>
                  <a:srgbClr val="006600"/>
                </a:solidFill>
              </a:rPr>
              <a:t>Technologies and </a:t>
            </a:r>
            <a:br>
              <a:rPr lang="en-US" sz="4000" b="1" dirty="0" smtClean="0">
                <a:solidFill>
                  <a:srgbClr val="006600"/>
                </a:solidFill>
              </a:rPr>
            </a:br>
            <a:r>
              <a:rPr lang="en-US" sz="4000" b="1" dirty="0" smtClean="0">
                <a:solidFill>
                  <a:srgbClr val="006600"/>
                </a:solidFill>
              </a:rPr>
              <a:t>Generating Capacity Ranges</a:t>
            </a:r>
            <a:endParaRPr lang="en-US" sz="4000" b="1" dirty="0">
              <a:solidFill>
                <a:srgbClr val="006600"/>
              </a:solidFill>
            </a:endParaRPr>
          </a:p>
        </p:txBody>
      </p:sp>
      <p:sp>
        <p:nvSpPr>
          <p:cNvPr id="289795" name="Line 3"/>
          <p:cNvSpPr>
            <a:spLocks noChangeShapeType="1"/>
          </p:cNvSpPr>
          <p:nvPr/>
        </p:nvSpPr>
        <p:spPr bwMode="auto">
          <a:xfrm>
            <a:off x="654114" y="5668522"/>
            <a:ext cx="7924800" cy="0"/>
          </a:xfrm>
          <a:prstGeom prst="line">
            <a:avLst/>
          </a:prstGeom>
          <a:noFill/>
          <a:ln w="28575">
            <a:solidFill>
              <a:schemeClr val="tx1"/>
            </a:solidFill>
            <a:round/>
            <a:headEnd/>
            <a:tailEnd/>
          </a:ln>
          <a:effectLst/>
        </p:spPr>
        <p:txBody>
          <a:bodyPr wrap="none" anchor="ctr"/>
          <a:lstStyle/>
          <a:p>
            <a:endParaRPr lang="en-US" sz="1400"/>
          </a:p>
        </p:txBody>
      </p:sp>
      <p:sp>
        <p:nvSpPr>
          <p:cNvPr id="289796" name="Line 4"/>
          <p:cNvSpPr>
            <a:spLocks noChangeShapeType="1"/>
          </p:cNvSpPr>
          <p:nvPr/>
        </p:nvSpPr>
        <p:spPr bwMode="auto">
          <a:xfrm flipV="1">
            <a:off x="654114" y="5687572"/>
            <a:ext cx="0" cy="152400"/>
          </a:xfrm>
          <a:prstGeom prst="line">
            <a:avLst/>
          </a:prstGeom>
          <a:noFill/>
          <a:ln w="9525">
            <a:solidFill>
              <a:schemeClr val="tx1"/>
            </a:solidFill>
            <a:round/>
            <a:headEnd/>
            <a:tailEnd/>
          </a:ln>
          <a:effectLst/>
        </p:spPr>
        <p:txBody>
          <a:bodyPr wrap="none" anchor="ctr"/>
          <a:lstStyle/>
          <a:p>
            <a:endParaRPr lang="en-US" sz="1400"/>
          </a:p>
        </p:txBody>
      </p:sp>
      <p:sp>
        <p:nvSpPr>
          <p:cNvPr id="289797" name="Line 5"/>
          <p:cNvSpPr>
            <a:spLocks noChangeShapeType="1"/>
          </p:cNvSpPr>
          <p:nvPr/>
        </p:nvSpPr>
        <p:spPr bwMode="auto">
          <a:xfrm flipV="1">
            <a:off x="7806523" y="5687567"/>
            <a:ext cx="10388" cy="110840"/>
          </a:xfrm>
          <a:prstGeom prst="line">
            <a:avLst/>
          </a:prstGeom>
          <a:noFill/>
          <a:ln w="9525">
            <a:solidFill>
              <a:schemeClr val="tx1"/>
            </a:solidFill>
            <a:round/>
            <a:headEnd/>
            <a:tailEnd/>
          </a:ln>
          <a:effectLst/>
        </p:spPr>
        <p:txBody>
          <a:bodyPr wrap="none" anchor="ctr"/>
          <a:lstStyle/>
          <a:p>
            <a:endParaRPr lang="en-US" sz="1400"/>
          </a:p>
        </p:txBody>
      </p:sp>
      <p:sp>
        <p:nvSpPr>
          <p:cNvPr id="289798" name="Line 6"/>
          <p:cNvSpPr>
            <a:spLocks noChangeShapeType="1"/>
          </p:cNvSpPr>
          <p:nvPr/>
        </p:nvSpPr>
        <p:spPr bwMode="auto">
          <a:xfrm flipV="1">
            <a:off x="4616514" y="5687572"/>
            <a:ext cx="0" cy="152400"/>
          </a:xfrm>
          <a:prstGeom prst="line">
            <a:avLst/>
          </a:prstGeom>
          <a:noFill/>
          <a:ln w="9525">
            <a:solidFill>
              <a:schemeClr val="tx1"/>
            </a:solidFill>
            <a:round/>
            <a:headEnd/>
            <a:tailEnd/>
          </a:ln>
          <a:effectLst/>
        </p:spPr>
        <p:txBody>
          <a:bodyPr wrap="none" anchor="ctr"/>
          <a:lstStyle/>
          <a:p>
            <a:endParaRPr lang="en-US" sz="1400"/>
          </a:p>
        </p:txBody>
      </p:sp>
      <p:sp>
        <p:nvSpPr>
          <p:cNvPr id="289799" name="Line 7"/>
          <p:cNvSpPr>
            <a:spLocks noChangeShapeType="1"/>
          </p:cNvSpPr>
          <p:nvPr/>
        </p:nvSpPr>
        <p:spPr bwMode="auto">
          <a:xfrm flipV="1">
            <a:off x="1492314" y="5687572"/>
            <a:ext cx="0" cy="152400"/>
          </a:xfrm>
          <a:prstGeom prst="line">
            <a:avLst/>
          </a:prstGeom>
          <a:noFill/>
          <a:ln w="9525">
            <a:solidFill>
              <a:schemeClr val="tx1"/>
            </a:solidFill>
            <a:round/>
            <a:headEnd/>
            <a:tailEnd/>
          </a:ln>
          <a:effectLst/>
        </p:spPr>
        <p:txBody>
          <a:bodyPr wrap="none" anchor="ctr"/>
          <a:lstStyle/>
          <a:p>
            <a:endParaRPr lang="en-US" sz="1400"/>
          </a:p>
        </p:txBody>
      </p:sp>
      <p:sp>
        <p:nvSpPr>
          <p:cNvPr id="289800" name="Line 8"/>
          <p:cNvSpPr>
            <a:spLocks noChangeShapeType="1"/>
          </p:cNvSpPr>
          <p:nvPr/>
        </p:nvSpPr>
        <p:spPr bwMode="auto">
          <a:xfrm flipV="1">
            <a:off x="8575449" y="5687569"/>
            <a:ext cx="3461" cy="90057"/>
          </a:xfrm>
          <a:prstGeom prst="line">
            <a:avLst/>
          </a:prstGeom>
          <a:noFill/>
          <a:ln w="9525">
            <a:solidFill>
              <a:schemeClr val="tx1"/>
            </a:solidFill>
            <a:round/>
            <a:headEnd/>
            <a:tailEnd/>
          </a:ln>
          <a:effectLst/>
        </p:spPr>
        <p:txBody>
          <a:bodyPr wrap="none" anchor="ctr"/>
          <a:lstStyle/>
          <a:p>
            <a:endParaRPr lang="en-US" sz="1400"/>
          </a:p>
        </p:txBody>
      </p:sp>
      <p:sp>
        <p:nvSpPr>
          <p:cNvPr id="289801" name="Text Box 9"/>
          <p:cNvSpPr txBox="1">
            <a:spLocks noChangeArrowheads="1"/>
          </p:cNvSpPr>
          <p:nvPr/>
        </p:nvSpPr>
        <p:spPr bwMode="auto">
          <a:xfrm>
            <a:off x="349314" y="5839972"/>
            <a:ext cx="762000" cy="307777"/>
          </a:xfrm>
          <a:prstGeom prst="rect">
            <a:avLst/>
          </a:prstGeom>
          <a:noFill/>
          <a:ln w="9525">
            <a:noFill/>
            <a:miter lim="800000"/>
            <a:headEnd/>
            <a:tailEnd/>
          </a:ln>
          <a:effectLst/>
        </p:spPr>
        <p:txBody>
          <a:bodyPr>
            <a:spAutoFit/>
          </a:bodyPr>
          <a:lstStyle/>
          <a:p>
            <a:pPr algn="ctr" eaLnBrk="0" hangingPunct="0">
              <a:spcBef>
                <a:spcPct val="50000"/>
              </a:spcBef>
            </a:pPr>
            <a:r>
              <a:rPr lang="en-US" sz="1400" b="1" dirty="0">
                <a:latin typeface="Century Gothic" pitchFamily="34" charset="0"/>
              </a:rPr>
              <a:t>50 kW</a:t>
            </a:r>
          </a:p>
        </p:txBody>
      </p:sp>
      <p:sp>
        <p:nvSpPr>
          <p:cNvPr id="289802" name="Text Box 10"/>
          <p:cNvSpPr txBox="1">
            <a:spLocks noChangeArrowheads="1"/>
          </p:cNvSpPr>
          <p:nvPr/>
        </p:nvSpPr>
        <p:spPr bwMode="auto">
          <a:xfrm>
            <a:off x="1111314" y="5839972"/>
            <a:ext cx="1022286" cy="307777"/>
          </a:xfrm>
          <a:prstGeom prst="rect">
            <a:avLst/>
          </a:prstGeom>
          <a:noFill/>
          <a:ln w="9525">
            <a:noFill/>
            <a:miter lim="800000"/>
            <a:headEnd/>
            <a:tailEnd/>
          </a:ln>
          <a:effectLst/>
        </p:spPr>
        <p:txBody>
          <a:bodyPr wrap="square">
            <a:spAutoFit/>
          </a:bodyPr>
          <a:lstStyle/>
          <a:p>
            <a:pPr algn="ctr" eaLnBrk="0" hangingPunct="0">
              <a:spcBef>
                <a:spcPct val="50000"/>
              </a:spcBef>
            </a:pPr>
            <a:r>
              <a:rPr lang="en-US" sz="1400" b="1" dirty="0">
                <a:latin typeface="Century Gothic" pitchFamily="34" charset="0"/>
              </a:rPr>
              <a:t>100 kW</a:t>
            </a:r>
          </a:p>
        </p:txBody>
      </p:sp>
      <p:sp>
        <p:nvSpPr>
          <p:cNvPr id="289803" name="Text Box 11"/>
          <p:cNvSpPr txBox="1">
            <a:spLocks noChangeArrowheads="1"/>
          </p:cNvSpPr>
          <p:nvPr/>
        </p:nvSpPr>
        <p:spPr bwMode="auto">
          <a:xfrm>
            <a:off x="4235514" y="5820922"/>
            <a:ext cx="838200" cy="307777"/>
          </a:xfrm>
          <a:prstGeom prst="rect">
            <a:avLst/>
          </a:prstGeom>
          <a:noFill/>
          <a:ln w="9525">
            <a:noFill/>
            <a:miter lim="800000"/>
            <a:headEnd/>
            <a:tailEnd/>
          </a:ln>
          <a:effectLst/>
        </p:spPr>
        <p:txBody>
          <a:bodyPr>
            <a:spAutoFit/>
          </a:bodyPr>
          <a:lstStyle/>
          <a:p>
            <a:pPr algn="ctr" eaLnBrk="0" hangingPunct="0">
              <a:spcBef>
                <a:spcPct val="50000"/>
              </a:spcBef>
            </a:pPr>
            <a:r>
              <a:rPr lang="en-US" sz="1400" b="1" dirty="0">
                <a:latin typeface="Century Gothic" pitchFamily="34" charset="0"/>
              </a:rPr>
              <a:t>1 MW</a:t>
            </a:r>
          </a:p>
        </p:txBody>
      </p:sp>
      <p:sp>
        <p:nvSpPr>
          <p:cNvPr id="289804" name="Text Box 12"/>
          <p:cNvSpPr txBox="1">
            <a:spLocks noChangeArrowheads="1"/>
          </p:cNvSpPr>
          <p:nvPr/>
        </p:nvSpPr>
        <p:spPr bwMode="auto">
          <a:xfrm>
            <a:off x="7415132" y="5777625"/>
            <a:ext cx="762000" cy="307777"/>
          </a:xfrm>
          <a:prstGeom prst="rect">
            <a:avLst/>
          </a:prstGeom>
          <a:noFill/>
          <a:ln w="9525">
            <a:noFill/>
            <a:miter lim="800000"/>
            <a:headEnd/>
            <a:tailEnd/>
          </a:ln>
          <a:effectLst/>
        </p:spPr>
        <p:txBody>
          <a:bodyPr>
            <a:spAutoFit/>
          </a:bodyPr>
          <a:lstStyle/>
          <a:p>
            <a:pPr algn="ctr" eaLnBrk="0" hangingPunct="0">
              <a:spcBef>
                <a:spcPct val="50000"/>
              </a:spcBef>
            </a:pPr>
            <a:r>
              <a:rPr lang="en-US" sz="1400" b="1" dirty="0">
                <a:latin typeface="Century Gothic" pitchFamily="34" charset="0"/>
              </a:rPr>
              <a:t>10 MW</a:t>
            </a:r>
          </a:p>
        </p:txBody>
      </p:sp>
      <p:sp>
        <p:nvSpPr>
          <p:cNvPr id="289805" name="Text Box 13"/>
          <p:cNvSpPr txBox="1">
            <a:spLocks noChangeArrowheads="1"/>
          </p:cNvSpPr>
          <p:nvPr/>
        </p:nvSpPr>
        <p:spPr bwMode="auto">
          <a:xfrm>
            <a:off x="8156350" y="5781017"/>
            <a:ext cx="762000" cy="307777"/>
          </a:xfrm>
          <a:prstGeom prst="rect">
            <a:avLst/>
          </a:prstGeom>
          <a:noFill/>
          <a:ln w="9525">
            <a:noFill/>
            <a:miter lim="800000"/>
            <a:headEnd/>
            <a:tailEnd/>
          </a:ln>
          <a:effectLst/>
        </p:spPr>
        <p:txBody>
          <a:bodyPr>
            <a:spAutoFit/>
          </a:bodyPr>
          <a:lstStyle/>
          <a:p>
            <a:pPr algn="ctr" eaLnBrk="0" hangingPunct="0">
              <a:spcBef>
                <a:spcPct val="50000"/>
              </a:spcBef>
            </a:pPr>
            <a:r>
              <a:rPr lang="en-US" sz="1400" b="1" dirty="0">
                <a:latin typeface="Century Gothic" pitchFamily="34" charset="0"/>
              </a:rPr>
              <a:t>20 MW</a:t>
            </a:r>
          </a:p>
        </p:txBody>
      </p:sp>
      <p:sp>
        <p:nvSpPr>
          <p:cNvPr id="289806" name="AutoShape 14"/>
          <p:cNvSpPr>
            <a:spLocks noChangeArrowheads="1"/>
          </p:cNvSpPr>
          <p:nvPr/>
        </p:nvSpPr>
        <p:spPr bwMode="auto">
          <a:xfrm>
            <a:off x="2896571" y="4544572"/>
            <a:ext cx="2563586" cy="381000"/>
          </a:xfrm>
          <a:prstGeom prst="homePlate">
            <a:avLst>
              <a:gd name="adj" fmla="val 144167"/>
            </a:avLst>
          </a:prstGeom>
          <a:solidFill>
            <a:srgbClr val="CCFFFF"/>
          </a:solidFill>
          <a:ln w="3175">
            <a:solidFill>
              <a:schemeClr val="tx1"/>
            </a:solidFill>
            <a:round/>
            <a:headEnd/>
            <a:tailEnd/>
          </a:ln>
          <a:effectLst/>
        </p:spPr>
        <p:txBody>
          <a:bodyPr wrap="none" anchor="ctr"/>
          <a:lstStyle/>
          <a:p>
            <a:endParaRPr lang="en-US"/>
          </a:p>
        </p:txBody>
      </p:sp>
      <p:sp>
        <p:nvSpPr>
          <p:cNvPr id="289808" name="AutoShape 16"/>
          <p:cNvSpPr>
            <a:spLocks noChangeArrowheads="1"/>
          </p:cNvSpPr>
          <p:nvPr/>
        </p:nvSpPr>
        <p:spPr bwMode="auto">
          <a:xfrm>
            <a:off x="5486400" y="1681745"/>
            <a:ext cx="3473514" cy="342026"/>
          </a:xfrm>
          <a:prstGeom prst="homePlate">
            <a:avLst>
              <a:gd name="adj" fmla="val 170000"/>
            </a:avLst>
          </a:prstGeom>
          <a:solidFill>
            <a:schemeClr val="accent5">
              <a:lumMod val="60000"/>
              <a:lumOff val="40000"/>
            </a:schemeClr>
          </a:solidFill>
          <a:ln w="9525">
            <a:noFill/>
            <a:miter lim="800000"/>
            <a:headEnd/>
            <a:tailEnd/>
          </a:ln>
          <a:effectLst/>
        </p:spPr>
        <p:txBody>
          <a:bodyPr wrap="none" anchor="ctr"/>
          <a:lstStyle/>
          <a:p>
            <a:endParaRPr lang="en-US"/>
          </a:p>
        </p:txBody>
      </p:sp>
      <p:sp>
        <p:nvSpPr>
          <p:cNvPr id="289810" name="AutoShape 18"/>
          <p:cNvSpPr>
            <a:spLocks noChangeArrowheads="1"/>
          </p:cNvSpPr>
          <p:nvPr/>
        </p:nvSpPr>
        <p:spPr bwMode="auto">
          <a:xfrm rot="10800000">
            <a:off x="730314" y="3020572"/>
            <a:ext cx="5746686" cy="381000"/>
          </a:xfrm>
          <a:prstGeom prst="homePlate">
            <a:avLst>
              <a:gd name="adj" fmla="val 210000"/>
            </a:avLst>
          </a:prstGeom>
          <a:solidFill>
            <a:srgbClr val="FF6600"/>
          </a:solidFill>
          <a:ln w="3175">
            <a:noFill/>
            <a:miter lim="800000"/>
            <a:headEnd/>
            <a:tailEnd/>
          </a:ln>
          <a:effectLst/>
        </p:spPr>
        <p:txBody>
          <a:bodyPr wrap="none" anchor="ctr"/>
          <a:lstStyle/>
          <a:p>
            <a:endParaRPr lang="en-US"/>
          </a:p>
        </p:txBody>
      </p:sp>
      <p:sp>
        <p:nvSpPr>
          <p:cNvPr id="289814" name="Text Box 22"/>
          <p:cNvSpPr txBox="1">
            <a:spLocks noChangeArrowheads="1"/>
          </p:cNvSpPr>
          <p:nvPr/>
        </p:nvSpPr>
        <p:spPr bwMode="auto">
          <a:xfrm>
            <a:off x="1263714" y="4544572"/>
            <a:ext cx="1397000" cy="400110"/>
          </a:xfrm>
          <a:prstGeom prst="rect">
            <a:avLst/>
          </a:prstGeom>
          <a:noFill/>
          <a:ln w="9525">
            <a:noFill/>
            <a:miter lim="800000"/>
            <a:headEnd/>
            <a:tailEnd/>
          </a:ln>
          <a:effectLst/>
        </p:spPr>
        <p:txBody>
          <a:bodyPr>
            <a:spAutoFit/>
          </a:bodyPr>
          <a:lstStyle/>
          <a:p>
            <a:pPr>
              <a:spcBef>
                <a:spcPct val="50000"/>
              </a:spcBef>
            </a:pPr>
            <a:r>
              <a:rPr lang="en-US" sz="2000" b="1" dirty="0">
                <a:latin typeface="Century Gothic" pitchFamily="34" charset="0"/>
              </a:rPr>
              <a:t>Fuel Cells</a:t>
            </a:r>
          </a:p>
        </p:txBody>
      </p:sp>
      <p:sp>
        <p:nvSpPr>
          <p:cNvPr id="289823" name="AutoShape 31"/>
          <p:cNvSpPr>
            <a:spLocks noChangeArrowheads="1"/>
          </p:cNvSpPr>
          <p:nvPr/>
        </p:nvSpPr>
        <p:spPr bwMode="auto">
          <a:xfrm rot="10800000">
            <a:off x="1797112" y="1676681"/>
            <a:ext cx="2470088" cy="347090"/>
          </a:xfrm>
          <a:prstGeom prst="homePlate">
            <a:avLst>
              <a:gd name="adj" fmla="val 165000"/>
            </a:avLst>
          </a:prstGeom>
          <a:solidFill>
            <a:srgbClr val="00CCFF"/>
          </a:solidFill>
          <a:ln w="9525">
            <a:noFill/>
            <a:miter lim="800000"/>
            <a:headEnd/>
            <a:tailEnd/>
          </a:ln>
          <a:effectLst/>
        </p:spPr>
        <p:txBody>
          <a:bodyPr wrap="none" anchor="ctr"/>
          <a:lstStyle/>
          <a:p>
            <a:endParaRPr lang="en-US"/>
          </a:p>
        </p:txBody>
      </p:sp>
      <p:sp>
        <p:nvSpPr>
          <p:cNvPr id="289828" name="Text Box 36"/>
          <p:cNvSpPr txBox="1">
            <a:spLocks noChangeArrowheads="1"/>
          </p:cNvSpPr>
          <p:nvPr/>
        </p:nvSpPr>
        <p:spPr bwMode="auto">
          <a:xfrm>
            <a:off x="5926283" y="1662827"/>
            <a:ext cx="1922317" cy="400110"/>
          </a:xfrm>
          <a:prstGeom prst="rect">
            <a:avLst/>
          </a:prstGeom>
          <a:noFill/>
          <a:ln w="9525">
            <a:noFill/>
            <a:miter lim="800000"/>
            <a:headEnd/>
            <a:tailEnd/>
          </a:ln>
          <a:effectLst/>
        </p:spPr>
        <p:txBody>
          <a:bodyPr wrap="square">
            <a:spAutoFit/>
          </a:bodyPr>
          <a:lstStyle/>
          <a:p>
            <a:pPr>
              <a:spcBef>
                <a:spcPct val="50000"/>
              </a:spcBef>
            </a:pPr>
            <a:r>
              <a:rPr lang="en-US" sz="2000" b="1" dirty="0">
                <a:latin typeface="Century Gothic" pitchFamily="34" charset="0"/>
              </a:rPr>
              <a:t>Gas Turbines</a:t>
            </a:r>
          </a:p>
        </p:txBody>
      </p:sp>
      <p:sp>
        <p:nvSpPr>
          <p:cNvPr id="289829" name="Text Box 37"/>
          <p:cNvSpPr txBox="1">
            <a:spLocks noChangeArrowheads="1"/>
          </p:cNvSpPr>
          <p:nvPr/>
        </p:nvSpPr>
        <p:spPr bwMode="auto">
          <a:xfrm>
            <a:off x="2414155" y="1652436"/>
            <a:ext cx="1853045" cy="400110"/>
          </a:xfrm>
          <a:prstGeom prst="rect">
            <a:avLst/>
          </a:prstGeom>
          <a:noFill/>
          <a:ln w="9525">
            <a:noFill/>
            <a:miter lim="800000"/>
            <a:headEnd/>
            <a:tailEnd/>
          </a:ln>
          <a:effectLst/>
        </p:spPr>
        <p:txBody>
          <a:bodyPr wrap="square">
            <a:spAutoFit/>
          </a:bodyPr>
          <a:lstStyle/>
          <a:p>
            <a:pPr>
              <a:spcBef>
                <a:spcPct val="50000"/>
              </a:spcBef>
            </a:pPr>
            <a:r>
              <a:rPr lang="en-US" sz="2000" b="1" dirty="0" err="1">
                <a:latin typeface="Century Gothic" pitchFamily="34" charset="0"/>
              </a:rPr>
              <a:t>Microturbines</a:t>
            </a:r>
            <a:endParaRPr lang="en-US" sz="2000" b="1" dirty="0">
              <a:latin typeface="Century Gothic" pitchFamily="34" charset="0"/>
            </a:endParaRPr>
          </a:p>
        </p:txBody>
      </p:sp>
      <p:pic>
        <p:nvPicPr>
          <p:cNvPr id="2051" name="Picture 3"/>
          <p:cNvPicPr>
            <a:picLocks noChangeAspect="1" noChangeArrowheads="1"/>
          </p:cNvPicPr>
          <p:nvPr/>
        </p:nvPicPr>
        <p:blipFill>
          <a:blip r:embed="rId4" cstate="print"/>
          <a:srcRect l="4392" t="11301" r="13175" b="5651"/>
          <a:stretch>
            <a:fillRect/>
          </a:stretch>
        </p:blipFill>
        <p:spPr bwMode="auto">
          <a:xfrm>
            <a:off x="1432880" y="3189258"/>
            <a:ext cx="1055521" cy="825738"/>
          </a:xfrm>
          <a:prstGeom prst="rect">
            <a:avLst/>
          </a:prstGeom>
          <a:noFill/>
          <a:ln w="9525">
            <a:noFill/>
            <a:miter lim="800000"/>
            <a:headEnd/>
            <a:tailEnd/>
          </a:ln>
          <a:effectLst/>
        </p:spPr>
      </p:pic>
      <p:pic>
        <p:nvPicPr>
          <p:cNvPr id="43" name="Picture 3" descr="https://encrypted-tbn2.google.com/images?q=tbn:ANd9GcTGEAqDJGd78y_8JEl60ueoREV1hyp3GZi8FOzW6KGC0Db5_2Gi"/>
          <p:cNvPicPr>
            <a:picLocks noChangeAspect="1" noChangeArrowheads="1"/>
          </p:cNvPicPr>
          <p:nvPr/>
        </p:nvPicPr>
        <p:blipFill>
          <a:blip r:embed="rId5" cstate="print"/>
          <a:srcRect l="24260" t="10549" r="41588" b="15824"/>
          <a:stretch>
            <a:fillRect/>
          </a:stretch>
        </p:blipFill>
        <p:spPr bwMode="auto">
          <a:xfrm>
            <a:off x="1141153" y="1447800"/>
            <a:ext cx="687647" cy="974058"/>
          </a:xfrm>
          <a:prstGeom prst="rect">
            <a:avLst/>
          </a:prstGeom>
          <a:noFill/>
        </p:spPr>
      </p:pic>
      <p:pic>
        <p:nvPicPr>
          <p:cNvPr id="3074" name="Picture 2"/>
          <p:cNvPicPr>
            <a:picLocks noChangeAspect="1" noChangeArrowheads="1"/>
          </p:cNvPicPr>
          <p:nvPr/>
        </p:nvPicPr>
        <p:blipFill>
          <a:blip r:embed="rId6" cstate="print"/>
          <a:srcRect l="6576" t="9001" r="67077"/>
          <a:stretch>
            <a:fillRect/>
          </a:stretch>
        </p:blipFill>
        <p:spPr bwMode="auto">
          <a:xfrm>
            <a:off x="392857" y="4815578"/>
            <a:ext cx="521345" cy="789593"/>
          </a:xfrm>
          <a:prstGeom prst="rect">
            <a:avLst/>
          </a:prstGeom>
          <a:noFill/>
          <a:ln w="9525">
            <a:noFill/>
            <a:miter lim="800000"/>
            <a:headEnd/>
            <a:tailEnd/>
          </a:ln>
        </p:spPr>
      </p:pic>
      <p:sp>
        <p:nvSpPr>
          <p:cNvPr id="51" name="Pentagon 50"/>
          <p:cNvSpPr/>
          <p:nvPr/>
        </p:nvSpPr>
        <p:spPr>
          <a:xfrm>
            <a:off x="6477000" y="3027507"/>
            <a:ext cx="1219200" cy="381000"/>
          </a:xfrm>
          <a:prstGeom prst="homePlate">
            <a:avLst>
              <a:gd name="adj" fmla="val 141577"/>
            </a:avLst>
          </a:prstGeom>
          <a:solidFill>
            <a:srgbClr val="FF6600"/>
          </a:solidFill>
          <a:ln w="0">
            <a:noFill/>
            <a:miter lim="800000"/>
            <a:headEnd/>
            <a:tailEnd/>
          </a:ln>
          <a:effectLst/>
        </p:spPr>
        <p:txBody>
          <a:bodyPr wrap="none" anchor="ctr"/>
          <a:lstStyle/>
          <a:p>
            <a:endParaRPr lang="en-US">
              <a:solidFill>
                <a:schemeClr val="tx1"/>
              </a:solidFill>
            </a:endParaRPr>
          </a:p>
        </p:txBody>
      </p:sp>
      <p:pic>
        <p:nvPicPr>
          <p:cNvPr id="30721" name="Picture 1"/>
          <p:cNvPicPr>
            <a:picLocks noChangeAspect="1" noChangeArrowheads="1"/>
          </p:cNvPicPr>
          <p:nvPr/>
        </p:nvPicPr>
        <p:blipFill>
          <a:blip r:embed="rId7" cstate="print"/>
          <a:srcRect l="11678" t="22072" r="13625" b="22072"/>
          <a:stretch>
            <a:fillRect/>
          </a:stretch>
        </p:blipFill>
        <p:spPr bwMode="auto">
          <a:xfrm>
            <a:off x="4361094" y="3396527"/>
            <a:ext cx="1485507" cy="684644"/>
          </a:xfrm>
          <a:prstGeom prst="rect">
            <a:avLst/>
          </a:prstGeom>
          <a:noFill/>
          <a:ln w="9525">
            <a:noFill/>
            <a:miter lim="800000"/>
            <a:headEnd/>
            <a:tailEnd/>
          </a:ln>
          <a:effectLst/>
        </p:spPr>
      </p:pic>
      <p:pic>
        <p:nvPicPr>
          <p:cNvPr id="2050" name="Picture 2"/>
          <p:cNvPicPr>
            <a:picLocks noChangeAspect="1" noChangeArrowheads="1"/>
          </p:cNvPicPr>
          <p:nvPr/>
        </p:nvPicPr>
        <p:blipFill>
          <a:blip r:embed="rId8" cstate="print"/>
          <a:srcRect/>
          <a:stretch>
            <a:fillRect/>
          </a:stretch>
        </p:blipFill>
        <p:spPr bwMode="auto">
          <a:xfrm>
            <a:off x="5759513" y="3181305"/>
            <a:ext cx="1861457" cy="899866"/>
          </a:xfrm>
          <a:prstGeom prst="rect">
            <a:avLst/>
          </a:prstGeom>
          <a:noFill/>
          <a:ln w="9525">
            <a:noFill/>
            <a:miter lim="800000"/>
            <a:headEnd/>
            <a:tailEnd/>
          </a:ln>
          <a:effectLst/>
        </p:spPr>
      </p:pic>
      <p:sp>
        <p:nvSpPr>
          <p:cNvPr id="289816" name="Text Box 24"/>
          <p:cNvSpPr txBox="1">
            <a:spLocks noChangeArrowheads="1"/>
          </p:cNvSpPr>
          <p:nvPr/>
        </p:nvSpPr>
        <p:spPr bwMode="auto">
          <a:xfrm>
            <a:off x="2915869" y="2995261"/>
            <a:ext cx="3408731" cy="400110"/>
          </a:xfrm>
          <a:prstGeom prst="rect">
            <a:avLst/>
          </a:prstGeom>
          <a:noFill/>
          <a:ln w="9525">
            <a:noFill/>
            <a:miter lim="800000"/>
            <a:headEnd/>
            <a:tailEnd/>
          </a:ln>
          <a:effectLst/>
        </p:spPr>
        <p:txBody>
          <a:bodyPr wrap="square">
            <a:spAutoFit/>
          </a:bodyPr>
          <a:lstStyle/>
          <a:p>
            <a:pPr>
              <a:spcBef>
                <a:spcPct val="50000"/>
              </a:spcBef>
            </a:pPr>
            <a:r>
              <a:rPr lang="en-US" sz="2000" b="1" dirty="0">
                <a:latin typeface="Century Gothic" pitchFamily="34" charset="0"/>
              </a:rPr>
              <a:t>Reciprocating Engines</a:t>
            </a:r>
          </a:p>
        </p:txBody>
      </p:sp>
      <p:pic>
        <p:nvPicPr>
          <p:cNvPr id="289809" name="Picture 17"/>
          <p:cNvPicPr>
            <a:picLocks noChangeAspect="1" noChangeArrowheads="1"/>
          </p:cNvPicPr>
          <p:nvPr/>
        </p:nvPicPr>
        <p:blipFill>
          <a:blip r:embed="rId9" cstate="print"/>
          <a:srcRect/>
          <a:stretch>
            <a:fillRect/>
          </a:stretch>
        </p:blipFill>
        <p:spPr bwMode="auto">
          <a:xfrm>
            <a:off x="2819400" y="4538371"/>
            <a:ext cx="902153" cy="823215"/>
          </a:xfrm>
          <a:prstGeom prst="rect">
            <a:avLst/>
          </a:prstGeom>
          <a:noFill/>
          <a:ln w="9525">
            <a:noFill/>
            <a:miter lim="800000"/>
            <a:headEnd/>
            <a:tailEnd/>
          </a:ln>
          <a:effectLst/>
        </p:spPr>
      </p:pic>
      <p:sp>
        <p:nvSpPr>
          <p:cNvPr id="34" name="AutoShape 31"/>
          <p:cNvSpPr>
            <a:spLocks noChangeArrowheads="1"/>
          </p:cNvSpPr>
          <p:nvPr/>
        </p:nvSpPr>
        <p:spPr bwMode="auto">
          <a:xfrm>
            <a:off x="4245037" y="1676681"/>
            <a:ext cx="565088" cy="347090"/>
          </a:xfrm>
          <a:prstGeom prst="homePlate">
            <a:avLst>
              <a:gd name="adj" fmla="val 165000"/>
            </a:avLst>
          </a:prstGeom>
          <a:solidFill>
            <a:srgbClr val="00CCFF"/>
          </a:solidFill>
          <a:ln w="9525">
            <a:noFill/>
            <a:miter lim="800000"/>
            <a:headEnd/>
            <a:tailEnd/>
          </a:ln>
          <a:effectLst/>
        </p:spPr>
        <p:txBody>
          <a:bodyPr wrap="none" anchor="ctr"/>
          <a:lstStyle/>
          <a:p>
            <a:endParaRPr lang="en-US"/>
          </a:p>
        </p:txBody>
      </p:sp>
      <p:sp>
        <p:nvSpPr>
          <p:cNvPr id="35" name="AutoShape 16"/>
          <p:cNvSpPr>
            <a:spLocks noChangeArrowheads="1"/>
          </p:cNvSpPr>
          <p:nvPr/>
        </p:nvSpPr>
        <p:spPr bwMode="auto">
          <a:xfrm rot="10800000">
            <a:off x="4800600" y="1680871"/>
            <a:ext cx="685800" cy="342899"/>
          </a:xfrm>
          <a:prstGeom prst="homePlate">
            <a:avLst>
              <a:gd name="adj" fmla="val 170000"/>
            </a:avLst>
          </a:prstGeom>
          <a:solidFill>
            <a:schemeClr val="accent5">
              <a:lumMod val="60000"/>
              <a:lumOff val="40000"/>
            </a:schemeClr>
          </a:solidFill>
          <a:ln w="9525">
            <a:noFill/>
            <a:miter lim="800000"/>
            <a:headEnd/>
            <a:tailEnd/>
          </a:ln>
          <a:effectLst/>
        </p:spPr>
        <p:txBody>
          <a:bodyPr wrap="none" anchor="ctr"/>
          <a:lstStyle/>
          <a:p>
            <a:endParaRPr lang="en-US"/>
          </a:p>
        </p:txBody>
      </p:sp>
    </p:spTree>
    <p:extLst>
      <p:ext uri="{BB962C8B-B14F-4D97-AF65-F5344CB8AC3E}">
        <p14:creationId xmlns:p14="http://schemas.microsoft.com/office/powerpoint/2010/main" val="1927062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828800"/>
          </a:xfrm>
        </p:spPr>
        <p:txBody>
          <a:bodyPr>
            <a:noAutofit/>
          </a:bodyPr>
          <a:lstStyle/>
          <a:p>
            <a:r>
              <a:rPr lang="en-US" dirty="0" smtClean="0">
                <a:solidFill>
                  <a:srgbClr val="008000"/>
                </a:solidFill>
              </a:rPr>
              <a:t>CHP Today in the U.S.</a:t>
            </a:r>
            <a:endParaRPr lang="en-US" dirty="0">
              <a:solidFill>
                <a:srgbClr val="008000"/>
              </a:solidFil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187104AF-A7CF-40C8-AE99-1C6A92CB4E20}" type="slidenum">
              <a:rPr lang="en-US" smtClean="0"/>
              <a:t>9</a:t>
            </a:fld>
            <a:endParaRPr lang="en-US"/>
          </a:p>
        </p:txBody>
      </p:sp>
    </p:spTree>
    <p:extLst>
      <p:ext uri="{BB962C8B-B14F-4D97-AF65-F5344CB8AC3E}">
        <p14:creationId xmlns:p14="http://schemas.microsoft.com/office/powerpoint/2010/main" val="2082307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 Point">
  <a:themeElements>
    <a:clrScheme name="Custom 1">
      <a:dk1>
        <a:sysClr val="windowText" lastClr="000000"/>
      </a:dk1>
      <a:lt1>
        <a:sysClr val="window" lastClr="FFFFFF"/>
      </a:lt1>
      <a:dk2>
        <a:srgbClr val="000000"/>
      </a:dk2>
      <a:lt2>
        <a:srgbClr val="F2F2F2"/>
      </a:lt2>
      <a:accent1>
        <a:srgbClr val="006600"/>
      </a:accent1>
      <a:accent2>
        <a:srgbClr val="92D050"/>
      </a:accent2>
      <a:accent3>
        <a:srgbClr val="B1E214"/>
      </a:accent3>
      <a:accent4>
        <a:srgbClr val="D1392D"/>
      </a:accent4>
      <a:accent5>
        <a:srgbClr val="FFC000"/>
      </a:accent5>
      <a:accent6>
        <a:srgbClr val="E36C09"/>
      </a:accent6>
      <a:hlink>
        <a:srgbClr val="D1392D"/>
      </a:hlink>
      <a:folHlink>
        <a:srgbClr val="91271F"/>
      </a:folHlink>
    </a:clrScheme>
    <a:fontScheme name="DOE Clean Energy">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66463</TotalTime>
  <Words>3393</Words>
  <Application>Microsoft Office PowerPoint</Application>
  <PresentationFormat>On-screen Show (4:3)</PresentationFormat>
  <Paragraphs>511</Paragraphs>
  <Slides>40</Slides>
  <Notes>22</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Power Point</vt:lpstr>
      <vt:lpstr>Combined Heat and Power Benefits, Examples, and Resources</vt:lpstr>
      <vt:lpstr>Presentation</vt:lpstr>
      <vt:lpstr>U.S. DOE CHP Deployment Program</vt:lpstr>
      <vt:lpstr>PowerPoint Presentation</vt:lpstr>
      <vt:lpstr>PowerPoint Presentation</vt:lpstr>
      <vt:lpstr>CHP:  A Key Part of Our Energy Future</vt:lpstr>
      <vt:lpstr>CHP is significantly more efficient than Traditional Electric + Heat Generation</vt:lpstr>
      <vt:lpstr>Common CHP Technologies and  Generating Capacity Ranges</vt:lpstr>
      <vt:lpstr>CHP Today in the U.S.</vt:lpstr>
      <vt:lpstr>CHP Today in the United States </vt:lpstr>
      <vt:lpstr>What Are the Benefits of CHP?</vt:lpstr>
      <vt:lpstr>Emerging Drivers for CHP</vt:lpstr>
      <vt:lpstr>Critical Infrastructure and Resiliency Benefits of CHP</vt:lpstr>
      <vt:lpstr>Missouri – Current CHP Installations and Technical Potential</vt:lpstr>
      <vt:lpstr>Missouri Existing CHP Installation Summary 23 CHP Sites = 236.9 MW Generating Capacity </vt:lpstr>
      <vt:lpstr>Missouri CHP Technical Potential in the Industrial Sector 1,276 MW @ 1,194 sites</vt:lpstr>
      <vt:lpstr>Missouri CHP Technical Potential in the Commercial Sector 1,521 MW @ 5,173 sites</vt:lpstr>
      <vt:lpstr>Missouri Technical Potential for CHP  (all types)</vt:lpstr>
      <vt:lpstr>Utility Mechanisms for Supporting Development  of CHP</vt:lpstr>
      <vt:lpstr>Utility Mechanisms for Supporting Development of CHP</vt:lpstr>
      <vt:lpstr>CHP and IRPs</vt:lpstr>
      <vt:lpstr>Utility IRP Examples</vt:lpstr>
      <vt:lpstr>Examples of Utility-Industry Partnerships with CHP</vt:lpstr>
      <vt:lpstr>Benefits of Utility Ownership of CHP ACEEE</vt:lpstr>
      <vt:lpstr>Utility CHP Incentive Programs –  design considerations</vt:lpstr>
      <vt:lpstr>Emerging Utility CHP Programs in the  Midwest</vt:lpstr>
      <vt:lpstr>CHP Project Snapshots</vt:lpstr>
      <vt:lpstr>PowerPoint Presentation</vt:lpstr>
      <vt:lpstr>PowerPoint Presentation</vt:lpstr>
      <vt:lpstr>Project Snapshot: Partnership with Industrial Facilities</vt:lpstr>
      <vt:lpstr>Project Snapshot: Participating in Energy Efficiency Programs</vt:lpstr>
      <vt:lpstr>Project Snapshot: Participating in Energy Efficiency Programs</vt:lpstr>
      <vt:lpstr>U.S. DOE Resources</vt:lpstr>
      <vt:lpstr>CHP TAP Project Development Technical Assistance</vt:lpstr>
      <vt:lpstr>Additional CHP Project Resources</vt:lpstr>
      <vt:lpstr>CHP Project Resources</vt:lpstr>
      <vt:lpstr>PowerPoint Presentation</vt:lpstr>
      <vt:lpstr>Summary</vt:lpstr>
      <vt:lpstr>Next Steps…contact the CHP TAP</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Intermountain  Policy Update</dc:title>
  <dc:creator>Christine</dc:creator>
  <cp:lastModifiedBy>Vaught, Dianna</cp:lastModifiedBy>
  <cp:revision>593</cp:revision>
  <cp:lastPrinted>2016-11-21T20:37:57Z</cp:lastPrinted>
  <dcterms:created xsi:type="dcterms:W3CDTF">2011-05-20T15:44:29Z</dcterms:created>
  <dcterms:modified xsi:type="dcterms:W3CDTF">2016-11-23T18:17:41Z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0x010100175B88731B5A704DA578BE31EF8E5712</vt:lpwstr>
  </property>
  <property fmtid="{D5CDD505-2E9C-101B-9397-08002B2CF9AE}" pid="3" name="EmailTo">
    <vt:lpwstr/>
  </property>
  <property fmtid="{D5CDD505-2E9C-101B-9397-08002B2CF9AE}" pid="4" name="EmailSender">
    <vt:lpwstr/>
  </property>
  <property fmtid="{D5CDD505-2E9C-101B-9397-08002B2CF9AE}" pid="5" name="EmailFrom">
    <vt:lpwstr/>
  </property>
  <property fmtid="{D5CDD505-2E9C-101B-9397-08002B2CF9AE}" pid="6" name="EmailSubject">
    <vt:lpwstr/>
  </property>
  <property fmtid="{D5CDD505-2E9C-101B-9397-08002B2CF9AE}" pid="7" name="EmailCc">
    <vt:lpwstr/>
  </property>
  <property fmtid="{D5CDD505-2E9C-101B-9397-08002B2CF9AE}" pid="8" name="EmailHeaders">
    <vt:lpwstr/>
  </property>
</Properties>
</file>