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4" r:id="rId8"/>
    <p:sldId id="262" r:id="rId9"/>
    <p:sldId id="265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66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0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21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79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7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9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2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2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6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28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657335-0601-4D2F-A345-72A11BEE039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5FE109-4B45-418F-B364-2884AC5FB7A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886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Re-Examining Promotional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Modest Proposal</a:t>
            </a:r>
          </a:p>
        </p:txBody>
      </p:sp>
    </p:spTree>
    <p:extLst>
      <p:ext uri="{BB962C8B-B14F-4D97-AF65-F5344CB8AC3E}">
        <p14:creationId xmlns:p14="http://schemas.microsoft.com/office/powerpoint/2010/main" val="96847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Underlying Rationale for the Promotional Practices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General purpose of the promotional practice rule is to prevent utilities from exploiting their position as natural monopolies in a free market</a:t>
            </a:r>
          </a:p>
          <a:p>
            <a:r>
              <a:rPr lang="en-US" sz="3200" dirty="0"/>
              <a:t>Added benefits including prevention of:</a:t>
            </a:r>
          </a:p>
          <a:p>
            <a:pPr lvl="1"/>
            <a:r>
              <a:rPr lang="en-US" sz="2800" dirty="0"/>
              <a:t>Discrimination between ratepayers</a:t>
            </a:r>
          </a:p>
          <a:p>
            <a:pPr lvl="1"/>
            <a:r>
              <a:rPr lang="en-US" sz="2800" dirty="0"/>
              <a:t>Monopolistic over-reach</a:t>
            </a:r>
          </a:p>
          <a:p>
            <a:pPr lvl="1"/>
            <a:r>
              <a:rPr lang="en-US" sz="2800" dirty="0"/>
              <a:t>Breakdown of the matching principle between cost causers and cost bearers</a:t>
            </a:r>
          </a:p>
        </p:txBody>
      </p:sp>
    </p:spTree>
    <p:extLst>
      <p:ext uri="{BB962C8B-B14F-4D97-AF65-F5344CB8AC3E}">
        <p14:creationId xmlns:p14="http://schemas.microsoft.com/office/powerpoint/2010/main" val="333190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Version and Staff’s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Current Version spread out over several different rules</a:t>
            </a:r>
          </a:p>
          <a:p>
            <a:pPr lvl="1"/>
            <a:r>
              <a:rPr lang="en-US" sz="2800" dirty="0"/>
              <a:t>Establish specific filing requirements that utilities must adhere to</a:t>
            </a:r>
          </a:p>
          <a:p>
            <a:pPr lvl="1"/>
            <a:r>
              <a:rPr lang="en-US" sz="2800" dirty="0"/>
              <a:t>Sets guidelines for how promotional practice may be offered</a:t>
            </a:r>
          </a:p>
          <a:p>
            <a:pPr lvl="1"/>
            <a:r>
              <a:rPr lang="en-US" sz="2800" dirty="0"/>
              <a:t>Explicitly prohibits certain promotional practices </a:t>
            </a:r>
          </a:p>
          <a:p>
            <a:r>
              <a:rPr lang="en-US" sz="3200" dirty="0"/>
              <a:t>Staff’s proposal seeks to consolidate these rules, but generally does not otherwise make significant material changes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584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Modest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What if we allowed the free market </a:t>
            </a:r>
            <a:r>
              <a:rPr lang="en-US" sz="2800" dirty="0" smtClean="0"/>
              <a:t>to work </a:t>
            </a:r>
            <a:r>
              <a:rPr lang="en-US" sz="2800" dirty="0"/>
              <a:t>as intended</a:t>
            </a:r>
          </a:p>
          <a:p>
            <a:pPr lvl="1"/>
            <a:r>
              <a:rPr lang="en-US" sz="2600" dirty="0"/>
              <a:t>Treat utilities as normal market participants </a:t>
            </a:r>
          </a:p>
          <a:p>
            <a:pPr lvl="1"/>
            <a:r>
              <a:rPr lang="en-US" sz="2600" dirty="0"/>
              <a:t>Remove both the existing prohibitions and administrative oversight </a:t>
            </a:r>
          </a:p>
          <a:p>
            <a:pPr lvl="1"/>
            <a:r>
              <a:rPr lang="en-US" sz="2600" dirty="0"/>
              <a:t>B</a:t>
            </a:r>
            <a:r>
              <a:rPr lang="en-US" sz="2600" dirty="0" smtClean="0"/>
              <a:t>ut </a:t>
            </a:r>
            <a:r>
              <a:rPr lang="en-US" sz="2600" dirty="0"/>
              <a:t>also eliminate captive-customer funding for such programs</a:t>
            </a:r>
          </a:p>
          <a:p>
            <a:r>
              <a:rPr lang="en-US" sz="2800" dirty="0"/>
              <a:t>Utilities can still recover cost of promotional practices through the increase to revenue incident to the increased load those practices create</a:t>
            </a:r>
          </a:p>
          <a:p>
            <a:r>
              <a:rPr lang="en-US" sz="2800" dirty="0"/>
              <a:t>Quid pro quo: shifts risk from ratepayers to shareholders in exchange for greater freedom to operate </a:t>
            </a:r>
          </a:p>
        </p:txBody>
      </p:sp>
    </p:spTree>
    <p:extLst>
      <p:ext uri="{BB962C8B-B14F-4D97-AF65-F5344CB8AC3E}">
        <p14:creationId xmlns:p14="http://schemas.microsoft.com/office/powerpoint/2010/main" val="53077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to the Utilities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Much greater freedom to explore and experiment</a:t>
            </a:r>
          </a:p>
          <a:p>
            <a:r>
              <a:rPr lang="en-US" sz="3600" dirty="0"/>
              <a:t>Increased revenue brought on by increased load</a:t>
            </a:r>
          </a:p>
          <a:p>
            <a:r>
              <a:rPr lang="en-US" sz="3600" dirty="0"/>
              <a:t>No longer required to engage in lengthy approval process or seek waivers from the Commission</a:t>
            </a:r>
          </a:p>
        </p:txBody>
      </p:sp>
    </p:spTree>
    <p:extLst>
      <p:ext uri="{BB962C8B-B14F-4D97-AF65-F5344CB8AC3E}">
        <p14:creationId xmlns:p14="http://schemas.microsoft.com/office/powerpoint/2010/main" val="333771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to Ratepayers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 longer bear the risk of promotional practice programs not proving to be cost effective</a:t>
            </a:r>
          </a:p>
          <a:p>
            <a:r>
              <a:rPr lang="en-US" sz="3600" dirty="0"/>
              <a:t>Helps new customers as well as old</a:t>
            </a:r>
          </a:p>
          <a:p>
            <a:r>
              <a:rPr lang="en-US" sz="3600" dirty="0"/>
              <a:t>Increased competition in the utilities market</a:t>
            </a:r>
          </a:p>
        </p:txBody>
      </p:sp>
    </p:spTree>
    <p:extLst>
      <p:ext uri="{BB962C8B-B14F-4D97-AF65-F5344CB8AC3E}">
        <p14:creationId xmlns:p14="http://schemas.microsoft.com/office/powerpoint/2010/main" val="388796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Rule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Applications for beneficial electrification programs</a:t>
            </a:r>
          </a:p>
          <a:p>
            <a:r>
              <a:rPr lang="en-US" sz="3600" dirty="0" smtClean="0"/>
              <a:t>Open up avenues for energy efficiency programs for new customers</a:t>
            </a:r>
          </a:p>
          <a:p>
            <a:r>
              <a:rPr lang="en-US" sz="3600" dirty="0" smtClean="0"/>
              <a:t>Allow </a:t>
            </a:r>
            <a:r>
              <a:rPr lang="en-US" sz="3600" dirty="0"/>
              <a:t>more competition with cooperatives and municipalities </a:t>
            </a:r>
          </a:p>
        </p:txBody>
      </p:sp>
    </p:spTree>
    <p:extLst>
      <p:ext uri="{BB962C8B-B14F-4D97-AF65-F5344CB8AC3E}">
        <p14:creationId xmlns:p14="http://schemas.microsoft.com/office/powerpoint/2010/main" val="209657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Rule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EE-2013-0511 – Union Electric d/b/a Ameren Missouri sought a variance from promotional practice rule to provide the developer of a subdivision the installation of underground electric facilities at no cost to those developers.</a:t>
            </a:r>
          </a:p>
          <a:p>
            <a:r>
              <a:rPr lang="en-US" sz="2800" dirty="0"/>
              <a:t>GT-2012-0170 – Missouri Gas Energy (now Spire West) wanted to implement a program to aid victims of 2011 Joplin tornado</a:t>
            </a:r>
          </a:p>
          <a:p>
            <a:r>
              <a:rPr lang="en-US" sz="2800" dirty="0"/>
              <a:t>GE-2006-0189 – Southern Missouri Gas Company (SMGC) sought a waiver from the promotional practices rule for its natural gas conversion program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725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Interplay with the Affiliate Transaction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This proposal only works if there are strong affiliate transaction rules in place that are regularly enforced</a:t>
            </a:r>
          </a:p>
          <a:p>
            <a:r>
              <a:rPr lang="en-US" sz="3200" dirty="0"/>
              <a:t>Changes to the affiliate transaction rules, which are also currently undergoing revision, may effect this</a:t>
            </a:r>
          </a:p>
        </p:txBody>
      </p:sp>
    </p:spTree>
    <p:extLst>
      <p:ext uri="{BB962C8B-B14F-4D97-AF65-F5344CB8AC3E}">
        <p14:creationId xmlns:p14="http://schemas.microsoft.com/office/powerpoint/2010/main" val="203230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821</TotalTime>
  <Words>397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Re-Examining Promotional Practices</vt:lpstr>
      <vt:lpstr>Underlying Rationale for the Promotional Practices Rule</vt:lpstr>
      <vt:lpstr>Current Version and Staff’s Proposal</vt:lpstr>
      <vt:lpstr>A Modest Proposal</vt:lpstr>
      <vt:lpstr>Benefits to the Utilities</vt:lpstr>
      <vt:lpstr>Benefits to Ratepayers</vt:lpstr>
      <vt:lpstr>Proposed Rule in Practice</vt:lpstr>
      <vt:lpstr>Proposed Rule in Practice</vt:lpstr>
      <vt:lpstr>Interplay with the Affiliate Transaction Rule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Promotional Practices</dc:title>
  <dc:creator>Clizer, John</dc:creator>
  <cp:lastModifiedBy>Clizer, John</cp:lastModifiedBy>
  <cp:revision>23</cp:revision>
  <cp:lastPrinted>2020-01-21T17:07:57Z</cp:lastPrinted>
  <dcterms:created xsi:type="dcterms:W3CDTF">2020-01-16T20:33:46Z</dcterms:created>
  <dcterms:modified xsi:type="dcterms:W3CDTF">2020-01-21T18:47:51Z</dcterms:modified>
</cp:coreProperties>
</file>