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38" r:id="rId1"/>
  </p:sldMasterIdLst>
  <p:notesMasterIdLst>
    <p:notesMasterId r:id="rId66"/>
  </p:notesMasterIdLst>
  <p:handoutMasterIdLst>
    <p:handoutMasterId r:id="rId67"/>
  </p:handoutMasterIdLst>
  <p:sldIdLst>
    <p:sldId id="256" r:id="rId2"/>
    <p:sldId id="262" r:id="rId3"/>
    <p:sldId id="263" r:id="rId4"/>
    <p:sldId id="264" r:id="rId5"/>
    <p:sldId id="332" r:id="rId6"/>
    <p:sldId id="333" r:id="rId7"/>
    <p:sldId id="335" r:id="rId8"/>
    <p:sldId id="336" r:id="rId9"/>
    <p:sldId id="337" r:id="rId10"/>
    <p:sldId id="344" r:id="rId11"/>
    <p:sldId id="318" r:id="rId12"/>
    <p:sldId id="321" r:id="rId13"/>
    <p:sldId id="265" r:id="rId14"/>
    <p:sldId id="345" r:id="rId15"/>
    <p:sldId id="320" r:id="rId16"/>
    <p:sldId id="258" r:id="rId17"/>
    <p:sldId id="266" r:id="rId18"/>
    <p:sldId id="282" r:id="rId19"/>
    <p:sldId id="349" r:id="rId20"/>
    <p:sldId id="350" r:id="rId21"/>
    <p:sldId id="275" r:id="rId22"/>
    <p:sldId id="276" r:id="rId23"/>
    <p:sldId id="284" r:id="rId24"/>
    <p:sldId id="285" r:id="rId25"/>
    <p:sldId id="322" r:id="rId26"/>
    <p:sldId id="330" r:id="rId27"/>
    <p:sldId id="346" r:id="rId28"/>
    <p:sldId id="287" r:id="rId29"/>
    <p:sldId id="277" r:id="rId30"/>
    <p:sldId id="280" r:id="rId31"/>
    <p:sldId id="351" r:id="rId32"/>
    <p:sldId id="292" r:id="rId33"/>
    <p:sldId id="295" r:id="rId34"/>
    <p:sldId id="298" r:id="rId35"/>
    <p:sldId id="362" r:id="rId36"/>
    <p:sldId id="308" r:id="rId37"/>
    <p:sldId id="309" r:id="rId38"/>
    <p:sldId id="311" r:id="rId39"/>
    <p:sldId id="316" r:id="rId40"/>
    <p:sldId id="288" r:id="rId41"/>
    <p:sldId id="352" r:id="rId42"/>
    <p:sldId id="270" r:id="rId43"/>
    <p:sldId id="339" r:id="rId44"/>
    <p:sldId id="341" r:id="rId45"/>
    <p:sldId id="357" r:id="rId46"/>
    <p:sldId id="356" r:id="rId47"/>
    <p:sldId id="323" r:id="rId48"/>
    <p:sldId id="289" r:id="rId49"/>
    <p:sldId id="347" r:id="rId50"/>
    <p:sldId id="358" r:id="rId51"/>
    <p:sldId id="271" r:id="rId52"/>
    <p:sldId id="272" r:id="rId53"/>
    <p:sldId id="359" r:id="rId54"/>
    <p:sldId id="273" r:id="rId55"/>
    <p:sldId id="360" r:id="rId56"/>
    <p:sldId id="361" r:id="rId57"/>
    <p:sldId id="302" r:id="rId58"/>
    <p:sldId id="354" r:id="rId59"/>
    <p:sldId id="267" r:id="rId60"/>
    <p:sldId id="268" r:id="rId61"/>
    <p:sldId id="342" r:id="rId62"/>
    <p:sldId id="317" r:id="rId63"/>
    <p:sldId id="269" r:id="rId64"/>
    <p:sldId id="363"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85145" autoAdjust="0"/>
  </p:normalViewPr>
  <p:slideViewPr>
    <p:cSldViewPr snapToGrid="0" snapToObjects="1">
      <p:cViewPr varScale="1">
        <p:scale>
          <a:sx n="121" d="100"/>
          <a:sy n="121" d="100"/>
        </p:scale>
        <p:origin x="-744" y="-104"/>
      </p:cViewPr>
      <p:guideLst>
        <p:guide orient="horz" pos="2160"/>
        <p:guide pos="2880"/>
      </p:guideLst>
    </p:cSldViewPr>
  </p:slideViewPr>
  <p:outlineViewPr>
    <p:cViewPr>
      <p:scale>
        <a:sx n="33" d="100"/>
        <a:sy n="33" d="100"/>
      </p:scale>
      <p:origin x="84840" y="0"/>
    </p:cViewPr>
  </p:outlineViewPr>
  <p:notesTextViewPr>
    <p:cViewPr>
      <p:scale>
        <a:sx n="100" d="100"/>
        <a:sy n="100" d="100"/>
      </p:scale>
      <p:origin x="0" y="0"/>
    </p:cViewPr>
  </p:notesTextViewPr>
  <p:sorterViewPr>
    <p:cViewPr>
      <p:scale>
        <a:sx n="200" d="100"/>
        <a:sy n="200" d="100"/>
      </p:scale>
      <p:origin x="0" y="38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jmichals.NEEP\Desktop\Funding%20Confirmation%20Letters\EM&amp;V%20Cost%20Allocation%202010%20Invoicing%20-%20FINAL.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549212598426"/>
          <c:y val="0.0416666666666667"/>
          <c:w val="0.53888888888889"/>
          <c:h val="0.898148148148151"/>
        </c:manualLayout>
      </c:layout>
      <c:pieChart>
        <c:varyColors val="1"/>
        <c:ser>
          <c:idx val="0"/>
          <c:order val="0"/>
          <c:spPr>
            <a:ln>
              <a:solidFill>
                <a:srgbClr val="92D050"/>
              </a:solidFill>
            </a:ln>
          </c:spPr>
          <c:explosion val="10"/>
          <c:dPt>
            <c:idx val="1"/>
            <c:bubble3D val="0"/>
            <c:spPr>
              <a:solidFill>
                <a:srgbClr val="92D050"/>
              </a:solidFill>
              <a:ln w="9525" cap="flat" cmpd="sng" algn="ctr">
                <a:solidFill>
                  <a:srgbClr val="92D050"/>
                </a:solidFill>
                <a:prstDash val="solid"/>
              </a:ln>
              <a:effectLst>
                <a:outerShdw blurRad="40000" dist="23000" dir="5400000" rotWithShape="0">
                  <a:srgbClr val="000000">
                    <a:alpha val="35000"/>
                  </a:srgbClr>
                </a:outerShdw>
              </a:effectLst>
            </c:spPr>
          </c:dPt>
          <c:dPt>
            <c:idx val="2"/>
            <c:bubble3D val="0"/>
            <c:spPr>
              <a:solidFill>
                <a:schemeClr val="accent6">
                  <a:lumMod val="75000"/>
                </a:schemeClr>
              </a:solidFill>
              <a:ln w="9525" cap="flat" cmpd="sng" algn="ctr">
                <a:solidFill>
                  <a:srgbClr val="92D050"/>
                </a:solidFill>
                <a:prstDash val="solid"/>
              </a:ln>
              <a:effectLst>
                <a:outerShdw blurRad="40000" dist="23000" dir="5400000" rotWithShape="0">
                  <a:srgbClr val="000000">
                    <a:alpha val="35000"/>
                  </a:srgbClr>
                </a:outerShdw>
              </a:effectLst>
            </c:spPr>
          </c:dPt>
          <c:cat>
            <c:strRef>
              <c:f>'Cost Allocation by State'!$B$30:$B$32</c:f>
              <c:strCache>
                <c:ptCount val="3"/>
                <c:pt idx="0">
                  <c:v>States</c:v>
                </c:pt>
                <c:pt idx="1">
                  <c:v>US DOE/EPA</c:v>
                </c:pt>
                <c:pt idx="2">
                  <c:v>Subscribers</c:v>
                </c:pt>
              </c:strCache>
            </c:strRef>
          </c:cat>
          <c:val>
            <c:numRef>
              <c:f>'Cost Allocation by State'!$C$30:$C$32</c:f>
              <c:numCache>
                <c:formatCode>_("$"* #,##0_);_("$"* \(#,##0\);_("$"* "-"??_);_(@_)</c:formatCode>
                <c:ptCount val="3"/>
                <c:pt idx="0">
                  <c:v>2.06E6</c:v>
                </c:pt>
                <c:pt idx="1">
                  <c:v>260000.0</c:v>
                </c:pt>
                <c:pt idx="2">
                  <c:v>25000.0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65792530244068"/>
          <c:y val="0.0564385588165116"/>
          <c:w val="0.309475574812411"/>
          <c:h val="0.349677530090756"/>
        </c:manualLayout>
      </c:layout>
      <c:overlay val="0"/>
      <c:txPr>
        <a:bodyPr/>
        <a:lstStyle/>
        <a:p>
          <a:pPr>
            <a:defRPr sz="2000">
              <a:latin typeface="Trebuchet MS" pitchFamily="34" charset="0"/>
            </a:defRPr>
          </a:pPr>
          <a:endParaRPr lang="en-US"/>
        </a:p>
      </c:txPr>
    </c:legend>
    <c:plotVisOnly val="1"/>
    <c:dispBlanksAs val="zero"/>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48535165743171"/>
          <c:y val="0.044861443213008"/>
          <c:w val="0.312656994264606"/>
          <c:h val="0.843173265004597"/>
        </c:manualLayout>
      </c:layout>
      <c:barChart>
        <c:barDir val="col"/>
        <c:grouping val="stacked"/>
        <c:varyColors val="0"/>
        <c:ser>
          <c:idx val="3"/>
          <c:order val="0"/>
          <c:tx>
            <c:strRef>
              <c:f>Sheet1!$A$2</c:f>
              <c:strCache>
                <c:ptCount val="1"/>
                <c:pt idx="0">
                  <c:v>Existing Measure Review &amp; Updates</c:v>
                </c:pt>
              </c:strCache>
            </c:strRef>
          </c:tx>
          <c:invertIfNegative val="0"/>
          <c:cat>
            <c:strRef>
              <c:f>Sheet1!$E$1</c:f>
              <c:strCache>
                <c:ptCount val="1"/>
                <c:pt idx="0">
                  <c:v>Total Budget, Including In-Kind ($100000)</c:v>
                </c:pt>
              </c:strCache>
            </c:strRef>
          </c:cat>
          <c:val>
            <c:numRef>
              <c:f>Sheet1!$E$2</c:f>
              <c:numCache>
                <c:formatCode>"$"#,##0.0_);\("$"#,##0.0\)</c:formatCode>
                <c:ptCount val="1"/>
                <c:pt idx="0">
                  <c:v>0.5726</c:v>
                </c:pt>
              </c:numCache>
            </c:numRef>
          </c:val>
        </c:ser>
        <c:ser>
          <c:idx val="0"/>
          <c:order val="1"/>
          <c:tx>
            <c:strRef>
              <c:f>Sheet1!$A$3</c:f>
              <c:strCache>
                <c:ptCount val="1"/>
                <c:pt idx="0">
                  <c:v>New Measure Development &amp; Review of Unsolicited Proposals</c:v>
                </c:pt>
              </c:strCache>
            </c:strRef>
          </c:tx>
          <c:invertIfNegative val="0"/>
          <c:cat>
            <c:strRef>
              <c:f>Sheet1!$E$1</c:f>
              <c:strCache>
                <c:ptCount val="1"/>
                <c:pt idx="0">
                  <c:v>Total Budget, Including In-Kind ($100000)</c:v>
                </c:pt>
              </c:strCache>
            </c:strRef>
          </c:cat>
          <c:val>
            <c:numRef>
              <c:f>Sheet1!$E$3</c:f>
              <c:numCache>
                <c:formatCode>"$"#,##0.0_);\("$"#,##0.0\)</c:formatCode>
                <c:ptCount val="1"/>
                <c:pt idx="0">
                  <c:v>0.1655</c:v>
                </c:pt>
              </c:numCache>
            </c:numRef>
          </c:val>
        </c:ser>
        <c:ser>
          <c:idx val="1"/>
          <c:order val="2"/>
          <c:tx>
            <c:strRef>
              <c:f>Sheet1!$A$4</c:f>
              <c:strCache>
                <c:ptCount val="1"/>
                <c:pt idx="0">
                  <c:v>Standardization of Technical Analysis</c:v>
                </c:pt>
              </c:strCache>
            </c:strRef>
          </c:tx>
          <c:invertIfNegative val="0"/>
          <c:cat>
            <c:strRef>
              <c:f>Sheet1!$E$1</c:f>
              <c:strCache>
                <c:ptCount val="1"/>
                <c:pt idx="0">
                  <c:v>Total Budget, Including In-Kind ($100000)</c:v>
                </c:pt>
              </c:strCache>
            </c:strRef>
          </c:cat>
          <c:val>
            <c:numRef>
              <c:f>Sheet1!$E$4</c:f>
              <c:numCache>
                <c:formatCode>"$"#,##0.0_);\("$"#,##0.0\)</c:formatCode>
                <c:ptCount val="1"/>
                <c:pt idx="0">
                  <c:v>0.0685</c:v>
                </c:pt>
              </c:numCache>
            </c:numRef>
          </c:val>
        </c:ser>
        <c:ser>
          <c:idx val="2"/>
          <c:order val="3"/>
          <c:tx>
            <c:strRef>
              <c:f>Sheet1!$A$5</c:f>
              <c:strCache>
                <c:ptCount val="1"/>
                <c:pt idx="0">
                  <c:v>Tool Development</c:v>
                </c:pt>
              </c:strCache>
            </c:strRef>
          </c:tx>
          <c:invertIfNegative val="0"/>
          <c:cat>
            <c:strRef>
              <c:f>Sheet1!$E$1</c:f>
              <c:strCache>
                <c:ptCount val="1"/>
                <c:pt idx="0">
                  <c:v>Total Budget, Including In-Kind ($100000)</c:v>
                </c:pt>
              </c:strCache>
            </c:strRef>
          </c:cat>
          <c:val>
            <c:numRef>
              <c:f>Sheet1!$E$5</c:f>
              <c:numCache>
                <c:formatCode>"$"#,##0.0_);\("$"#,##0.0\)</c:formatCode>
                <c:ptCount val="1"/>
                <c:pt idx="0">
                  <c:v>0.098</c:v>
                </c:pt>
              </c:numCache>
            </c:numRef>
          </c:val>
        </c:ser>
        <c:ser>
          <c:idx val="4"/>
          <c:order val="4"/>
          <c:tx>
            <c:strRef>
              <c:f>Sheet1!$A$6</c:f>
              <c:strCache>
                <c:ptCount val="1"/>
                <c:pt idx="0">
                  <c:v>Research Projects &amp; Data Development</c:v>
                </c:pt>
              </c:strCache>
            </c:strRef>
          </c:tx>
          <c:invertIfNegative val="0"/>
          <c:cat>
            <c:strRef>
              <c:f>Sheet1!$E$1</c:f>
              <c:strCache>
                <c:ptCount val="1"/>
                <c:pt idx="0">
                  <c:v>Total Budget, Including In-Kind ($100000)</c:v>
                </c:pt>
              </c:strCache>
            </c:strRef>
          </c:cat>
          <c:val>
            <c:numRef>
              <c:f>Sheet1!$E$6</c:f>
              <c:numCache>
                <c:formatCode>"$"#,##0.0_);\("$"#,##0.0\)</c:formatCode>
                <c:ptCount val="1"/>
                <c:pt idx="0">
                  <c:v>0.16435</c:v>
                </c:pt>
              </c:numCache>
            </c:numRef>
          </c:val>
        </c:ser>
        <c:ser>
          <c:idx val="5"/>
          <c:order val="5"/>
          <c:tx>
            <c:strRef>
              <c:f>Sheet1!$A$7</c:f>
              <c:strCache>
                <c:ptCount val="1"/>
                <c:pt idx="0">
                  <c:v>Regional Coordination</c:v>
                </c:pt>
              </c:strCache>
            </c:strRef>
          </c:tx>
          <c:invertIfNegative val="0"/>
          <c:cat>
            <c:strRef>
              <c:f>Sheet1!$E$1</c:f>
              <c:strCache>
                <c:ptCount val="1"/>
                <c:pt idx="0">
                  <c:v>Total Budget, Including In-Kind ($100000)</c:v>
                </c:pt>
              </c:strCache>
            </c:strRef>
          </c:cat>
          <c:val>
            <c:numRef>
              <c:f>Sheet1!$E$7</c:f>
              <c:numCache>
                <c:formatCode>"$"#,##0.0_);\("$"#,##0.0\)</c:formatCode>
                <c:ptCount val="1"/>
                <c:pt idx="0">
                  <c:v>0.103</c:v>
                </c:pt>
              </c:numCache>
            </c:numRef>
          </c:val>
        </c:ser>
        <c:ser>
          <c:idx val="6"/>
          <c:order val="6"/>
          <c:tx>
            <c:strRef>
              <c:f>Sheet1!$A$8</c:f>
              <c:strCache>
                <c:ptCount val="1"/>
                <c:pt idx="0">
                  <c:v>Website, Database support, Conservation Tracking </c:v>
                </c:pt>
              </c:strCache>
            </c:strRef>
          </c:tx>
          <c:invertIfNegative val="0"/>
          <c:cat>
            <c:strRef>
              <c:f>Sheet1!$E$1</c:f>
              <c:strCache>
                <c:ptCount val="1"/>
                <c:pt idx="0">
                  <c:v>Total Budget, Including In-Kind ($100000)</c:v>
                </c:pt>
              </c:strCache>
            </c:strRef>
          </c:cat>
          <c:val>
            <c:numRef>
              <c:f>Sheet1!$E$8</c:f>
              <c:numCache>
                <c:formatCode>"$"#,##0.0_);\("$"#,##0.0\)</c:formatCode>
                <c:ptCount val="1"/>
                <c:pt idx="0">
                  <c:v>0.065</c:v>
                </c:pt>
              </c:numCache>
            </c:numRef>
          </c:val>
        </c:ser>
        <c:ser>
          <c:idx val="7"/>
          <c:order val="7"/>
          <c:tx>
            <c:strRef>
              <c:f>Sheet1!$A$9</c:f>
              <c:strCache>
                <c:ptCount val="1"/>
                <c:pt idx="0">
                  <c:v>RTF Member Support &amp; Administration</c:v>
                </c:pt>
              </c:strCache>
            </c:strRef>
          </c:tx>
          <c:invertIfNegative val="0"/>
          <c:cat>
            <c:strRef>
              <c:f>Sheet1!$E$1</c:f>
              <c:strCache>
                <c:ptCount val="1"/>
                <c:pt idx="0">
                  <c:v>Total Budget, Including In-Kind ($100000)</c:v>
                </c:pt>
              </c:strCache>
            </c:strRef>
          </c:cat>
          <c:val>
            <c:numRef>
              <c:f>Sheet1!$E$9</c:f>
              <c:numCache>
                <c:formatCode>"$"#,##0.0_);\("$"#,##0.0\)</c:formatCode>
                <c:ptCount val="1"/>
                <c:pt idx="0">
                  <c:v>0.181</c:v>
                </c:pt>
              </c:numCache>
            </c:numRef>
          </c:val>
        </c:ser>
        <c:ser>
          <c:idx val="8"/>
          <c:order val="8"/>
          <c:tx>
            <c:strRef>
              <c:f>Sheet1!$A$10</c:f>
              <c:strCache>
                <c:ptCount val="1"/>
                <c:pt idx="0">
                  <c:v>RTF Management</c:v>
                </c:pt>
              </c:strCache>
            </c:strRef>
          </c:tx>
          <c:invertIfNegative val="0"/>
          <c:cat>
            <c:strRef>
              <c:f>Sheet1!$E$1</c:f>
              <c:strCache>
                <c:ptCount val="1"/>
                <c:pt idx="0">
                  <c:v>Total Budget, Including In-Kind ($100000)</c:v>
                </c:pt>
              </c:strCache>
            </c:strRef>
          </c:cat>
          <c:val>
            <c:numRef>
              <c:f>Sheet1!$E$10</c:f>
              <c:numCache>
                <c:formatCode>"$"#,##0.0_);\("$"#,##0.0\)</c:formatCode>
                <c:ptCount val="1"/>
                <c:pt idx="0">
                  <c:v>0.346</c:v>
                </c:pt>
              </c:numCache>
            </c:numRef>
          </c:val>
        </c:ser>
        <c:dLbls>
          <c:showLegendKey val="0"/>
          <c:showVal val="0"/>
          <c:showCatName val="0"/>
          <c:showSerName val="0"/>
          <c:showPercent val="0"/>
          <c:showBubbleSize val="0"/>
        </c:dLbls>
        <c:gapWidth val="150"/>
        <c:overlap val="100"/>
        <c:axId val="2144414584"/>
        <c:axId val="2144411624"/>
      </c:barChart>
      <c:catAx>
        <c:axId val="2144414584"/>
        <c:scaling>
          <c:orientation val="minMax"/>
        </c:scaling>
        <c:delete val="1"/>
        <c:axPos val="b"/>
        <c:majorTickMark val="out"/>
        <c:minorTickMark val="none"/>
        <c:tickLblPos val="none"/>
        <c:crossAx val="2144411624"/>
        <c:crosses val="autoZero"/>
        <c:auto val="1"/>
        <c:lblAlgn val="ctr"/>
        <c:lblOffset val="100"/>
        <c:noMultiLvlLbl val="0"/>
      </c:catAx>
      <c:valAx>
        <c:axId val="2144411624"/>
        <c:scaling>
          <c:orientation val="minMax"/>
        </c:scaling>
        <c:delete val="0"/>
        <c:axPos val="l"/>
        <c:majorGridlines/>
        <c:title>
          <c:tx>
            <c:rich>
              <a:bodyPr rot="-5400000" vert="horz"/>
              <a:lstStyle/>
              <a:p>
                <a:pPr>
                  <a:defRPr/>
                </a:pPr>
                <a:r>
                  <a:rPr lang="en-US" b="0" dirty="0" smtClean="0">
                    <a:effectLst>
                      <a:outerShdw blurRad="38100" dist="38100" dir="2700000" algn="tl">
                        <a:srgbClr val="000000">
                          <a:alpha val="43137"/>
                        </a:srgbClr>
                      </a:outerShdw>
                    </a:effectLst>
                  </a:rPr>
                  <a:t>Budget ($million)</a:t>
                </a:r>
                <a:endParaRPr lang="en-US" b="0" dirty="0">
                  <a:effectLst>
                    <a:outerShdw blurRad="38100" dist="38100" dir="2700000" algn="tl">
                      <a:srgbClr val="000000">
                        <a:alpha val="43137"/>
                      </a:srgbClr>
                    </a:outerShdw>
                  </a:effectLst>
                </a:endParaRPr>
              </a:p>
            </c:rich>
          </c:tx>
          <c:layout>
            <c:manualLayout>
              <c:xMode val="edge"/>
              <c:yMode val="edge"/>
              <c:x val="0.00939037134247107"/>
              <c:y val="0.300986407323232"/>
            </c:manualLayout>
          </c:layout>
          <c:overlay val="0"/>
        </c:title>
        <c:numFmt formatCode="&quot;$&quot;#,##0.0_);\(&quot;$&quot;#,##0.0\)" sourceLinked="1"/>
        <c:majorTickMark val="out"/>
        <c:minorTickMark val="none"/>
        <c:tickLblPos val="nextTo"/>
        <c:crossAx val="2144414584"/>
        <c:crosses val="autoZero"/>
        <c:crossBetween val="between"/>
      </c:valAx>
      <c:spPr>
        <a:ln>
          <a:solidFill>
            <a:schemeClr val="tx1"/>
          </a:solidFill>
        </a:ln>
      </c:spPr>
    </c:plotArea>
    <c:legend>
      <c:legendPos val="r"/>
      <c:layout>
        <c:manualLayout>
          <c:xMode val="edge"/>
          <c:yMode val="edge"/>
          <c:x val="0.518290925439876"/>
          <c:y val="0.0327079562957099"/>
          <c:w val="0.472449815300865"/>
          <c:h val="0.94300196444381"/>
        </c:manualLayout>
      </c:layout>
      <c:overlay val="0"/>
      <c:txPr>
        <a:bodyPr/>
        <a:lstStyle/>
        <a:p>
          <a:pPr>
            <a:defRPr>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png"/><Relationship Id="rId3"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png"/><Relationship Id="rId3"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47B35-56E3-4A9B-BC40-05900BA68D3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029F1B6-312E-4F0D-B901-BB760A9800E1}">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solidFill>
                <a:schemeClr val="tx1"/>
              </a:solidFill>
              <a:effectLst>
                <a:outerShdw blurRad="38100" dist="38100" dir="2700000" algn="tl">
                  <a:srgbClr val="000000">
                    <a:alpha val="43137"/>
                  </a:srgbClr>
                </a:outerShdw>
              </a:effectLst>
            </a:rPr>
            <a:t>Peer reviewed by RTF for measures with regional applicability and reasonable expectation that data will be collected to bring measure through an RTF path in the future</a:t>
          </a:r>
          <a:endParaRPr lang="en-US" sz="1800" dirty="0">
            <a:solidFill>
              <a:schemeClr val="tx1"/>
            </a:solidFill>
            <a:effectLst>
              <a:outerShdw blurRad="38100" dist="38100" dir="2700000" algn="tl">
                <a:srgbClr val="000000">
                  <a:alpha val="43137"/>
                </a:srgbClr>
              </a:outerShdw>
            </a:effectLst>
          </a:endParaRPr>
        </a:p>
      </dgm:t>
    </dgm:pt>
    <dgm:pt modelId="{020AA2CD-8A61-4013-981D-D0ECC67FE759}">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effectLst>
                <a:outerShdw blurRad="38100" dist="38100" dir="2700000" algn="tl">
                  <a:srgbClr val="000000">
                    <a:alpha val="43137"/>
                  </a:srgbClr>
                </a:outerShdw>
              </a:effectLst>
            </a:rPr>
            <a:t>Planning</a:t>
          </a:r>
          <a:endParaRPr lang="en-US" dirty="0">
            <a:effectLst>
              <a:outerShdw blurRad="38100" dist="38100" dir="2700000" algn="tl">
                <a:srgbClr val="000000">
                  <a:alpha val="43137"/>
                </a:srgbClr>
              </a:outerShdw>
            </a:effectLst>
          </a:endParaRPr>
        </a:p>
      </dgm:t>
    </dgm:pt>
    <dgm:pt modelId="{1B085EB6-E07C-48BD-A28A-832AD5123953}" type="sibTrans" cxnId="{77B1BDE9-7BB4-4C72-AC54-2B8671737D94}">
      <dgm:prSet/>
      <dgm:spPr/>
      <dgm:t>
        <a:bodyPr/>
        <a:lstStyle/>
        <a:p>
          <a:endParaRPr lang="en-US"/>
        </a:p>
      </dgm:t>
    </dgm:pt>
    <dgm:pt modelId="{A432AFE9-CE1B-4232-9970-52A4250DD26F}" type="parTrans" cxnId="{77B1BDE9-7BB4-4C72-AC54-2B8671737D94}">
      <dgm:prSet/>
      <dgm:spPr/>
      <dgm:t>
        <a:bodyPr/>
        <a:lstStyle/>
        <a:p>
          <a:endParaRPr lang="en-US"/>
        </a:p>
      </dgm:t>
    </dgm:pt>
    <dgm:pt modelId="{E4024458-6D4F-4CF1-9EBF-269D7C04C928}" type="sibTrans" cxnId="{6B521AAC-E29F-4E0E-BDAA-5AA53D6CCF77}">
      <dgm:prSet/>
      <dgm:spPr/>
      <dgm:t>
        <a:bodyPr/>
        <a:lstStyle/>
        <a:p>
          <a:endParaRPr lang="en-US"/>
        </a:p>
      </dgm:t>
    </dgm:pt>
    <dgm:pt modelId="{2266CEFD-0A94-4211-82AE-37056033B679}" type="parTrans" cxnId="{6B521AAC-E29F-4E0E-BDAA-5AA53D6CCF77}">
      <dgm:prSet/>
      <dgm:spPr/>
      <dgm:t>
        <a:bodyPr/>
        <a:lstStyle/>
        <a:p>
          <a:endParaRPr lang="en-US"/>
        </a:p>
      </dgm:t>
    </dgm:pt>
    <dgm:pt modelId="{1219B0EE-B48F-434A-80B5-66D60EA24DA5}">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u="sng" dirty="0" smtClean="0">
              <a:solidFill>
                <a:schemeClr val="tx1"/>
              </a:solidFill>
              <a:effectLst>
                <a:outerShdw blurRad="38100" dist="38100" dir="2700000" algn="tl">
                  <a:srgbClr val="000000">
                    <a:alpha val="43137"/>
                  </a:srgbClr>
                </a:outerShdw>
              </a:effectLst>
            </a:rPr>
            <a:t>Baseline</a:t>
          </a:r>
          <a:r>
            <a:rPr lang="en-US" sz="1800" dirty="0" smtClean="0">
              <a:solidFill>
                <a:schemeClr val="tx1"/>
              </a:solidFill>
              <a:effectLst>
                <a:outerShdw blurRad="38100" dist="38100" dir="2700000" algn="tl">
                  <a:srgbClr val="000000">
                    <a:alpha val="43137"/>
                  </a:srgbClr>
                </a:outerShdw>
              </a:effectLst>
            </a:rPr>
            <a:t> use can be reliably estimated, efficient-case use can be only be reasonably approximated. RTF approves with conditions requiring the collection of data documenting efficient-case use to improve reliability of savings estimation. </a:t>
          </a:r>
          <a:endParaRPr lang="en-US" sz="1800" dirty="0">
            <a:solidFill>
              <a:schemeClr val="tx1"/>
            </a:solidFill>
            <a:effectLst>
              <a:outerShdw blurRad="38100" dist="38100" dir="2700000" algn="tl">
                <a:srgbClr val="000000">
                  <a:alpha val="43137"/>
                </a:srgbClr>
              </a:outerShdw>
            </a:effectLst>
          </a:endParaRPr>
        </a:p>
      </dgm:t>
    </dgm:pt>
    <dgm:pt modelId="{FEC0AA98-D887-460E-8051-B67C93A9A7F2}">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effectLst>
                <a:outerShdw blurRad="38100" dist="38100" dir="2700000" algn="tl">
                  <a:srgbClr val="000000">
                    <a:alpha val="43137"/>
                  </a:srgbClr>
                </a:outerShdw>
              </a:effectLst>
            </a:rPr>
            <a:t>Provisional</a:t>
          </a:r>
          <a:endParaRPr lang="en-US" dirty="0">
            <a:effectLst>
              <a:outerShdw blurRad="38100" dist="38100" dir="2700000" algn="tl">
                <a:srgbClr val="000000">
                  <a:alpha val="43137"/>
                </a:srgbClr>
              </a:outerShdw>
            </a:effectLst>
          </a:endParaRPr>
        </a:p>
      </dgm:t>
    </dgm:pt>
    <dgm:pt modelId="{B5000200-14F7-4959-8D9C-7BF4AE6F2D8C}" type="sibTrans" cxnId="{C3EC4B5F-FB42-49EC-929B-526ED5951EC1}">
      <dgm:prSet/>
      <dgm:spPr/>
      <dgm:t>
        <a:bodyPr/>
        <a:lstStyle/>
        <a:p>
          <a:endParaRPr lang="en-US"/>
        </a:p>
      </dgm:t>
    </dgm:pt>
    <dgm:pt modelId="{389D36A7-4F77-4111-9962-37907CC4A508}" type="parTrans" cxnId="{C3EC4B5F-FB42-49EC-929B-526ED5951EC1}">
      <dgm:prSet/>
      <dgm:spPr/>
      <dgm:t>
        <a:bodyPr/>
        <a:lstStyle/>
        <a:p>
          <a:endParaRPr lang="en-US"/>
        </a:p>
      </dgm:t>
    </dgm:pt>
    <dgm:pt modelId="{824EE84D-8AC9-41EB-A5A7-C0A603639728}" type="sibTrans" cxnId="{7B98AB52-FF3F-4590-A3F8-1965E7940463}">
      <dgm:prSet/>
      <dgm:spPr/>
      <dgm:t>
        <a:bodyPr/>
        <a:lstStyle/>
        <a:p>
          <a:endParaRPr lang="en-US"/>
        </a:p>
      </dgm:t>
    </dgm:pt>
    <dgm:pt modelId="{762381F6-1EF5-4A3A-9782-D59B68244795}" type="parTrans" cxnId="{7B98AB52-FF3F-4590-A3F8-1965E7940463}">
      <dgm:prSet/>
      <dgm:spPr/>
      <dgm:t>
        <a:bodyPr/>
        <a:lstStyle/>
        <a:p>
          <a:endParaRPr lang="en-US"/>
        </a:p>
      </dgm:t>
    </dgm:pt>
    <dgm:pt modelId="{A8C03B66-B34D-4D22-A526-C7472C3A0E22}">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1800" dirty="0" smtClean="0">
              <a:solidFill>
                <a:schemeClr val="tx1"/>
              </a:solidFill>
              <a:effectLst>
                <a:outerShdw blurRad="38100" dist="38100" dir="2700000" algn="tl">
                  <a:srgbClr val="000000">
                    <a:alpha val="43137"/>
                  </a:srgbClr>
                </a:outerShdw>
              </a:effectLst>
            </a:rPr>
            <a:t>Statistical or calibrated engineering data are available and reliable to characterize both the </a:t>
          </a:r>
          <a:r>
            <a:rPr lang="en-US" sz="1800" u="sng" dirty="0" smtClean="0">
              <a:solidFill>
                <a:schemeClr val="tx1"/>
              </a:solidFill>
              <a:effectLst>
                <a:outerShdw blurRad="38100" dist="38100" dir="2700000" algn="tl">
                  <a:srgbClr val="000000">
                    <a:alpha val="43137"/>
                  </a:srgbClr>
                </a:outerShdw>
              </a:effectLst>
            </a:rPr>
            <a:t>baseline</a:t>
          </a:r>
          <a:r>
            <a:rPr lang="en-US" sz="1800" dirty="0" smtClean="0">
              <a:solidFill>
                <a:schemeClr val="tx1"/>
              </a:solidFill>
              <a:effectLst>
                <a:outerShdw blurRad="38100" dist="38100" dir="2700000" algn="tl">
                  <a:srgbClr val="000000">
                    <a:alpha val="43137"/>
                  </a:srgbClr>
                </a:outerShdw>
              </a:effectLst>
            </a:rPr>
            <a:t> and </a:t>
          </a:r>
          <a:r>
            <a:rPr lang="en-US" sz="1800" u="sng" dirty="0" smtClean="0">
              <a:solidFill>
                <a:schemeClr val="tx1"/>
              </a:solidFill>
              <a:effectLst>
                <a:outerShdw blurRad="38100" dist="38100" dir="2700000" algn="tl">
                  <a:srgbClr val="000000">
                    <a:alpha val="43137"/>
                  </a:srgbClr>
                </a:outerShdw>
              </a:effectLst>
            </a:rPr>
            <a:t>efficient-case</a:t>
          </a:r>
          <a:r>
            <a:rPr lang="en-US" sz="1800" dirty="0" smtClean="0">
              <a:solidFill>
                <a:schemeClr val="tx1"/>
              </a:solidFill>
              <a:effectLst>
                <a:outerShdw blurRad="38100" dist="38100" dir="2700000" algn="tl">
                  <a:srgbClr val="000000">
                    <a:alpha val="43137"/>
                  </a:srgbClr>
                </a:outerShdw>
              </a:effectLst>
            </a:rPr>
            <a:t> energy consumption for measure-affected end uses</a:t>
          </a:r>
          <a:endParaRPr lang="en-US" sz="1800" dirty="0">
            <a:solidFill>
              <a:schemeClr val="tx1"/>
            </a:solidFill>
            <a:effectLst>
              <a:outerShdw blurRad="38100" dist="38100" dir="2700000" algn="tl">
                <a:srgbClr val="000000">
                  <a:alpha val="43137"/>
                </a:srgbClr>
              </a:outerShdw>
            </a:effectLst>
          </a:endParaRPr>
        </a:p>
      </dgm:t>
    </dgm:pt>
    <dgm:pt modelId="{65A628DA-6EC0-4D97-8D4F-99F145F4B77E}">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effectLst>
                <a:outerShdw blurRad="38100" dist="38100" dir="2700000" algn="tl">
                  <a:srgbClr val="000000">
                    <a:alpha val="43137"/>
                  </a:srgbClr>
                </a:outerShdw>
              </a:effectLst>
            </a:rPr>
            <a:t>Proven</a:t>
          </a:r>
          <a:endParaRPr lang="en-US" dirty="0">
            <a:effectLst>
              <a:outerShdw blurRad="38100" dist="38100" dir="2700000" algn="tl">
                <a:srgbClr val="000000">
                  <a:alpha val="43137"/>
                </a:srgbClr>
              </a:outerShdw>
            </a:effectLst>
          </a:endParaRPr>
        </a:p>
      </dgm:t>
    </dgm:pt>
    <dgm:pt modelId="{7AFC97FA-00F1-44AB-98C6-8BA06339F48C}" type="sibTrans" cxnId="{2AA01CE3-EBBA-4007-9495-882088F44C7D}">
      <dgm:prSet/>
      <dgm:spPr/>
      <dgm:t>
        <a:bodyPr/>
        <a:lstStyle/>
        <a:p>
          <a:endParaRPr lang="en-US"/>
        </a:p>
      </dgm:t>
    </dgm:pt>
    <dgm:pt modelId="{9AAEED2E-886C-49B5-8E14-09C6B4591606}" type="parTrans" cxnId="{2AA01CE3-EBBA-4007-9495-882088F44C7D}">
      <dgm:prSet/>
      <dgm:spPr/>
      <dgm:t>
        <a:bodyPr/>
        <a:lstStyle/>
        <a:p>
          <a:endParaRPr lang="en-US"/>
        </a:p>
      </dgm:t>
    </dgm:pt>
    <dgm:pt modelId="{F1D2F2DC-B104-4BFB-855E-0AADB8149421}" type="sibTrans" cxnId="{5DDC9EA5-AC22-46D4-8F18-96C24BE9BCBE}">
      <dgm:prSet/>
      <dgm:spPr/>
      <dgm:t>
        <a:bodyPr/>
        <a:lstStyle/>
        <a:p>
          <a:endParaRPr lang="en-US"/>
        </a:p>
      </dgm:t>
    </dgm:pt>
    <dgm:pt modelId="{46BFA731-2EA8-49F9-A0D5-E551BE9CDC4A}" type="parTrans" cxnId="{5DDC9EA5-AC22-46D4-8F18-96C24BE9BCBE}">
      <dgm:prSet/>
      <dgm:spPr/>
      <dgm:t>
        <a:bodyPr/>
        <a:lstStyle/>
        <a:p>
          <a:endParaRPr lang="en-US"/>
        </a:p>
      </dgm:t>
    </dgm:pt>
    <dgm:pt modelId="{BD7722E7-DB50-4938-A7AF-AFED28B05CCE}">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effectLst>
                <a:outerShdw blurRad="38100" dist="38100" dir="2700000" algn="tl">
                  <a:srgbClr val="000000">
                    <a:alpha val="43137"/>
                  </a:srgbClr>
                </a:outerShdw>
              </a:effectLst>
            </a:rPr>
            <a:t>Small Saver</a:t>
          </a:r>
          <a:endParaRPr lang="en-US" dirty="0">
            <a:effectLst>
              <a:outerShdw blurRad="38100" dist="38100" dir="2700000" algn="tl">
                <a:srgbClr val="000000">
                  <a:alpha val="43137"/>
                </a:srgbClr>
              </a:outerShdw>
            </a:effectLst>
          </a:endParaRPr>
        </a:p>
      </dgm:t>
    </dgm:pt>
    <dgm:pt modelId="{9676D69E-2D93-430D-A802-641016EB0E26}" type="parTrans" cxnId="{59F39EDF-C697-4050-A19E-029F405991A8}">
      <dgm:prSet/>
      <dgm:spPr/>
      <dgm:t>
        <a:bodyPr/>
        <a:lstStyle/>
        <a:p>
          <a:endParaRPr lang="en-US"/>
        </a:p>
      </dgm:t>
    </dgm:pt>
    <dgm:pt modelId="{127E74F7-53A0-4B92-96B8-CC6551ADE8D8}" type="sibTrans" cxnId="{59F39EDF-C697-4050-A19E-029F405991A8}">
      <dgm:prSet/>
      <dgm:spPr/>
      <dgm:t>
        <a:bodyPr/>
        <a:lstStyle/>
        <a:p>
          <a:endParaRPr lang="en-US"/>
        </a:p>
      </dgm:t>
    </dgm:pt>
    <dgm:pt modelId="{C169A47E-CA8A-49A9-BB4F-9536B50F848A}">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1800" dirty="0" smtClean="0">
              <a:solidFill>
                <a:schemeClr val="tx1"/>
              </a:solidFill>
              <a:effectLst>
                <a:outerShdw blurRad="38100" dist="38100" dir="2700000" algn="tl">
                  <a:srgbClr val="000000">
                    <a:alpha val="43137"/>
                  </a:srgbClr>
                </a:outerShdw>
              </a:effectLst>
            </a:rPr>
            <a:t>RTF approves based on sound engineering analysis and applicability to the region and because cost to obtain quality data outweighs expected regional savings potential</a:t>
          </a:r>
          <a:endParaRPr lang="en-US" sz="1800" dirty="0">
            <a:solidFill>
              <a:schemeClr val="tx1"/>
            </a:solidFill>
            <a:effectLst>
              <a:outerShdw blurRad="38100" dist="38100" dir="2700000" algn="tl">
                <a:srgbClr val="000000">
                  <a:alpha val="43137"/>
                </a:srgbClr>
              </a:outerShdw>
            </a:effectLst>
          </a:endParaRPr>
        </a:p>
      </dgm:t>
    </dgm:pt>
    <dgm:pt modelId="{A08A69A8-A778-4E7F-B2CE-8BA4F5A8ED7F}" type="parTrans" cxnId="{BCEE1179-09B8-48ED-AC57-74AFA3026D0E}">
      <dgm:prSet/>
      <dgm:spPr/>
      <dgm:t>
        <a:bodyPr/>
        <a:lstStyle/>
        <a:p>
          <a:endParaRPr lang="en-US"/>
        </a:p>
      </dgm:t>
    </dgm:pt>
    <dgm:pt modelId="{110D2869-BC15-4499-9C92-08C995878AD3}" type="sibTrans" cxnId="{BCEE1179-09B8-48ED-AC57-74AFA3026D0E}">
      <dgm:prSet/>
      <dgm:spPr/>
      <dgm:t>
        <a:bodyPr/>
        <a:lstStyle/>
        <a:p>
          <a:endParaRPr lang="en-US"/>
        </a:p>
      </dgm:t>
    </dgm:pt>
    <dgm:pt modelId="{478C8572-65B2-4A0E-9DCE-B0A3D0013ED8}" type="pres">
      <dgm:prSet presAssocID="{48047B35-56E3-4A9B-BC40-05900BA68D30}" presName="Name0" presStyleCnt="0">
        <dgm:presLayoutVars>
          <dgm:dir/>
          <dgm:animLvl val="lvl"/>
          <dgm:resizeHandles val="exact"/>
        </dgm:presLayoutVars>
      </dgm:prSet>
      <dgm:spPr/>
      <dgm:t>
        <a:bodyPr/>
        <a:lstStyle/>
        <a:p>
          <a:endParaRPr lang="en-US"/>
        </a:p>
      </dgm:t>
    </dgm:pt>
    <dgm:pt modelId="{E3C0420D-6419-413A-A85F-781867535DE5}" type="pres">
      <dgm:prSet presAssocID="{65A628DA-6EC0-4D97-8D4F-99F145F4B77E}" presName="linNode" presStyleCnt="0"/>
      <dgm:spPr/>
    </dgm:pt>
    <dgm:pt modelId="{0DF4D907-E694-4D48-B701-3ADAB8F810E7}" type="pres">
      <dgm:prSet presAssocID="{65A628DA-6EC0-4D97-8D4F-99F145F4B77E}" presName="parentText" presStyleLbl="node1" presStyleIdx="0" presStyleCnt="4" custScaleX="64646" custLinFactNeighborX="-8523">
        <dgm:presLayoutVars>
          <dgm:chMax val="1"/>
          <dgm:bulletEnabled val="1"/>
        </dgm:presLayoutVars>
      </dgm:prSet>
      <dgm:spPr/>
      <dgm:t>
        <a:bodyPr/>
        <a:lstStyle/>
        <a:p>
          <a:endParaRPr lang="en-US"/>
        </a:p>
      </dgm:t>
    </dgm:pt>
    <dgm:pt modelId="{7CA0F816-254E-4243-A07A-5CFA6947A003}" type="pres">
      <dgm:prSet presAssocID="{65A628DA-6EC0-4D97-8D4F-99F145F4B77E}" presName="descendantText" presStyleLbl="alignAccFollowNode1" presStyleIdx="0" presStyleCnt="4" custScaleX="119443" custScaleY="125647" custLinFactNeighborX="1011">
        <dgm:presLayoutVars>
          <dgm:bulletEnabled val="1"/>
        </dgm:presLayoutVars>
      </dgm:prSet>
      <dgm:spPr/>
      <dgm:t>
        <a:bodyPr/>
        <a:lstStyle/>
        <a:p>
          <a:endParaRPr lang="en-US"/>
        </a:p>
      </dgm:t>
    </dgm:pt>
    <dgm:pt modelId="{933AE96B-4167-4941-9708-4DC09321E900}" type="pres">
      <dgm:prSet presAssocID="{7AFC97FA-00F1-44AB-98C6-8BA06339F48C}" presName="sp" presStyleCnt="0"/>
      <dgm:spPr/>
    </dgm:pt>
    <dgm:pt modelId="{C552C7D8-70DD-429A-951A-84D6E575428B}" type="pres">
      <dgm:prSet presAssocID="{FEC0AA98-D887-460E-8051-B67C93A9A7F2}" presName="linNode" presStyleCnt="0"/>
      <dgm:spPr/>
    </dgm:pt>
    <dgm:pt modelId="{BB238E50-9C6B-46C8-BC18-4149F6C9C014}" type="pres">
      <dgm:prSet presAssocID="{FEC0AA98-D887-460E-8051-B67C93A9A7F2}" presName="parentText" presStyleLbl="node1" presStyleIdx="1" presStyleCnt="4" custScaleX="64647" custLinFactNeighborX="-8523">
        <dgm:presLayoutVars>
          <dgm:chMax val="1"/>
          <dgm:bulletEnabled val="1"/>
        </dgm:presLayoutVars>
      </dgm:prSet>
      <dgm:spPr/>
      <dgm:t>
        <a:bodyPr/>
        <a:lstStyle/>
        <a:p>
          <a:endParaRPr lang="en-US"/>
        </a:p>
      </dgm:t>
    </dgm:pt>
    <dgm:pt modelId="{E7686B54-96E3-470E-93AA-07B0E007D346}" type="pres">
      <dgm:prSet presAssocID="{FEC0AA98-D887-460E-8051-B67C93A9A7F2}" presName="descendantText" presStyleLbl="alignAccFollowNode1" presStyleIdx="1" presStyleCnt="4" custScaleX="118730" custScaleY="130464" custLinFactNeighborX="1010">
        <dgm:presLayoutVars>
          <dgm:bulletEnabled val="1"/>
        </dgm:presLayoutVars>
      </dgm:prSet>
      <dgm:spPr/>
      <dgm:t>
        <a:bodyPr/>
        <a:lstStyle/>
        <a:p>
          <a:endParaRPr lang="en-US"/>
        </a:p>
      </dgm:t>
    </dgm:pt>
    <dgm:pt modelId="{03413249-8C89-4051-B7C2-5BD8589E226C}" type="pres">
      <dgm:prSet presAssocID="{B5000200-14F7-4959-8D9C-7BF4AE6F2D8C}" presName="sp" presStyleCnt="0"/>
      <dgm:spPr/>
    </dgm:pt>
    <dgm:pt modelId="{CA7CE4DD-D77E-458F-A61C-56AFC8147DA5}" type="pres">
      <dgm:prSet presAssocID="{020AA2CD-8A61-4013-981D-D0ECC67FE759}" presName="linNode" presStyleCnt="0"/>
      <dgm:spPr/>
    </dgm:pt>
    <dgm:pt modelId="{DB38A697-C508-462E-92AE-AC127CF523D6}" type="pres">
      <dgm:prSet presAssocID="{020AA2CD-8A61-4013-981D-D0ECC67FE759}" presName="parentText" presStyleLbl="node1" presStyleIdx="2" presStyleCnt="4" custScaleX="64647" custLinFactNeighborX="-8523">
        <dgm:presLayoutVars>
          <dgm:chMax val="1"/>
          <dgm:bulletEnabled val="1"/>
        </dgm:presLayoutVars>
      </dgm:prSet>
      <dgm:spPr/>
      <dgm:t>
        <a:bodyPr/>
        <a:lstStyle/>
        <a:p>
          <a:endParaRPr lang="en-US"/>
        </a:p>
      </dgm:t>
    </dgm:pt>
    <dgm:pt modelId="{0492B028-D851-4247-9844-AD7BFC7E5365}" type="pres">
      <dgm:prSet presAssocID="{020AA2CD-8A61-4013-981D-D0ECC67FE759}" presName="descendantText" presStyleLbl="alignAccFollowNode1" presStyleIdx="2" presStyleCnt="4" custScaleX="118749" custScaleY="123168" custLinFactNeighborX="1010">
        <dgm:presLayoutVars>
          <dgm:bulletEnabled val="1"/>
        </dgm:presLayoutVars>
      </dgm:prSet>
      <dgm:spPr/>
      <dgm:t>
        <a:bodyPr/>
        <a:lstStyle/>
        <a:p>
          <a:endParaRPr lang="en-US"/>
        </a:p>
      </dgm:t>
    </dgm:pt>
    <dgm:pt modelId="{F0ACB436-BAB0-4326-9D15-0348AAFD49AF}" type="pres">
      <dgm:prSet presAssocID="{1B085EB6-E07C-48BD-A28A-832AD5123953}" presName="sp" presStyleCnt="0"/>
      <dgm:spPr/>
    </dgm:pt>
    <dgm:pt modelId="{B3370FD6-89DF-4E5B-93B2-3B95153EFC77}" type="pres">
      <dgm:prSet presAssocID="{BD7722E7-DB50-4938-A7AF-AFED28B05CCE}" presName="linNode" presStyleCnt="0"/>
      <dgm:spPr/>
    </dgm:pt>
    <dgm:pt modelId="{DF618DD6-AF68-455E-B0DC-66D8036700B6}" type="pres">
      <dgm:prSet presAssocID="{BD7722E7-DB50-4938-A7AF-AFED28B05CCE}" presName="parentText" presStyleLbl="node1" presStyleIdx="3" presStyleCnt="4" custScaleX="64646" custLinFactNeighborX="-8523">
        <dgm:presLayoutVars>
          <dgm:chMax val="1"/>
          <dgm:bulletEnabled val="1"/>
        </dgm:presLayoutVars>
      </dgm:prSet>
      <dgm:spPr/>
      <dgm:t>
        <a:bodyPr/>
        <a:lstStyle/>
        <a:p>
          <a:endParaRPr lang="en-US"/>
        </a:p>
      </dgm:t>
    </dgm:pt>
    <dgm:pt modelId="{A8F7F5E8-DEA0-4AE4-B567-6E7F6A4EF260}" type="pres">
      <dgm:prSet presAssocID="{BD7722E7-DB50-4938-A7AF-AFED28B05CCE}" presName="descendantText" presStyleLbl="alignAccFollowNode1" presStyleIdx="3" presStyleCnt="4" custScaleX="118749" custScaleY="123425" custLinFactNeighborX="1011">
        <dgm:presLayoutVars>
          <dgm:bulletEnabled val="1"/>
        </dgm:presLayoutVars>
      </dgm:prSet>
      <dgm:spPr/>
      <dgm:t>
        <a:bodyPr/>
        <a:lstStyle/>
        <a:p>
          <a:endParaRPr lang="en-US"/>
        </a:p>
      </dgm:t>
    </dgm:pt>
  </dgm:ptLst>
  <dgm:cxnLst>
    <dgm:cxn modelId="{2AA01CE3-EBBA-4007-9495-882088F44C7D}" srcId="{48047B35-56E3-4A9B-BC40-05900BA68D30}" destId="{65A628DA-6EC0-4D97-8D4F-99F145F4B77E}" srcOrd="0" destOrd="0" parTransId="{9AAEED2E-886C-49B5-8E14-09C6B4591606}" sibTransId="{7AFC97FA-00F1-44AB-98C6-8BA06339F48C}"/>
    <dgm:cxn modelId="{F6859BCA-DFA7-BD44-B4F5-067D592D786B}" type="presOf" srcId="{1219B0EE-B48F-434A-80B5-66D60EA24DA5}" destId="{E7686B54-96E3-470E-93AA-07B0E007D346}" srcOrd="0" destOrd="0" presId="urn:microsoft.com/office/officeart/2005/8/layout/vList5"/>
    <dgm:cxn modelId="{3DBD47E0-15F2-5B49-BA9B-F185628206B0}" type="presOf" srcId="{FEC0AA98-D887-460E-8051-B67C93A9A7F2}" destId="{BB238E50-9C6B-46C8-BC18-4149F6C9C014}" srcOrd="0" destOrd="0" presId="urn:microsoft.com/office/officeart/2005/8/layout/vList5"/>
    <dgm:cxn modelId="{BCEE1179-09B8-48ED-AC57-74AFA3026D0E}" srcId="{BD7722E7-DB50-4938-A7AF-AFED28B05CCE}" destId="{C169A47E-CA8A-49A9-BB4F-9536B50F848A}" srcOrd="0" destOrd="0" parTransId="{A08A69A8-A778-4E7F-B2CE-8BA4F5A8ED7F}" sibTransId="{110D2869-BC15-4499-9C92-08C995878AD3}"/>
    <dgm:cxn modelId="{7B98AB52-FF3F-4590-A3F8-1965E7940463}" srcId="{FEC0AA98-D887-460E-8051-B67C93A9A7F2}" destId="{1219B0EE-B48F-434A-80B5-66D60EA24DA5}" srcOrd="0" destOrd="0" parTransId="{762381F6-1EF5-4A3A-9782-D59B68244795}" sibTransId="{824EE84D-8AC9-41EB-A5A7-C0A603639728}"/>
    <dgm:cxn modelId="{19221953-0F53-5C44-81D5-303B78ADE066}" type="presOf" srcId="{020AA2CD-8A61-4013-981D-D0ECC67FE759}" destId="{DB38A697-C508-462E-92AE-AC127CF523D6}" srcOrd="0" destOrd="0" presId="urn:microsoft.com/office/officeart/2005/8/layout/vList5"/>
    <dgm:cxn modelId="{C3EC4B5F-FB42-49EC-929B-526ED5951EC1}" srcId="{48047B35-56E3-4A9B-BC40-05900BA68D30}" destId="{FEC0AA98-D887-460E-8051-B67C93A9A7F2}" srcOrd="1" destOrd="0" parTransId="{389D36A7-4F77-4111-9962-37907CC4A508}" sibTransId="{B5000200-14F7-4959-8D9C-7BF4AE6F2D8C}"/>
    <dgm:cxn modelId="{9639D704-590D-954B-9B40-905B655118BD}" type="presOf" srcId="{48047B35-56E3-4A9B-BC40-05900BA68D30}" destId="{478C8572-65B2-4A0E-9DCE-B0A3D0013ED8}" srcOrd="0" destOrd="0" presId="urn:microsoft.com/office/officeart/2005/8/layout/vList5"/>
    <dgm:cxn modelId="{6B521AAC-E29F-4E0E-BDAA-5AA53D6CCF77}" srcId="{020AA2CD-8A61-4013-981D-D0ECC67FE759}" destId="{3029F1B6-312E-4F0D-B901-BB760A9800E1}" srcOrd="0" destOrd="0" parTransId="{2266CEFD-0A94-4211-82AE-37056033B679}" sibTransId="{E4024458-6D4F-4CF1-9EBF-269D7C04C928}"/>
    <dgm:cxn modelId="{DFAF5F07-4F88-7F4A-95D6-8D875CBBAF24}" type="presOf" srcId="{C169A47E-CA8A-49A9-BB4F-9536B50F848A}" destId="{A8F7F5E8-DEA0-4AE4-B567-6E7F6A4EF260}" srcOrd="0" destOrd="0" presId="urn:microsoft.com/office/officeart/2005/8/layout/vList5"/>
    <dgm:cxn modelId="{5DDC9EA5-AC22-46D4-8F18-96C24BE9BCBE}" srcId="{65A628DA-6EC0-4D97-8D4F-99F145F4B77E}" destId="{A8C03B66-B34D-4D22-A526-C7472C3A0E22}" srcOrd="0" destOrd="0" parTransId="{46BFA731-2EA8-49F9-A0D5-E551BE9CDC4A}" sibTransId="{F1D2F2DC-B104-4BFB-855E-0AADB8149421}"/>
    <dgm:cxn modelId="{00BA03C5-4969-3740-AE76-79EFF003439C}" type="presOf" srcId="{BD7722E7-DB50-4938-A7AF-AFED28B05CCE}" destId="{DF618DD6-AF68-455E-B0DC-66D8036700B6}" srcOrd="0" destOrd="0" presId="urn:microsoft.com/office/officeart/2005/8/layout/vList5"/>
    <dgm:cxn modelId="{B5D9E450-A351-A54D-B83B-CE6672C2730E}" type="presOf" srcId="{A8C03B66-B34D-4D22-A526-C7472C3A0E22}" destId="{7CA0F816-254E-4243-A07A-5CFA6947A003}" srcOrd="0" destOrd="0" presId="urn:microsoft.com/office/officeart/2005/8/layout/vList5"/>
    <dgm:cxn modelId="{D35825F3-4F22-7745-926E-7ED0E6432C32}" type="presOf" srcId="{65A628DA-6EC0-4D97-8D4F-99F145F4B77E}" destId="{0DF4D907-E694-4D48-B701-3ADAB8F810E7}" srcOrd="0" destOrd="0" presId="urn:microsoft.com/office/officeart/2005/8/layout/vList5"/>
    <dgm:cxn modelId="{59F39EDF-C697-4050-A19E-029F405991A8}" srcId="{48047B35-56E3-4A9B-BC40-05900BA68D30}" destId="{BD7722E7-DB50-4938-A7AF-AFED28B05CCE}" srcOrd="3" destOrd="0" parTransId="{9676D69E-2D93-430D-A802-641016EB0E26}" sibTransId="{127E74F7-53A0-4B92-96B8-CC6551ADE8D8}"/>
    <dgm:cxn modelId="{77B1BDE9-7BB4-4C72-AC54-2B8671737D94}" srcId="{48047B35-56E3-4A9B-BC40-05900BA68D30}" destId="{020AA2CD-8A61-4013-981D-D0ECC67FE759}" srcOrd="2" destOrd="0" parTransId="{A432AFE9-CE1B-4232-9970-52A4250DD26F}" sibTransId="{1B085EB6-E07C-48BD-A28A-832AD5123953}"/>
    <dgm:cxn modelId="{E98C5C6F-527D-EC4C-A723-04037B715691}" type="presOf" srcId="{3029F1B6-312E-4F0D-B901-BB760A9800E1}" destId="{0492B028-D851-4247-9844-AD7BFC7E5365}" srcOrd="0" destOrd="0" presId="urn:microsoft.com/office/officeart/2005/8/layout/vList5"/>
    <dgm:cxn modelId="{668BDB35-41F3-BB4A-92D5-DA15C2637F8B}" type="presParOf" srcId="{478C8572-65B2-4A0E-9DCE-B0A3D0013ED8}" destId="{E3C0420D-6419-413A-A85F-781867535DE5}" srcOrd="0" destOrd="0" presId="urn:microsoft.com/office/officeart/2005/8/layout/vList5"/>
    <dgm:cxn modelId="{5D04F4B0-0A4F-AB44-AAC5-76A76A0025B3}" type="presParOf" srcId="{E3C0420D-6419-413A-A85F-781867535DE5}" destId="{0DF4D907-E694-4D48-B701-3ADAB8F810E7}" srcOrd="0" destOrd="0" presId="urn:microsoft.com/office/officeart/2005/8/layout/vList5"/>
    <dgm:cxn modelId="{673B4660-7254-854C-A6BA-A478273C6482}" type="presParOf" srcId="{E3C0420D-6419-413A-A85F-781867535DE5}" destId="{7CA0F816-254E-4243-A07A-5CFA6947A003}" srcOrd="1" destOrd="0" presId="urn:microsoft.com/office/officeart/2005/8/layout/vList5"/>
    <dgm:cxn modelId="{9FEAB0B7-5C15-234D-8D0F-F3DD5B074443}" type="presParOf" srcId="{478C8572-65B2-4A0E-9DCE-B0A3D0013ED8}" destId="{933AE96B-4167-4941-9708-4DC09321E900}" srcOrd="1" destOrd="0" presId="urn:microsoft.com/office/officeart/2005/8/layout/vList5"/>
    <dgm:cxn modelId="{19D79E0E-9192-7C40-8D30-77E75CB66D54}" type="presParOf" srcId="{478C8572-65B2-4A0E-9DCE-B0A3D0013ED8}" destId="{C552C7D8-70DD-429A-951A-84D6E575428B}" srcOrd="2" destOrd="0" presId="urn:microsoft.com/office/officeart/2005/8/layout/vList5"/>
    <dgm:cxn modelId="{33020AA3-4A20-9548-A6AD-78983C65C7F9}" type="presParOf" srcId="{C552C7D8-70DD-429A-951A-84D6E575428B}" destId="{BB238E50-9C6B-46C8-BC18-4149F6C9C014}" srcOrd="0" destOrd="0" presId="urn:microsoft.com/office/officeart/2005/8/layout/vList5"/>
    <dgm:cxn modelId="{A0F8BE93-74AD-4A49-9A43-AA5F84E4F8D2}" type="presParOf" srcId="{C552C7D8-70DD-429A-951A-84D6E575428B}" destId="{E7686B54-96E3-470E-93AA-07B0E007D346}" srcOrd="1" destOrd="0" presId="urn:microsoft.com/office/officeart/2005/8/layout/vList5"/>
    <dgm:cxn modelId="{CCE0F7A3-05BC-8E47-B19C-6C57FB892164}" type="presParOf" srcId="{478C8572-65B2-4A0E-9DCE-B0A3D0013ED8}" destId="{03413249-8C89-4051-B7C2-5BD8589E226C}" srcOrd="3" destOrd="0" presId="urn:microsoft.com/office/officeart/2005/8/layout/vList5"/>
    <dgm:cxn modelId="{E62B0ADF-AB8E-0646-8A9C-AE8FA393E1C3}" type="presParOf" srcId="{478C8572-65B2-4A0E-9DCE-B0A3D0013ED8}" destId="{CA7CE4DD-D77E-458F-A61C-56AFC8147DA5}" srcOrd="4" destOrd="0" presId="urn:microsoft.com/office/officeart/2005/8/layout/vList5"/>
    <dgm:cxn modelId="{8A9BFB89-80B8-CD44-9C51-590E655B10CF}" type="presParOf" srcId="{CA7CE4DD-D77E-458F-A61C-56AFC8147DA5}" destId="{DB38A697-C508-462E-92AE-AC127CF523D6}" srcOrd="0" destOrd="0" presId="urn:microsoft.com/office/officeart/2005/8/layout/vList5"/>
    <dgm:cxn modelId="{15E0BE41-FCC9-824E-BFE4-453F5484EDFC}" type="presParOf" srcId="{CA7CE4DD-D77E-458F-A61C-56AFC8147DA5}" destId="{0492B028-D851-4247-9844-AD7BFC7E5365}" srcOrd="1" destOrd="0" presId="urn:microsoft.com/office/officeart/2005/8/layout/vList5"/>
    <dgm:cxn modelId="{17E10CE0-103A-5E4E-9B4D-69F1004A0C47}" type="presParOf" srcId="{478C8572-65B2-4A0E-9DCE-B0A3D0013ED8}" destId="{F0ACB436-BAB0-4326-9D15-0348AAFD49AF}" srcOrd="5" destOrd="0" presId="urn:microsoft.com/office/officeart/2005/8/layout/vList5"/>
    <dgm:cxn modelId="{E31E2645-6E71-234C-B309-0A004D40CD5E}" type="presParOf" srcId="{478C8572-65B2-4A0E-9DCE-B0A3D0013ED8}" destId="{B3370FD6-89DF-4E5B-93B2-3B95153EFC77}" srcOrd="6" destOrd="0" presId="urn:microsoft.com/office/officeart/2005/8/layout/vList5"/>
    <dgm:cxn modelId="{1A46B9BE-16F2-694A-A3C3-75D184A6B1C2}" type="presParOf" srcId="{B3370FD6-89DF-4E5B-93B2-3B95153EFC77}" destId="{DF618DD6-AF68-455E-B0DC-66D8036700B6}" srcOrd="0" destOrd="0" presId="urn:microsoft.com/office/officeart/2005/8/layout/vList5"/>
    <dgm:cxn modelId="{4FD16D3C-2D8A-B041-BF4E-70F5618A6AF0}" type="presParOf" srcId="{B3370FD6-89DF-4E5B-93B2-3B95153EFC77}" destId="{A8F7F5E8-DEA0-4AE4-B567-6E7F6A4EF26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EB86BB-67F3-4970-B8BC-E41AE4618F44}"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en-US"/>
        </a:p>
      </dgm:t>
    </dgm:pt>
    <dgm:pt modelId="{EA5568F1-80CB-4CBB-9CC0-6FE693BA9993}">
      <dgm:prSet phldrT="[Text]" custT="1">
        <dgm:style>
          <a:lnRef idx="0">
            <a:schemeClr val="accent6"/>
          </a:lnRef>
          <a:fillRef idx="3">
            <a:schemeClr val="accent6"/>
          </a:fillRef>
          <a:effectRef idx="3">
            <a:schemeClr val="accent6"/>
          </a:effectRef>
          <a:fontRef idx="minor">
            <a:schemeClr val="lt1"/>
          </a:fontRef>
        </dgm:style>
      </dgm:prSet>
      <dgm:spPr/>
      <dgm:t>
        <a:bodyPr/>
        <a:lstStyle/>
        <a:p>
          <a:pPr algn="ctr"/>
          <a:r>
            <a:rPr lang="en-US" sz="2400" dirty="0" smtClean="0">
              <a:effectLst>
                <a:outerShdw blurRad="38100" dist="38100" dir="2700000" algn="tl">
                  <a:srgbClr val="000000">
                    <a:alpha val="43137"/>
                  </a:srgbClr>
                </a:outerShdw>
              </a:effectLst>
            </a:rPr>
            <a:t>Active</a:t>
          </a:r>
          <a:endParaRPr lang="en-US" sz="2400" dirty="0">
            <a:effectLst>
              <a:outerShdw blurRad="38100" dist="38100" dir="2700000" algn="tl">
                <a:srgbClr val="000000">
                  <a:alpha val="43137"/>
                </a:srgbClr>
              </a:outerShdw>
            </a:effectLst>
          </a:endParaRPr>
        </a:p>
      </dgm:t>
    </dgm:pt>
    <dgm:pt modelId="{4C377A89-766B-4015-9A62-C175DBC55D74}" type="parTrans" cxnId="{740C21D1-D32E-4687-95CD-38646DCC9913}">
      <dgm:prSet/>
      <dgm:spPr/>
      <dgm:t>
        <a:bodyPr/>
        <a:lstStyle/>
        <a:p>
          <a:endParaRPr lang="en-US"/>
        </a:p>
      </dgm:t>
    </dgm:pt>
    <dgm:pt modelId="{4A484EF4-0A17-4BBF-9938-0BD37B10F8AF}" type="sibTrans" cxnId="{740C21D1-D32E-4687-95CD-38646DCC9913}">
      <dgm:prSet/>
      <dgm:spPr/>
      <dgm:t>
        <a:bodyPr/>
        <a:lstStyle/>
        <a:p>
          <a:endParaRPr lang="en-US"/>
        </a:p>
      </dgm:t>
    </dgm:pt>
    <dgm:pt modelId="{F1B5F908-2B38-473B-9729-5F01AFF79369}">
      <dgm:prSet phldrT="[Text]" custT="1">
        <dgm:style>
          <a:lnRef idx="0">
            <a:schemeClr val="accent2"/>
          </a:lnRef>
          <a:fillRef idx="3">
            <a:schemeClr val="accent2"/>
          </a:fillRef>
          <a:effectRef idx="3">
            <a:schemeClr val="accent2"/>
          </a:effectRef>
          <a:fontRef idx="minor">
            <a:schemeClr val="lt1"/>
          </a:fontRef>
        </dgm:style>
      </dgm:prSet>
      <dgm:spPr/>
      <dgm:t>
        <a:bodyPr/>
        <a:lstStyle/>
        <a:p>
          <a:pPr algn="ctr"/>
          <a:r>
            <a:rPr lang="en-US" sz="2400" dirty="0" smtClean="0">
              <a:effectLst>
                <a:outerShdw blurRad="38100" dist="38100" dir="2700000" algn="tl">
                  <a:srgbClr val="000000">
                    <a:alpha val="43137"/>
                  </a:srgbClr>
                </a:outerShdw>
              </a:effectLst>
            </a:rPr>
            <a:t>Under Review</a:t>
          </a:r>
          <a:endParaRPr lang="en-US" sz="2400" dirty="0">
            <a:effectLst>
              <a:outerShdw blurRad="38100" dist="38100" dir="2700000" algn="tl">
                <a:srgbClr val="000000">
                  <a:alpha val="43137"/>
                </a:srgbClr>
              </a:outerShdw>
            </a:effectLst>
          </a:endParaRPr>
        </a:p>
      </dgm:t>
    </dgm:pt>
    <dgm:pt modelId="{B7EC8153-E309-40EF-8CB8-BF7D70024A0A}" type="parTrans" cxnId="{89200550-9A23-429B-9EDC-54D594D08DB3}">
      <dgm:prSet/>
      <dgm:spPr/>
      <dgm:t>
        <a:bodyPr/>
        <a:lstStyle/>
        <a:p>
          <a:endParaRPr lang="en-US"/>
        </a:p>
      </dgm:t>
    </dgm:pt>
    <dgm:pt modelId="{3C9ADAF3-C51B-427E-90B8-336A4EC6D076}" type="sibTrans" cxnId="{89200550-9A23-429B-9EDC-54D594D08DB3}">
      <dgm:prSet/>
      <dgm:spPr/>
      <dgm:t>
        <a:bodyPr/>
        <a:lstStyle/>
        <a:p>
          <a:endParaRPr lang="en-US"/>
        </a:p>
      </dgm:t>
    </dgm:pt>
    <dgm:pt modelId="{8DEAC666-901A-4866-9878-1D6DC75BD38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600" dirty="0" smtClean="0">
              <a:solidFill>
                <a:srgbClr val="000000"/>
              </a:solidFill>
              <a:effectLst>
                <a:outerShdw blurRad="38100" dist="38100" dir="2700000" algn="tl">
                  <a:srgbClr val="000000">
                    <a:alpha val="43137"/>
                  </a:srgbClr>
                </a:outerShdw>
              </a:effectLst>
              <a:ea typeface="ＭＳ Ｐゴシック" pitchFamily="34" charset="-128"/>
            </a:rPr>
            <a:t>Errors need to be corrected</a:t>
          </a:r>
          <a:endParaRPr lang="en-US" sz="1600" dirty="0">
            <a:solidFill>
              <a:srgbClr val="000000"/>
            </a:solidFill>
            <a:effectLst>
              <a:outerShdw blurRad="38100" dist="38100" dir="2700000" algn="tl">
                <a:srgbClr val="000000">
                  <a:alpha val="43137"/>
                </a:srgbClr>
              </a:outerShdw>
            </a:effectLst>
          </a:endParaRPr>
        </a:p>
      </dgm:t>
    </dgm:pt>
    <dgm:pt modelId="{975B698C-7DB5-4EC3-9437-92F936CF7303}" type="parTrans" cxnId="{5C25DDA9-9E1E-4BE4-A17F-3984E1322DAF}">
      <dgm:prSet/>
      <dgm:spPr/>
      <dgm:t>
        <a:bodyPr/>
        <a:lstStyle/>
        <a:p>
          <a:endParaRPr lang="en-US"/>
        </a:p>
      </dgm:t>
    </dgm:pt>
    <dgm:pt modelId="{B2FAB4F3-2DD3-430C-AB6E-300F78EAED8F}" type="sibTrans" cxnId="{5C25DDA9-9E1E-4BE4-A17F-3984E1322DAF}">
      <dgm:prSet/>
      <dgm:spPr/>
      <dgm:t>
        <a:bodyPr/>
        <a:lstStyle/>
        <a:p>
          <a:endParaRPr lang="en-US"/>
        </a:p>
      </dgm:t>
    </dgm:pt>
    <dgm:pt modelId="{5FE2DC71-C5FE-4A8B-A296-B4D6CD3B5309}">
      <dgm:prSet phldrT="[Text]" custT="1">
        <dgm:style>
          <a:lnRef idx="0">
            <a:schemeClr val="accent4"/>
          </a:lnRef>
          <a:fillRef idx="3">
            <a:schemeClr val="accent4"/>
          </a:fillRef>
          <a:effectRef idx="3">
            <a:schemeClr val="accent4"/>
          </a:effectRef>
          <a:fontRef idx="minor">
            <a:schemeClr val="lt1"/>
          </a:fontRef>
        </dgm:style>
      </dgm:prSet>
      <dgm:spPr/>
      <dgm:t>
        <a:bodyPr/>
        <a:lstStyle/>
        <a:p>
          <a:pPr algn="ctr"/>
          <a:r>
            <a:rPr lang="en-US" sz="2400" dirty="0" smtClean="0">
              <a:effectLst>
                <a:outerShdw blurRad="38100" dist="38100" dir="2700000" algn="tl">
                  <a:srgbClr val="000000">
                    <a:alpha val="43137"/>
                  </a:srgbClr>
                </a:outerShdw>
              </a:effectLst>
            </a:rPr>
            <a:t>Out of Compliance</a:t>
          </a:r>
          <a:endParaRPr lang="en-US" sz="2400" dirty="0">
            <a:effectLst>
              <a:outerShdw blurRad="38100" dist="38100" dir="2700000" algn="tl">
                <a:srgbClr val="000000">
                  <a:alpha val="43137"/>
                </a:srgbClr>
              </a:outerShdw>
            </a:effectLst>
          </a:endParaRPr>
        </a:p>
      </dgm:t>
    </dgm:pt>
    <dgm:pt modelId="{A9588F65-0A0E-4F0B-8635-333F6CA599D7}" type="parTrans" cxnId="{5C02F07D-AD68-422B-A7C6-BEE15D3842BA}">
      <dgm:prSet/>
      <dgm:spPr/>
      <dgm:t>
        <a:bodyPr/>
        <a:lstStyle/>
        <a:p>
          <a:endParaRPr lang="en-US"/>
        </a:p>
      </dgm:t>
    </dgm:pt>
    <dgm:pt modelId="{BFC346C4-0CF9-4428-84DB-5006277445EC}" type="sibTrans" cxnId="{5C02F07D-AD68-422B-A7C6-BEE15D3842BA}">
      <dgm:prSet/>
      <dgm:spPr/>
      <dgm:t>
        <a:bodyPr/>
        <a:lstStyle/>
        <a:p>
          <a:endParaRPr lang="en-US"/>
        </a:p>
      </dgm:t>
    </dgm:pt>
    <dgm:pt modelId="{C48EC984-5D1A-4A5F-B63A-47CCDF7A4129}">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600" dirty="0" smtClean="0">
              <a:solidFill>
                <a:srgbClr val="000000"/>
              </a:solidFill>
              <a:effectLst>
                <a:outerShdw blurRad="38100" dist="38100" dir="2700000" algn="tl">
                  <a:srgbClr val="000000">
                    <a:alpha val="43137"/>
                  </a:srgbClr>
                </a:outerShdw>
              </a:effectLst>
              <a:ea typeface="ＭＳ Ｐゴシック" pitchFamily="34" charset="-128"/>
            </a:rPr>
            <a:t>Lack of data sources identified that can bring the savings estimations into guideline compliance</a:t>
          </a:r>
          <a:endParaRPr lang="en-US" sz="1600" dirty="0">
            <a:solidFill>
              <a:srgbClr val="000000"/>
            </a:solidFill>
            <a:effectLst>
              <a:outerShdw blurRad="38100" dist="38100" dir="2700000" algn="tl">
                <a:srgbClr val="000000">
                  <a:alpha val="43137"/>
                </a:srgbClr>
              </a:outerShdw>
            </a:effectLst>
          </a:endParaRPr>
        </a:p>
      </dgm:t>
    </dgm:pt>
    <dgm:pt modelId="{5ED7D21D-562A-413D-A51F-988A6E81C89E}" type="parTrans" cxnId="{55706532-5C62-4805-9B45-32AB2D012EA4}">
      <dgm:prSet/>
      <dgm:spPr/>
      <dgm:t>
        <a:bodyPr/>
        <a:lstStyle/>
        <a:p>
          <a:endParaRPr lang="en-US"/>
        </a:p>
      </dgm:t>
    </dgm:pt>
    <dgm:pt modelId="{76AFBC25-38D1-477A-9D30-A91E80C6530D}" type="sibTrans" cxnId="{55706532-5C62-4805-9B45-32AB2D012EA4}">
      <dgm:prSet/>
      <dgm:spPr/>
      <dgm:t>
        <a:bodyPr/>
        <a:lstStyle/>
        <a:p>
          <a:endParaRPr lang="en-US"/>
        </a:p>
      </dgm:t>
    </dgm:pt>
    <dgm:pt modelId="{1EA0C0AB-CE03-4EB6-B2DA-34845CA8E716}">
      <dgm:prSet custT="1">
        <dgm:style>
          <a:lnRef idx="0">
            <a:schemeClr val="accent5"/>
          </a:lnRef>
          <a:fillRef idx="3">
            <a:schemeClr val="accent5"/>
          </a:fillRef>
          <a:effectRef idx="3">
            <a:schemeClr val="accent5"/>
          </a:effectRef>
          <a:fontRef idx="minor">
            <a:schemeClr val="lt1"/>
          </a:fontRef>
        </dgm:style>
      </dgm:prSet>
      <dgm:spPr/>
      <dgm:t>
        <a:bodyPr/>
        <a:lstStyle/>
        <a:p>
          <a:r>
            <a:rPr lang="en-US" sz="1600" dirty="0" smtClean="0">
              <a:solidFill>
                <a:srgbClr val="000000"/>
              </a:solidFill>
              <a:effectLst>
                <a:outerShdw blurRad="38100" dist="38100" dir="2700000" algn="tl">
                  <a:srgbClr val="000000">
                    <a:alpha val="43137"/>
                  </a:srgbClr>
                </a:outerShdw>
              </a:effectLst>
              <a:ea typeface="ＭＳ Ｐゴシック" pitchFamily="34" charset="-128"/>
            </a:rPr>
            <a:t>Calculation updates with new identified data sources</a:t>
          </a:r>
        </a:p>
      </dgm:t>
    </dgm:pt>
    <dgm:pt modelId="{679947A4-046B-4FA1-B3B6-FBDF4535624C}" type="parTrans" cxnId="{26CD1529-B2A9-46F2-9424-81A70697E035}">
      <dgm:prSet/>
      <dgm:spPr/>
      <dgm:t>
        <a:bodyPr/>
        <a:lstStyle/>
        <a:p>
          <a:endParaRPr lang="en-US"/>
        </a:p>
      </dgm:t>
    </dgm:pt>
    <dgm:pt modelId="{18784D0E-4596-4AEB-AA4C-D41D39E2BE12}" type="sibTrans" cxnId="{26CD1529-B2A9-46F2-9424-81A70697E035}">
      <dgm:prSet/>
      <dgm:spPr/>
      <dgm:t>
        <a:bodyPr/>
        <a:lstStyle/>
        <a:p>
          <a:endParaRPr lang="en-US"/>
        </a:p>
      </dgm:t>
    </dgm:pt>
    <dgm:pt modelId="{EF285AE9-237B-4187-A509-18CAC99076B9}">
      <dgm:prSet custT="1">
        <dgm:style>
          <a:lnRef idx="0">
            <a:schemeClr val="accent5"/>
          </a:lnRef>
          <a:fillRef idx="3">
            <a:schemeClr val="accent5"/>
          </a:fillRef>
          <a:effectRef idx="3">
            <a:schemeClr val="accent5"/>
          </a:effectRef>
          <a:fontRef idx="minor">
            <a:schemeClr val="lt1"/>
          </a:fontRef>
        </dgm:style>
      </dgm:prSet>
      <dgm:spPr/>
      <dgm:t>
        <a:bodyPr/>
        <a:lstStyle/>
        <a:p>
          <a:r>
            <a:rPr lang="en-US" sz="1600" dirty="0" smtClean="0">
              <a:solidFill>
                <a:srgbClr val="000000"/>
              </a:solidFill>
              <a:effectLst>
                <a:outerShdw blurRad="38100" dist="38100" dir="2700000" algn="tl">
                  <a:srgbClr val="000000">
                    <a:alpha val="43137"/>
                  </a:srgbClr>
                </a:outerShdw>
              </a:effectLst>
              <a:ea typeface="ＭＳ Ｐゴシック" pitchFamily="34" charset="-128"/>
            </a:rPr>
            <a:t>Calculation updates with data to be developed or sought</a:t>
          </a:r>
        </a:p>
      </dgm:t>
    </dgm:pt>
    <dgm:pt modelId="{AF7DB200-F002-4E4F-87A3-D52F44D13A04}" type="parTrans" cxnId="{61FB102A-BA94-4715-BFF5-07381E7D405C}">
      <dgm:prSet/>
      <dgm:spPr/>
      <dgm:t>
        <a:bodyPr/>
        <a:lstStyle/>
        <a:p>
          <a:endParaRPr lang="en-US"/>
        </a:p>
      </dgm:t>
    </dgm:pt>
    <dgm:pt modelId="{67BFA620-31F5-4042-9898-C8D6CD742F2E}" type="sibTrans" cxnId="{61FB102A-BA94-4715-BFF5-07381E7D405C}">
      <dgm:prSet/>
      <dgm:spPr/>
      <dgm:t>
        <a:bodyPr/>
        <a:lstStyle/>
        <a:p>
          <a:endParaRPr lang="en-US"/>
        </a:p>
      </dgm:t>
    </dgm:pt>
    <dgm:pt modelId="{BE4DAAAE-52F4-4DDC-90A4-0E7825982DB8}">
      <dgm:prSet custT="1">
        <dgm:style>
          <a:lnRef idx="0">
            <a:schemeClr val="accent5"/>
          </a:lnRef>
          <a:fillRef idx="3">
            <a:schemeClr val="accent5"/>
          </a:fillRef>
          <a:effectRef idx="3">
            <a:schemeClr val="accent5"/>
          </a:effectRef>
          <a:fontRef idx="minor">
            <a:schemeClr val="lt1"/>
          </a:fontRef>
        </dgm:style>
      </dgm:prSet>
      <dgm:spPr/>
      <dgm:t>
        <a:bodyPr/>
        <a:lstStyle/>
        <a:p>
          <a:r>
            <a:rPr lang="en-US" sz="1600" dirty="0" smtClean="0">
              <a:solidFill>
                <a:srgbClr val="000000"/>
              </a:solidFill>
              <a:effectLst>
                <a:outerShdw blurRad="38100" dist="38100" dir="2700000" algn="tl">
                  <a:srgbClr val="000000">
                    <a:alpha val="43137"/>
                  </a:srgbClr>
                </a:outerShdw>
              </a:effectLst>
              <a:ea typeface="ＭＳ Ｐゴシック" pitchFamily="34" charset="-128"/>
            </a:rPr>
            <a:t>1 year to bring research plan to RTF for review</a:t>
          </a:r>
        </a:p>
      </dgm:t>
    </dgm:pt>
    <dgm:pt modelId="{BE77097B-613E-402D-923E-9C5CC02325DC}" type="parTrans" cxnId="{A25DDCFF-7964-4C88-A6A0-161C39DF7429}">
      <dgm:prSet/>
      <dgm:spPr/>
      <dgm:t>
        <a:bodyPr/>
        <a:lstStyle/>
        <a:p>
          <a:endParaRPr lang="en-US"/>
        </a:p>
      </dgm:t>
    </dgm:pt>
    <dgm:pt modelId="{3608167A-310A-4BE4-975C-8231A4398A21}" type="sibTrans" cxnId="{A25DDCFF-7964-4C88-A6A0-161C39DF7429}">
      <dgm:prSet/>
      <dgm:spPr/>
      <dgm:t>
        <a:bodyPr/>
        <a:lstStyle/>
        <a:p>
          <a:endParaRPr lang="en-US"/>
        </a:p>
      </dgm:t>
    </dgm:pt>
    <dgm:pt modelId="{6EE94B3B-B8AC-4C27-A25D-F26D9AF20C59}">
      <dgm:prSet custT="1">
        <dgm:style>
          <a:lnRef idx="0">
            <a:schemeClr val="accent3"/>
          </a:lnRef>
          <a:fillRef idx="3">
            <a:schemeClr val="accent3"/>
          </a:fillRef>
          <a:effectRef idx="3">
            <a:schemeClr val="accent3"/>
          </a:effectRef>
          <a:fontRef idx="minor">
            <a:schemeClr val="lt1"/>
          </a:fontRef>
        </dgm:style>
      </dgm:prSet>
      <dgm:spPr/>
      <dgm:t>
        <a:bodyPr/>
        <a:lstStyle/>
        <a:p>
          <a:pPr algn="ctr"/>
          <a:r>
            <a:rPr lang="en-US" sz="2400" dirty="0" smtClean="0">
              <a:effectLst>
                <a:outerShdw blurRad="38100" dist="38100" dir="2700000" algn="tl">
                  <a:srgbClr val="000000">
                    <a:alpha val="43137"/>
                  </a:srgbClr>
                </a:outerShdw>
              </a:effectLst>
              <a:ea typeface="ＭＳ Ｐゴシック" pitchFamily="34" charset="-128"/>
            </a:rPr>
            <a:t>De-activated</a:t>
          </a:r>
        </a:p>
      </dgm:t>
    </dgm:pt>
    <dgm:pt modelId="{40F44848-F703-460E-A638-0B9109EDC740}" type="parTrans" cxnId="{A5D5DEB2-C112-451F-BF4E-F5C8F4F27E24}">
      <dgm:prSet/>
      <dgm:spPr/>
      <dgm:t>
        <a:bodyPr/>
        <a:lstStyle/>
        <a:p>
          <a:endParaRPr lang="en-US"/>
        </a:p>
      </dgm:t>
    </dgm:pt>
    <dgm:pt modelId="{14B6132A-CAF9-4828-BF30-ACDFA924A116}" type="sibTrans" cxnId="{A5D5DEB2-C112-451F-BF4E-F5C8F4F27E24}">
      <dgm:prSet/>
      <dgm:spPr/>
      <dgm:t>
        <a:bodyPr/>
        <a:lstStyle/>
        <a:p>
          <a:endParaRPr lang="en-US"/>
        </a:p>
      </dgm:t>
    </dgm:pt>
    <dgm:pt modelId="{74268992-EB03-4940-85BA-EE04490BB9BF}">
      <dgm:prSet custT="1">
        <dgm:style>
          <a:lnRef idx="0">
            <a:schemeClr val="accent5"/>
          </a:lnRef>
          <a:fillRef idx="3">
            <a:schemeClr val="accent5"/>
          </a:fillRef>
          <a:effectRef idx="3">
            <a:schemeClr val="accent5"/>
          </a:effectRef>
          <a:fontRef idx="minor">
            <a:schemeClr val="lt1"/>
          </a:fontRef>
        </dgm:style>
      </dgm:prSet>
      <dgm:spPr/>
      <dgm:t>
        <a:bodyPr/>
        <a:lstStyle/>
        <a:p>
          <a:r>
            <a:rPr lang="en-US" sz="1600" dirty="0" smtClean="0">
              <a:solidFill>
                <a:srgbClr val="000000"/>
              </a:solidFill>
              <a:effectLst>
                <a:outerShdw blurRad="38100" dist="38100" dir="2700000" algn="tl">
                  <a:srgbClr val="000000">
                    <a:alpha val="43137"/>
                  </a:srgbClr>
                </a:outerShdw>
              </a:effectLst>
              <a:ea typeface="ＭＳ Ｐゴシック" pitchFamily="34" charset="-128"/>
            </a:rPr>
            <a:t>Inadequate data exists to bring into compliance with </a:t>
          </a:r>
          <a:r>
            <a:rPr lang="en-US" sz="1600" i="1" dirty="0" smtClean="0">
              <a:solidFill>
                <a:srgbClr val="000000"/>
              </a:solidFill>
              <a:effectLst>
                <a:outerShdw blurRad="38100" dist="38100" dir="2700000" algn="tl">
                  <a:srgbClr val="000000">
                    <a:alpha val="43137"/>
                  </a:srgbClr>
                </a:outerShdw>
              </a:effectLst>
              <a:ea typeface="ＭＳ Ｐゴシック" pitchFamily="34" charset="-128"/>
            </a:rPr>
            <a:t>Guidelines</a:t>
          </a:r>
        </a:p>
      </dgm:t>
    </dgm:pt>
    <dgm:pt modelId="{BFC01C15-445D-402B-A7CF-4D4E6D6268BC}" type="parTrans" cxnId="{D7138337-FB91-45CB-A01F-8A47A4C2AE9D}">
      <dgm:prSet/>
      <dgm:spPr/>
      <dgm:t>
        <a:bodyPr/>
        <a:lstStyle/>
        <a:p>
          <a:endParaRPr lang="en-US"/>
        </a:p>
      </dgm:t>
    </dgm:pt>
    <dgm:pt modelId="{BACF728A-76D6-4135-B1CF-2B5482662D44}" type="sibTrans" cxnId="{D7138337-FB91-45CB-A01F-8A47A4C2AE9D}">
      <dgm:prSet/>
      <dgm:spPr/>
      <dgm:t>
        <a:bodyPr/>
        <a:lstStyle/>
        <a:p>
          <a:endParaRPr lang="en-US"/>
        </a:p>
      </dgm:t>
    </dgm:pt>
    <dgm:pt modelId="{A03C1ABB-39AB-4EB0-BC72-F2B5436805C0}">
      <dgm:prSet custT="1">
        <dgm:style>
          <a:lnRef idx="0">
            <a:schemeClr val="accent5"/>
          </a:lnRef>
          <a:fillRef idx="3">
            <a:schemeClr val="accent5"/>
          </a:fillRef>
          <a:effectRef idx="3">
            <a:schemeClr val="accent5"/>
          </a:effectRef>
          <a:fontRef idx="minor">
            <a:schemeClr val="lt1"/>
          </a:fontRef>
        </dgm:style>
      </dgm:prSet>
      <dgm:spPr/>
      <dgm:t>
        <a:bodyPr/>
        <a:lstStyle/>
        <a:p>
          <a:r>
            <a:rPr lang="en-US" sz="1600" dirty="0" smtClean="0">
              <a:solidFill>
                <a:srgbClr val="000000"/>
              </a:solidFill>
              <a:effectLst>
                <a:outerShdw blurRad="38100" dist="38100" dir="2700000" algn="tl">
                  <a:srgbClr val="000000">
                    <a:alpha val="43137"/>
                  </a:srgbClr>
                </a:outerShdw>
              </a:effectLst>
              <a:ea typeface="ＭＳ Ｐゴシック" pitchFamily="34" charset="-128"/>
            </a:rPr>
            <a:t>Federal/State codes require target efficiency level</a:t>
          </a:r>
        </a:p>
      </dgm:t>
    </dgm:pt>
    <dgm:pt modelId="{40965859-9656-4ACC-87CC-6BF6814F716F}" type="parTrans" cxnId="{9B17324F-8C29-42AD-AFC1-4D4CF8216FB3}">
      <dgm:prSet/>
      <dgm:spPr/>
      <dgm:t>
        <a:bodyPr/>
        <a:lstStyle/>
        <a:p>
          <a:endParaRPr lang="en-US"/>
        </a:p>
      </dgm:t>
    </dgm:pt>
    <dgm:pt modelId="{E04383E4-1971-4316-9F8D-2CBC4EDB3390}" type="sibTrans" cxnId="{9B17324F-8C29-42AD-AFC1-4D4CF8216FB3}">
      <dgm:prSet/>
      <dgm:spPr/>
      <dgm:t>
        <a:bodyPr/>
        <a:lstStyle/>
        <a:p>
          <a:endParaRPr lang="en-US"/>
        </a:p>
      </dgm:t>
    </dgm:pt>
    <dgm:pt modelId="{D6A25D01-ECA9-4439-B449-A7FD295C7E51}">
      <dgm:prSet custT="1">
        <dgm:style>
          <a:lnRef idx="0">
            <a:schemeClr val="accent5"/>
          </a:lnRef>
          <a:fillRef idx="3">
            <a:schemeClr val="accent5"/>
          </a:fillRef>
          <a:effectRef idx="3">
            <a:schemeClr val="accent5"/>
          </a:effectRef>
          <a:fontRef idx="minor">
            <a:schemeClr val="lt1"/>
          </a:fontRef>
        </dgm:style>
      </dgm:prSet>
      <dgm:spPr/>
      <dgm:t>
        <a:bodyPr/>
        <a:lstStyle/>
        <a:p>
          <a:r>
            <a:rPr lang="en-US" sz="1600" dirty="0" smtClean="0">
              <a:solidFill>
                <a:schemeClr val="tx1"/>
              </a:solidFill>
              <a:effectLst>
                <a:outerShdw blurRad="38100" dist="38100" dir="2700000" algn="tl">
                  <a:srgbClr val="000000">
                    <a:alpha val="43137"/>
                  </a:srgbClr>
                </a:outerShdw>
              </a:effectLst>
            </a:rPr>
            <a:t>Measure meets all requirements set forth in </a:t>
          </a:r>
          <a:r>
            <a:rPr lang="en-US" sz="1600" i="1" dirty="0" smtClean="0">
              <a:solidFill>
                <a:schemeClr val="tx1"/>
              </a:solidFill>
              <a:effectLst>
                <a:outerShdw blurRad="38100" dist="38100" dir="2700000" algn="tl">
                  <a:srgbClr val="000000">
                    <a:alpha val="43137"/>
                  </a:srgbClr>
                </a:outerShdw>
              </a:effectLst>
            </a:rPr>
            <a:t>Guidelines</a:t>
          </a:r>
          <a:endParaRPr lang="en-US" sz="1600" dirty="0">
            <a:solidFill>
              <a:schemeClr val="tx1"/>
            </a:solidFill>
            <a:effectLst>
              <a:outerShdw blurRad="38100" dist="38100" dir="2700000" algn="tl">
                <a:srgbClr val="000000">
                  <a:alpha val="43137"/>
                </a:srgbClr>
              </a:outerShdw>
            </a:effectLst>
          </a:endParaRPr>
        </a:p>
      </dgm:t>
    </dgm:pt>
    <dgm:pt modelId="{47236758-F222-47E6-9B16-7CB54AB8E791}" type="parTrans" cxnId="{CAE27709-AB1B-44D7-92BC-D65E3EDBEDB8}">
      <dgm:prSet/>
      <dgm:spPr/>
      <dgm:t>
        <a:bodyPr/>
        <a:lstStyle/>
        <a:p>
          <a:endParaRPr lang="en-US"/>
        </a:p>
      </dgm:t>
    </dgm:pt>
    <dgm:pt modelId="{8A5A6354-6BB3-4A6E-8E6B-855AE2F04BD1}" type="sibTrans" cxnId="{CAE27709-AB1B-44D7-92BC-D65E3EDBEDB8}">
      <dgm:prSet/>
      <dgm:spPr/>
      <dgm:t>
        <a:bodyPr/>
        <a:lstStyle/>
        <a:p>
          <a:endParaRPr lang="en-US"/>
        </a:p>
      </dgm:t>
    </dgm:pt>
    <dgm:pt modelId="{5C48F96C-DB7A-49F4-9756-E7A842CFC7BF}">
      <dgm:prSet custT="1">
        <dgm:style>
          <a:lnRef idx="0">
            <a:schemeClr val="accent5"/>
          </a:lnRef>
          <a:fillRef idx="3">
            <a:schemeClr val="accent5"/>
          </a:fillRef>
          <a:effectRef idx="3">
            <a:schemeClr val="accent5"/>
          </a:effectRef>
          <a:fontRef idx="minor">
            <a:schemeClr val="lt1"/>
          </a:fontRef>
        </dgm:style>
      </dgm:prSet>
      <dgm:spPr/>
      <dgm:t>
        <a:bodyPr/>
        <a:lstStyle/>
        <a:p>
          <a:endParaRPr lang="en-US" sz="1600" dirty="0"/>
        </a:p>
      </dgm:t>
    </dgm:pt>
    <dgm:pt modelId="{40459A89-3A0F-41B4-B8F4-7306DAE94D18}" type="parTrans" cxnId="{983B82C5-B5CA-4F22-91E9-812F7DF80D2A}">
      <dgm:prSet/>
      <dgm:spPr/>
      <dgm:t>
        <a:bodyPr/>
        <a:lstStyle/>
        <a:p>
          <a:endParaRPr lang="en-US"/>
        </a:p>
      </dgm:t>
    </dgm:pt>
    <dgm:pt modelId="{9B488F30-34F8-4409-AF3D-B1A3EBAEF232}" type="sibTrans" cxnId="{983B82C5-B5CA-4F22-91E9-812F7DF80D2A}">
      <dgm:prSet/>
      <dgm:spPr/>
      <dgm:t>
        <a:bodyPr/>
        <a:lstStyle/>
        <a:p>
          <a:endParaRPr lang="en-US"/>
        </a:p>
      </dgm:t>
    </dgm:pt>
    <dgm:pt modelId="{0DD28FE6-5325-4022-93D8-697AF7349B7D}" type="pres">
      <dgm:prSet presAssocID="{80EB86BB-67F3-4970-B8BC-E41AE4618F44}" presName="linearFlow" presStyleCnt="0">
        <dgm:presLayoutVars>
          <dgm:dir/>
          <dgm:animLvl val="lvl"/>
          <dgm:resizeHandles/>
        </dgm:presLayoutVars>
      </dgm:prSet>
      <dgm:spPr/>
      <dgm:t>
        <a:bodyPr/>
        <a:lstStyle/>
        <a:p>
          <a:endParaRPr lang="en-US"/>
        </a:p>
      </dgm:t>
    </dgm:pt>
    <dgm:pt modelId="{B5AC5294-60C1-493F-B2F9-127DC06A0D85}" type="pres">
      <dgm:prSet presAssocID="{EA5568F1-80CB-4CBB-9CC0-6FE693BA9993}" presName="compositeNode" presStyleCnt="0">
        <dgm:presLayoutVars>
          <dgm:bulletEnabled val="1"/>
        </dgm:presLayoutVars>
      </dgm:prSet>
      <dgm:spPr/>
    </dgm:pt>
    <dgm:pt modelId="{004A8D11-AC61-4068-997C-36A346625B30}" type="pres">
      <dgm:prSet presAssocID="{EA5568F1-80CB-4CBB-9CC0-6FE693BA9993}" presName="image" presStyleLbl="fgImgPlace1" presStyleIdx="0" presStyleCnt="4"/>
      <dgm:spPr>
        <a:blipFill dpi="0" rotWithShape="0">
          <a:blip xmlns:r="http://schemas.openxmlformats.org/officeDocument/2006/relationships" r:embed="rId1"/>
          <a:srcRect/>
          <a:stretch>
            <a:fillRect/>
          </a:stretch>
        </a:blipFill>
      </dgm:spPr>
      <dgm:t>
        <a:bodyPr/>
        <a:lstStyle/>
        <a:p>
          <a:endParaRPr lang="en-US"/>
        </a:p>
      </dgm:t>
    </dgm:pt>
    <dgm:pt modelId="{12B24CC5-E779-4E63-AB3F-5CAF9DA1526F}" type="pres">
      <dgm:prSet presAssocID="{EA5568F1-80CB-4CBB-9CC0-6FE693BA9993}" presName="childNode" presStyleLbl="node1" presStyleIdx="0" presStyleCnt="4" custScaleX="119098" custLinFactNeighborX="8823">
        <dgm:presLayoutVars>
          <dgm:bulletEnabled val="1"/>
        </dgm:presLayoutVars>
      </dgm:prSet>
      <dgm:spPr/>
      <dgm:t>
        <a:bodyPr/>
        <a:lstStyle/>
        <a:p>
          <a:endParaRPr lang="en-US"/>
        </a:p>
      </dgm:t>
    </dgm:pt>
    <dgm:pt modelId="{BCF890A2-71DE-46B8-B977-584D3FFBFFA0}" type="pres">
      <dgm:prSet presAssocID="{EA5568F1-80CB-4CBB-9CC0-6FE693BA9993}" presName="parentNode" presStyleLbl="revTx" presStyleIdx="0" presStyleCnt="4" custLinFactNeighborX="7680" custLinFactNeighborY="123">
        <dgm:presLayoutVars>
          <dgm:chMax val="0"/>
          <dgm:bulletEnabled val="1"/>
        </dgm:presLayoutVars>
      </dgm:prSet>
      <dgm:spPr/>
      <dgm:t>
        <a:bodyPr/>
        <a:lstStyle/>
        <a:p>
          <a:endParaRPr lang="en-US"/>
        </a:p>
      </dgm:t>
    </dgm:pt>
    <dgm:pt modelId="{1F27B152-9C3D-4937-B636-91D29F763F08}" type="pres">
      <dgm:prSet presAssocID="{4A484EF4-0A17-4BBF-9938-0BD37B10F8AF}" presName="sibTrans" presStyleCnt="0"/>
      <dgm:spPr/>
    </dgm:pt>
    <dgm:pt modelId="{940D65E1-A6AF-475B-841D-90ADCB81D517}" type="pres">
      <dgm:prSet presAssocID="{F1B5F908-2B38-473B-9729-5F01AFF79369}" presName="compositeNode" presStyleCnt="0">
        <dgm:presLayoutVars>
          <dgm:bulletEnabled val="1"/>
        </dgm:presLayoutVars>
      </dgm:prSet>
      <dgm:spPr/>
    </dgm:pt>
    <dgm:pt modelId="{EEB79522-CBDE-4CDE-92BC-B24C6A9A340F}" type="pres">
      <dgm:prSet presAssocID="{F1B5F908-2B38-473B-9729-5F01AFF79369}" presName="image"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6A9457FA-7B68-4C61-A705-D3D2429FC931}" type="pres">
      <dgm:prSet presAssocID="{F1B5F908-2B38-473B-9729-5F01AFF79369}" presName="childNode" presStyleLbl="node1" presStyleIdx="1" presStyleCnt="4">
        <dgm:presLayoutVars>
          <dgm:bulletEnabled val="1"/>
        </dgm:presLayoutVars>
      </dgm:prSet>
      <dgm:spPr/>
      <dgm:t>
        <a:bodyPr/>
        <a:lstStyle/>
        <a:p>
          <a:endParaRPr lang="en-US"/>
        </a:p>
      </dgm:t>
    </dgm:pt>
    <dgm:pt modelId="{502DCF86-E084-4B62-81DE-342FE8DA6663}" type="pres">
      <dgm:prSet presAssocID="{F1B5F908-2B38-473B-9729-5F01AFF79369}" presName="parentNode" presStyleLbl="revTx" presStyleIdx="1" presStyleCnt="4">
        <dgm:presLayoutVars>
          <dgm:chMax val="0"/>
          <dgm:bulletEnabled val="1"/>
        </dgm:presLayoutVars>
      </dgm:prSet>
      <dgm:spPr/>
      <dgm:t>
        <a:bodyPr/>
        <a:lstStyle/>
        <a:p>
          <a:endParaRPr lang="en-US"/>
        </a:p>
      </dgm:t>
    </dgm:pt>
    <dgm:pt modelId="{14C20EB0-DBDA-4EF3-8FCA-6588881C0144}" type="pres">
      <dgm:prSet presAssocID="{3C9ADAF3-C51B-427E-90B8-336A4EC6D076}" presName="sibTrans" presStyleCnt="0"/>
      <dgm:spPr/>
    </dgm:pt>
    <dgm:pt modelId="{1FE4B8B7-9946-4285-90F0-8165D4CDEA61}" type="pres">
      <dgm:prSet presAssocID="{5FE2DC71-C5FE-4A8B-A296-B4D6CD3B5309}" presName="compositeNode" presStyleCnt="0">
        <dgm:presLayoutVars>
          <dgm:bulletEnabled val="1"/>
        </dgm:presLayoutVars>
      </dgm:prSet>
      <dgm:spPr/>
    </dgm:pt>
    <dgm:pt modelId="{90AA6AB1-8B4E-412D-8802-DEBE2F21E796}" type="pres">
      <dgm:prSet presAssocID="{5FE2DC71-C5FE-4A8B-A296-B4D6CD3B5309}" presName="image" presStyleLbl="fgImgPlace1" presStyleIdx="2" presStyleCnt="4"/>
      <dgm:spPr>
        <a:blipFill rotWithShape="0">
          <a:blip xmlns:r="http://schemas.openxmlformats.org/officeDocument/2006/relationships" r:embed="rId2"/>
          <a:stretch>
            <a:fillRect/>
          </a:stretch>
        </a:blipFill>
      </dgm:spPr>
      <dgm:t>
        <a:bodyPr/>
        <a:lstStyle/>
        <a:p>
          <a:endParaRPr lang="en-US"/>
        </a:p>
      </dgm:t>
    </dgm:pt>
    <dgm:pt modelId="{4118D133-587F-49C9-84EF-D172BF58B4D4}" type="pres">
      <dgm:prSet presAssocID="{5FE2DC71-C5FE-4A8B-A296-B4D6CD3B5309}" presName="childNode" presStyleLbl="node1" presStyleIdx="2" presStyleCnt="4">
        <dgm:presLayoutVars>
          <dgm:bulletEnabled val="1"/>
        </dgm:presLayoutVars>
      </dgm:prSet>
      <dgm:spPr/>
      <dgm:t>
        <a:bodyPr/>
        <a:lstStyle/>
        <a:p>
          <a:endParaRPr lang="en-US"/>
        </a:p>
      </dgm:t>
    </dgm:pt>
    <dgm:pt modelId="{E94FDF0D-D63D-4A1F-8B01-F77E602542C4}" type="pres">
      <dgm:prSet presAssocID="{5FE2DC71-C5FE-4A8B-A296-B4D6CD3B5309}" presName="parentNode" presStyleLbl="revTx" presStyleIdx="2" presStyleCnt="4">
        <dgm:presLayoutVars>
          <dgm:chMax val="0"/>
          <dgm:bulletEnabled val="1"/>
        </dgm:presLayoutVars>
      </dgm:prSet>
      <dgm:spPr/>
      <dgm:t>
        <a:bodyPr/>
        <a:lstStyle/>
        <a:p>
          <a:endParaRPr lang="en-US"/>
        </a:p>
      </dgm:t>
    </dgm:pt>
    <dgm:pt modelId="{19D6C911-A5FE-40C4-8C55-202FF3F0FF9A}" type="pres">
      <dgm:prSet presAssocID="{BFC346C4-0CF9-4428-84DB-5006277445EC}" presName="sibTrans" presStyleCnt="0"/>
      <dgm:spPr/>
    </dgm:pt>
    <dgm:pt modelId="{3B5D1E35-8895-4853-BD5A-F5A4D324A814}" type="pres">
      <dgm:prSet presAssocID="{6EE94B3B-B8AC-4C27-A25D-F26D9AF20C59}" presName="compositeNode" presStyleCnt="0">
        <dgm:presLayoutVars>
          <dgm:bulletEnabled val="1"/>
        </dgm:presLayoutVars>
      </dgm:prSet>
      <dgm:spPr/>
    </dgm:pt>
    <dgm:pt modelId="{C49B4632-C862-44BC-915A-E098C5CD348A}" type="pres">
      <dgm:prSet presAssocID="{6EE94B3B-B8AC-4C27-A25D-F26D9AF20C59}" presName="image" presStyleLbl="fgImgPlace1" presStyleIdx="3" presStyleCnt="4"/>
      <dgm:spPr>
        <a:blipFill rotWithShape="0">
          <a:blip xmlns:r="http://schemas.openxmlformats.org/officeDocument/2006/relationships" r:embed="rId3"/>
          <a:stretch>
            <a:fillRect/>
          </a:stretch>
        </a:blipFill>
      </dgm:spPr>
      <dgm:t>
        <a:bodyPr/>
        <a:lstStyle/>
        <a:p>
          <a:endParaRPr lang="en-US"/>
        </a:p>
      </dgm:t>
    </dgm:pt>
    <dgm:pt modelId="{43BF8D18-30A2-430E-BFDF-A673E89C3F89}" type="pres">
      <dgm:prSet presAssocID="{6EE94B3B-B8AC-4C27-A25D-F26D9AF20C59}" presName="childNode" presStyleLbl="node1" presStyleIdx="3" presStyleCnt="4">
        <dgm:presLayoutVars>
          <dgm:bulletEnabled val="1"/>
        </dgm:presLayoutVars>
      </dgm:prSet>
      <dgm:spPr/>
      <dgm:t>
        <a:bodyPr/>
        <a:lstStyle/>
        <a:p>
          <a:endParaRPr lang="en-US"/>
        </a:p>
      </dgm:t>
    </dgm:pt>
    <dgm:pt modelId="{B5F80409-46C7-4666-B8D8-97AEB8B47E74}" type="pres">
      <dgm:prSet presAssocID="{6EE94B3B-B8AC-4C27-A25D-F26D9AF20C59}" presName="parentNode" presStyleLbl="revTx" presStyleIdx="3" presStyleCnt="4">
        <dgm:presLayoutVars>
          <dgm:chMax val="0"/>
          <dgm:bulletEnabled val="1"/>
        </dgm:presLayoutVars>
      </dgm:prSet>
      <dgm:spPr/>
      <dgm:t>
        <a:bodyPr/>
        <a:lstStyle/>
        <a:p>
          <a:endParaRPr lang="en-US"/>
        </a:p>
      </dgm:t>
    </dgm:pt>
  </dgm:ptLst>
  <dgm:cxnLst>
    <dgm:cxn modelId="{26CD1529-B2A9-46F2-9424-81A70697E035}" srcId="{F1B5F908-2B38-473B-9729-5F01AFF79369}" destId="{1EA0C0AB-CE03-4EB6-B2DA-34845CA8E716}" srcOrd="1" destOrd="0" parTransId="{679947A4-046B-4FA1-B3B6-FBDF4535624C}" sibTransId="{18784D0E-4596-4AEB-AA4C-D41D39E2BE12}"/>
    <dgm:cxn modelId="{55706532-5C62-4805-9B45-32AB2D012EA4}" srcId="{5FE2DC71-C5FE-4A8B-A296-B4D6CD3B5309}" destId="{C48EC984-5D1A-4A5F-B63A-47CCDF7A4129}" srcOrd="0" destOrd="0" parTransId="{5ED7D21D-562A-413D-A51F-988A6E81C89E}" sibTransId="{76AFBC25-38D1-477A-9D30-A91E80C6530D}"/>
    <dgm:cxn modelId="{A25DDCFF-7964-4C88-A6A0-161C39DF7429}" srcId="{5FE2DC71-C5FE-4A8B-A296-B4D6CD3B5309}" destId="{BE4DAAAE-52F4-4DDC-90A4-0E7825982DB8}" srcOrd="1" destOrd="0" parTransId="{BE77097B-613E-402D-923E-9C5CC02325DC}" sibTransId="{3608167A-310A-4BE4-975C-8231A4398A21}"/>
    <dgm:cxn modelId="{61FB102A-BA94-4715-BFF5-07381E7D405C}" srcId="{F1B5F908-2B38-473B-9729-5F01AFF79369}" destId="{EF285AE9-237B-4187-A509-18CAC99076B9}" srcOrd="2" destOrd="0" parTransId="{AF7DB200-F002-4E4F-87A3-D52F44D13A04}" sibTransId="{67BFA620-31F5-4042-9898-C8D6CD742F2E}"/>
    <dgm:cxn modelId="{7B42E480-581D-D444-B884-200F490CDB5B}" type="presOf" srcId="{8DEAC666-901A-4866-9878-1D6DC75BD388}" destId="{6A9457FA-7B68-4C61-A705-D3D2429FC931}" srcOrd="0" destOrd="0" presId="urn:microsoft.com/office/officeart/2005/8/layout/hList2#1"/>
    <dgm:cxn modelId="{983B82C5-B5CA-4F22-91E9-812F7DF80D2A}" srcId="{EA5568F1-80CB-4CBB-9CC0-6FE693BA9993}" destId="{5C48F96C-DB7A-49F4-9756-E7A842CFC7BF}" srcOrd="1" destOrd="0" parTransId="{40459A89-3A0F-41B4-B8F4-7306DAE94D18}" sibTransId="{9B488F30-34F8-4409-AF3D-B1A3EBAEF232}"/>
    <dgm:cxn modelId="{740C21D1-D32E-4687-95CD-38646DCC9913}" srcId="{80EB86BB-67F3-4970-B8BC-E41AE4618F44}" destId="{EA5568F1-80CB-4CBB-9CC0-6FE693BA9993}" srcOrd="0" destOrd="0" parTransId="{4C377A89-766B-4015-9A62-C175DBC55D74}" sibTransId="{4A484EF4-0A17-4BBF-9938-0BD37B10F8AF}"/>
    <dgm:cxn modelId="{B0AEA28F-7E72-4242-98EA-C0C80FB470DE}" type="presOf" srcId="{F1B5F908-2B38-473B-9729-5F01AFF79369}" destId="{502DCF86-E084-4B62-81DE-342FE8DA6663}" srcOrd="0" destOrd="0" presId="urn:microsoft.com/office/officeart/2005/8/layout/hList2#1"/>
    <dgm:cxn modelId="{7C7B61DD-5296-C544-80AB-3BE12F69376C}" type="presOf" srcId="{80EB86BB-67F3-4970-B8BC-E41AE4618F44}" destId="{0DD28FE6-5325-4022-93D8-697AF7349B7D}" srcOrd="0" destOrd="0" presId="urn:microsoft.com/office/officeart/2005/8/layout/hList2#1"/>
    <dgm:cxn modelId="{5C02F07D-AD68-422B-A7C6-BEE15D3842BA}" srcId="{80EB86BB-67F3-4970-B8BC-E41AE4618F44}" destId="{5FE2DC71-C5FE-4A8B-A296-B4D6CD3B5309}" srcOrd="2" destOrd="0" parTransId="{A9588F65-0A0E-4F0B-8635-333F6CA599D7}" sibTransId="{BFC346C4-0CF9-4428-84DB-5006277445EC}"/>
    <dgm:cxn modelId="{849EDBE4-6D2F-204F-B4CE-F934F1D1CCD0}" type="presOf" srcId="{1EA0C0AB-CE03-4EB6-B2DA-34845CA8E716}" destId="{6A9457FA-7B68-4C61-A705-D3D2429FC931}" srcOrd="0" destOrd="1" presId="urn:microsoft.com/office/officeart/2005/8/layout/hList2#1"/>
    <dgm:cxn modelId="{73744D89-A0F1-6C4B-8108-1A1219DB8532}" type="presOf" srcId="{EF285AE9-237B-4187-A509-18CAC99076B9}" destId="{6A9457FA-7B68-4C61-A705-D3D2429FC931}" srcOrd="0" destOrd="2" presId="urn:microsoft.com/office/officeart/2005/8/layout/hList2#1"/>
    <dgm:cxn modelId="{89200550-9A23-429B-9EDC-54D594D08DB3}" srcId="{80EB86BB-67F3-4970-B8BC-E41AE4618F44}" destId="{F1B5F908-2B38-473B-9729-5F01AFF79369}" srcOrd="1" destOrd="0" parTransId="{B7EC8153-E309-40EF-8CB8-BF7D70024A0A}" sibTransId="{3C9ADAF3-C51B-427E-90B8-336A4EC6D076}"/>
    <dgm:cxn modelId="{A7B74408-B6FB-4C42-A25B-4D40C098D47B}" type="presOf" srcId="{A03C1ABB-39AB-4EB0-BC72-F2B5436805C0}" destId="{43BF8D18-30A2-430E-BFDF-A673E89C3F89}" srcOrd="0" destOrd="1" presId="urn:microsoft.com/office/officeart/2005/8/layout/hList2#1"/>
    <dgm:cxn modelId="{A984F4DC-03BC-1340-A0BB-B6302F97D7F2}" type="presOf" srcId="{5FE2DC71-C5FE-4A8B-A296-B4D6CD3B5309}" destId="{E94FDF0D-D63D-4A1F-8B01-F77E602542C4}" srcOrd="0" destOrd="0" presId="urn:microsoft.com/office/officeart/2005/8/layout/hList2#1"/>
    <dgm:cxn modelId="{AE105CD6-6030-6C4D-A05B-6D5F99090D45}" type="presOf" srcId="{74268992-EB03-4940-85BA-EE04490BB9BF}" destId="{43BF8D18-30A2-430E-BFDF-A673E89C3F89}" srcOrd="0" destOrd="0" presId="urn:microsoft.com/office/officeart/2005/8/layout/hList2#1"/>
    <dgm:cxn modelId="{D7138337-FB91-45CB-A01F-8A47A4C2AE9D}" srcId="{6EE94B3B-B8AC-4C27-A25D-F26D9AF20C59}" destId="{74268992-EB03-4940-85BA-EE04490BB9BF}" srcOrd="0" destOrd="0" parTransId="{BFC01C15-445D-402B-A7CF-4D4E6D6268BC}" sibTransId="{BACF728A-76D6-4135-B1CF-2B5482662D44}"/>
    <dgm:cxn modelId="{F4E5C865-BE5A-7040-8864-447B6C0A6D8D}" type="presOf" srcId="{5C48F96C-DB7A-49F4-9756-E7A842CFC7BF}" destId="{12B24CC5-E779-4E63-AB3F-5CAF9DA1526F}" srcOrd="0" destOrd="1" presId="urn:microsoft.com/office/officeart/2005/8/layout/hList2#1"/>
    <dgm:cxn modelId="{FB87E1B5-5E85-314B-8753-E7D1AAF171DA}" type="presOf" srcId="{EA5568F1-80CB-4CBB-9CC0-6FE693BA9993}" destId="{BCF890A2-71DE-46B8-B977-584D3FFBFFA0}" srcOrd="0" destOrd="0" presId="urn:microsoft.com/office/officeart/2005/8/layout/hList2#1"/>
    <dgm:cxn modelId="{A5D5DEB2-C112-451F-BF4E-F5C8F4F27E24}" srcId="{80EB86BB-67F3-4970-B8BC-E41AE4618F44}" destId="{6EE94B3B-B8AC-4C27-A25D-F26D9AF20C59}" srcOrd="3" destOrd="0" parTransId="{40F44848-F703-460E-A638-0B9109EDC740}" sibTransId="{14B6132A-CAF9-4828-BF30-ACDFA924A116}"/>
    <dgm:cxn modelId="{CAE27709-AB1B-44D7-92BC-D65E3EDBEDB8}" srcId="{EA5568F1-80CB-4CBB-9CC0-6FE693BA9993}" destId="{D6A25D01-ECA9-4439-B449-A7FD295C7E51}" srcOrd="0" destOrd="0" parTransId="{47236758-F222-47E6-9B16-7CB54AB8E791}" sibTransId="{8A5A6354-6BB3-4A6E-8E6B-855AE2F04BD1}"/>
    <dgm:cxn modelId="{E4506C3B-E751-874B-93C6-F913C6C3C329}" type="presOf" srcId="{D6A25D01-ECA9-4439-B449-A7FD295C7E51}" destId="{12B24CC5-E779-4E63-AB3F-5CAF9DA1526F}" srcOrd="0" destOrd="0" presId="urn:microsoft.com/office/officeart/2005/8/layout/hList2#1"/>
    <dgm:cxn modelId="{4F9778A6-CBBC-5E41-BF27-9548C35E29B3}" type="presOf" srcId="{6EE94B3B-B8AC-4C27-A25D-F26D9AF20C59}" destId="{B5F80409-46C7-4666-B8D8-97AEB8B47E74}" srcOrd="0" destOrd="0" presId="urn:microsoft.com/office/officeart/2005/8/layout/hList2#1"/>
    <dgm:cxn modelId="{5C25DDA9-9E1E-4BE4-A17F-3984E1322DAF}" srcId="{F1B5F908-2B38-473B-9729-5F01AFF79369}" destId="{8DEAC666-901A-4866-9878-1D6DC75BD388}" srcOrd="0" destOrd="0" parTransId="{975B698C-7DB5-4EC3-9437-92F936CF7303}" sibTransId="{B2FAB4F3-2DD3-430C-AB6E-300F78EAED8F}"/>
    <dgm:cxn modelId="{7B4F04C2-CBFC-4F4A-89D2-604526D8A73B}" type="presOf" srcId="{BE4DAAAE-52F4-4DDC-90A4-0E7825982DB8}" destId="{4118D133-587F-49C9-84EF-D172BF58B4D4}" srcOrd="0" destOrd="1" presId="urn:microsoft.com/office/officeart/2005/8/layout/hList2#1"/>
    <dgm:cxn modelId="{EFE8E1BE-9B8A-BF4D-B234-BA6598F69C4D}" type="presOf" srcId="{C48EC984-5D1A-4A5F-B63A-47CCDF7A4129}" destId="{4118D133-587F-49C9-84EF-D172BF58B4D4}" srcOrd="0" destOrd="0" presId="urn:microsoft.com/office/officeart/2005/8/layout/hList2#1"/>
    <dgm:cxn modelId="{9B17324F-8C29-42AD-AFC1-4D4CF8216FB3}" srcId="{6EE94B3B-B8AC-4C27-A25D-F26D9AF20C59}" destId="{A03C1ABB-39AB-4EB0-BC72-F2B5436805C0}" srcOrd="1" destOrd="0" parTransId="{40965859-9656-4ACC-87CC-6BF6814F716F}" sibTransId="{E04383E4-1971-4316-9F8D-2CBC4EDB3390}"/>
    <dgm:cxn modelId="{43289628-BA2F-D44B-A6B1-F0B84CB71F20}" type="presParOf" srcId="{0DD28FE6-5325-4022-93D8-697AF7349B7D}" destId="{B5AC5294-60C1-493F-B2F9-127DC06A0D85}" srcOrd="0" destOrd="0" presId="urn:microsoft.com/office/officeart/2005/8/layout/hList2#1"/>
    <dgm:cxn modelId="{500815D5-CA8C-1F49-AFD2-47520EEAFA93}" type="presParOf" srcId="{B5AC5294-60C1-493F-B2F9-127DC06A0D85}" destId="{004A8D11-AC61-4068-997C-36A346625B30}" srcOrd="0" destOrd="0" presId="urn:microsoft.com/office/officeart/2005/8/layout/hList2#1"/>
    <dgm:cxn modelId="{FF270D51-5105-994A-8C2A-3FC3A172B9DC}" type="presParOf" srcId="{B5AC5294-60C1-493F-B2F9-127DC06A0D85}" destId="{12B24CC5-E779-4E63-AB3F-5CAF9DA1526F}" srcOrd="1" destOrd="0" presId="urn:microsoft.com/office/officeart/2005/8/layout/hList2#1"/>
    <dgm:cxn modelId="{2F5985EA-2BC3-BF4E-BD4E-3C9AE4B59E83}" type="presParOf" srcId="{B5AC5294-60C1-493F-B2F9-127DC06A0D85}" destId="{BCF890A2-71DE-46B8-B977-584D3FFBFFA0}" srcOrd="2" destOrd="0" presId="urn:microsoft.com/office/officeart/2005/8/layout/hList2#1"/>
    <dgm:cxn modelId="{FB53A1DB-2E88-674A-BD5B-1EC66DB01300}" type="presParOf" srcId="{0DD28FE6-5325-4022-93D8-697AF7349B7D}" destId="{1F27B152-9C3D-4937-B636-91D29F763F08}" srcOrd="1" destOrd="0" presId="urn:microsoft.com/office/officeart/2005/8/layout/hList2#1"/>
    <dgm:cxn modelId="{AB835387-913C-6D40-A09D-7992F2105F29}" type="presParOf" srcId="{0DD28FE6-5325-4022-93D8-697AF7349B7D}" destId="{940D65E1-A6AF-475B-841D-90ADCB81D517}" srcOrd="2" destOrd="0" presId="urn:microsoft.com/office/officeart/2005/8/layout/hList2#1"/>
    <dgm:cxn modelId="{5F61A61E-D6E4-0547-9710-6EA011F97305}" type="presParOf" srcId="{940D65E1-A6AF-475B-841D-90ADCB81D517}" destId="{EEB79522-CBDE-4CDE-92BC-B24C6A9A340F}" srcOrd="0" destOrd="0" presId="urn:microsoft.com/office/officeart/2005/8/layout/hList2#1"/>
    <dgm:cxn modelId="{434062E4-6172-BD47-ACE9-5B2541E46AEA}" type="presParOf" srcId="{940D65E1-A6AF-475B-841D-90ADCB81D517}" destId="{6A9457FA-7B68-4C61-A705-D3D2429FC931}" srcOrd="1" destOrd="0" presId="urn:microsoft.com/office/officeart/2005/8/layout/hList2#1"/>
    <dgm:cxn modelId="{2F16F3C9-E73A-1E4C-AE29-2B6097C722E1}" type="presParOf" srcId="{940D65E1-A6AF-475B-841D-90ADCB81D517}" destId="{502DCF86-E084-4B62-81DE-342FE8DA6663}" srcOrd="2" destOrd="0" presId="urn:microsoft.com/office/officeart/2005/8/layout/hList2#1"/>
    <dgm:cxn modelId="{100E41A1-4B62-5A48-9DDF-DF7C0E75E374}" type="presParOf" srcId="{0DD28FE6-5325-4022-93D8-697AF7349B7D}" destId="{14C20EB0-DBDA-4EF3-8FCA-6588881C0144}" srcOrd="3" destOrd="0" presId="urn:microsoft.com/office/officeart/2005/8/layout/hList2#1"/>
    <dgm:cxn modelId="{2BCCF62E-E0DB-DA49-8DEE-8DEDCE0B2FB5}" type="presParOf" srcId="{0DD28FE6-5325-4022-93D8-697AF7349B7D}" destId="{1FE4B8B7-9946-4285-90F0-8165D4CDEA61}" srcOrd="4" destOrd="0" presId="urn:microsoft.com/office/officeart/2005/8/layout/hList2#1"/>
    <dgm:cxn modelId="{47F7B108-0903-6A49-84E7-75D5CEBA1B12}" type="presParOf" srcId="{1FE4B8B7-9946-4285-90F0-8165D4CDEA61}" destId="{90AA6AB1-8B4E-412D-8802-DEBE2F21E796}" srcOrd="0" destOrd="0" presId="urn:microsoft.com/office/officeart/2005/8/layout/hList2#1"/>
    <dgm:cxn modelId="{B80FFA36-FA54-844A-9DC3-2B73B4A8B90D}" type="presParOf" srcId="{1FE4B8B7-9946-4285-90F0-8165D4CDEA61}" destId="{4118D133-587F-49C9-84EF-D172BF58B4D4}" srcOrd="1" destOrd="0" presId="urn:microsoft.com/office/officeart/2005/8/layout/hList2#1"/>
    <dgm:cxn modelId="{37662A5D-D070-EB44-8BF0-D713B7CC853C}" type="presParOf" srcId="{1FE4B8B7-9946-4285-90F0-8165D4CDEA61}" destId="{E94FDF0D-D63D-4A1F-8B01-F77E602542C4}" srcOrd="2" destOrd="0" presId="urn:microsoft.com/office/officeart/2005/8/layout/hList2#1"/>
    <dgm:cxn modelId="{F9799F0B-306A-ED41-8EBE-488A27D7F7AE}" type="presParOf" srcId="{0DD28FE6-5325-4022-93D8-697AF7349B7D}" destId="{19D6C911-A5FE-40C4-8C55-202FF3F0FF9A}" srcOrd="5" destOrd="0" presId="urn:microsoft.com/office/officeart/2005/8/layout/hList2#1"/>
    <dgm:cxn modelId="{8148895B-7888-9E47-9BFB-45E396C720CE}" type="presParOf" srcId="{0DD28FE6-5325-4022-93D8-697AF7349B7D}" destId="{3B5D1E35-8895-4853-BD5A-F5A4D324A814}" srcOrd="6" destOrd="0" presId="urn:microsoft.com/office/officeart/2005/8/layout/hList2#1"/>
    <dgm:cxn modelId="{9B0C1904-04DA-5C49-A6F9-6E230167AE20}" type="presParOf" srcId="{3B5D1E35-8895-4853-BD5A-F5A4D324A814}" destId="{C49B4632-C862-44BC-915A-E098C5CD348A}" srcOrd="0" destOrd="0" presId="urn:microsoft.com/office/officeart/2005/8/layout/hList2#1"/>
    <dgm:cxn modelId="{60A53DA6-3546-2549-9564-6B2E901B3FA0}" type="presParOf" srcId="{3B5D1E35-8895-4853-BD5A-F5A4D324A814}" destId="{43BF8D18-30A2-430E-BFDF-A673E89C3F89}" srcOrd="1" destOrd="0" presId="urn:microsoft.com/office/officeart/2005/8/layout/hList2#1"/>
    <dgm:cxn modelId="{08B00E58-C944-AD44-B52A-8B52E68FD0A9}" type="presParOf" srcId="{3B5D1E35-8895-4853-BD5A-F5A4D324A814}" destId="{B5F80409-46C7-4666-B8D8-97AEB8B47E74}"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0F816-254E-4243-A07A-5CFA6947A003}">
      <dsp:nvSpPr>
        <dsp:cNvPr id="0" name=""/>
        <dsp:cNvSpPr/>
      </dsp:nvSpPr>
      <dsp:spPr>
        <a:xfrm rot="5400000">
          <a:off x="4760700" y="-2718294"/>
          <a:ext cx="1130403" cy="6569396"/>
        </a:xfrm>
        <a:prstGeom prst="round2SameRect">
          <a:avLst/>
        </a:prstGeom>
        <a:gradFill rotWithShape="1">
          <a:gsLst>
            <a:gs pos="0">
              <a:schemeClr val="accent1">
                <a:shade val="100000"/>
                <a:satMod val="120000"/>
              </a:schemeClr>
            </a:gs>
            <a:gs pos="69000">
              <a:schemeClr val="accent1">
                <a:tint val="80000"/>
                <a:shade val="100000"/>
                <a:satMod val="150000"/>
              </a:schemeClr>
            </a:gs>
            <a:gs pos="100000">
              <a:schemeClr val="accent1">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hemeClr val="accent1"/>
        </a:lnRef>
        <a:fillRef idx="3">
          <a:schemeClr val="accent1"/>
        </a:fillRef>
        <a:effectRef idx="3">
          <a:schemeClr val="accent1"/>
        </a:effectRef>
        <a:fontRef idx="minor">
          <a:schemeClr val="lt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effectLst>
                <a:outerShdw blurRad="38100" dist="38100" dir="2700000" algn="tl">
                  <a:srgbClr val="000000">
                    <a:alpha val="43137"/>
                  </a:srgbClr>
                </a:outerShdw>
              </a:effectLst>
            </a:rPr>
            <a:t>Statistical or calibrated engineering data are available and reliable to characterize both the </a:t>
          </a:r>
          <a:r>
            <a:rPr lang="en-US" sz="1800" u="sng" kern="1200" dirty="0" smtClean="0">
              <a:solidFill>
                <a:schemeClr val="tx1"/>
              </a:solidFill>
              <a:effectLst>
                <a:outerShdw blurRad="38100" dist="38100" dir="2700000" algn="tl">
                  <a:srgbClr val="000000">
                    <a:alpha val="43137"/>
                  </a:srgbClr>
                </a:outerShdw>
              </a:effectLst>
            </a:rPr>
            <a:t>baseline</a:t>
          </a:r>
          <a:r>
            <a:rPr lang="en-US" sz="1800" kern="1200" dirty="0" smtClean="0">
              <a:solidFill>
                <a:schemeClr val="tx1"/>
              </a:solidFill>
              <a:effectLst>
                <a:outerShdw blurRad="38100" dist="38100" dir="2700000" algn="tl">
                  <a:srgbClr val="000000">
                    <a:alpha val="43137"/>
                  </a:srgbClr>
                </a:outerShdw>
              </a:effectLst>
            </a:rPr>
            <a:t> and </a:t>
          </a:r>
          <a:r>
            <a:rPr lang="en-US" sz="1800" u="sng" kern="1200" dirty="0" smtClean="0">
              <a:solidFill>
                <a:schemeClr val="tx1"/>
              </a:solidFill>
              <a:effectLst>
                <a:outerShdw blurRad="38100" dist="38100" dir="2700000" algn="tl">
                  <a:srgbClr val="000000">
                    <a:alpha val="43137"/>
                  </a:srgbClr>
                </a:outerShdw>
              </a:effectLst>
            </a:rPr>
            <a:t>efficient-case</a:t>
          </a:r>
          <a:r>
            <a:rPr lang="en-US" sz="1800" kern="1200" dirty="0" smtClean="0">
              <a:solidFill>
                <a:schemeClr val="tx1"/>
              </a:solidFill>
              <a:effectLst>
                <a:outerShdw blurRad="38100" dist="38100" dir="2700000" algn="tl">
                  <a:srgbClr val="000000">
                    <a:alpha val="43137"/>
                  </a:srgbClr>
                </a:outerShdw>
              </a:effectLst>
            </a:rPr>
            <a:t> energy consumption for measure-affected end uses</a:t>
          </a:r>
          <a:endParaRPr lang="en-US" sz="1800" kern="1200" dirty="0">
            <a:solidFill>
              <a:schemeClr val="tx1"/>
            </a:solidFill>
            <a:effectLst>
              <a:outerShdw blurRad="38100" dist="38100" dir="2700000" algn="tl">
                <a:srgbClr val="000000">
                  <a:alpha val="43137"/>
                </a:srgbClr>
              </a:outerShdw>
            </a:effectLst>
          </a:endParaRPr>
        </a:p>
      </dsp:txBody>
      <dsp:txXfrm rot="-5400000">
        <a:off x="2041204" y="56384"/>
        <a:ext cx="6514214" cy="1020039"/>
      </dsp:txXfrm>
    </dsp:sp>
    <dsp:sp modelId="{0DF4D907-E694-4D48-B701-3ADAB8F810E7}">
      <dsp:nvSpPr>
        <dsp:cNvPr id="0" name=""/>
        <dsp:cNvSpPr/>
      </dsp:nvSpPr>
      <dsp:spPr>
        <a:xfrm>
          <a:off x="0" y="4112"/>
          <a:ext cx="1999995" cy="1124582"/>
        </a:xfrm>
        <a:prstGeom prst="roundRect">
          <a:avLst/>
        </a:prstGeom>
        <a:gradFill rotWithShape="1">
          <a:gsLst>
            <a:gs pos="0">
              <a:schemeClr val="accent1">
                <a:shade val="100000"/>
                <a:satMod val="120000"/>
              </a:schemeClr>
            </a:gs>
            <a:gs pos="69000">
              <a:schemeClr val="accent1">
                <a:tint val="80000"/>
                <a:shade val="100000"/>
                <a:satMod val="150000"/>
              </a:schemeClr>
            </a:gs>
            <a:gs pos="100000">
              <a:schemeClr val="accent1">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Proven</a:t>
          </a:r>
          <a:endParaRPr lang="en-US" sz="2400" kern="1200" dirty="0">
            <a:effectLst>
              <a:outerShdw blurRad="38100" dist="38100" dir="2700000" algn="tl">
                <a:srgbClr val="000000">
                  <a:alpha val="43137"/>
                </a:srgbClr>
              </a:outerShdw>
            </a:effectLst>
          </a:endParaRPr>
        </a:p>
      </dsp:txBody>
      <dsp:txXfrm>
        <a:off x="54898" y="59010"/>
        <a:ext cx="1890199" cy="1014786"/>
      </dsp:txXfrm>
    </dsp:sp>
    <dsp:sp modelId="{E7686B54-96E3-470E-93AA-07B0E007D346}">
      <dsp:nvSpPr>
        <dsp:cNvPr id="0" name=""/>
        <dsp:cNvSpPr/>
      </dsp:nvSpPr>
      <dsp:spPr>
        <a:xfrm rot="5400000">
          <a:off x="4735275" y="-1493577"/>
          <a:ext cx="1173740" cy="6536564"/>
        </a:xfrm>
        <a:prstGeom prst="round2SameRect">
          <a:avLst/>
        </a:prstGeom>
        <a:gradFill rotWithShape="1">
          <a:gsLst>
            <a:gs pos="0">
              <a:schemeClr val="accent4">
                <a:shade val="100000"/>
                <a:satMod val="120000"/>
              </a:schemeClr>
            </a:gs>
            <a:gs pos="69000">
              <a:schemeClr val="accent4">
                <a:tint val="80000"/>
                <a:shade val="100000"/>
                <a:satMod val="150000"/>
              </a:schemeClr>
            </a:gs>
            <a:gs pos="100000">
              <a:schemeClr val="accent4">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hemeClr val="accent4"/>
        </a:lnRef>
        <a:fillRef idx="3">
          <a:schemeClr val="accent4"/>
        </a:fillRef>
        <a:effectRef idx="3">
          <a:schemeClr val="accent4"/>
        </a:effectRef>
        <a:fontRef idx="minor">
          <a:schemeClr val="lt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u="sng" kern="1200" dirty="0" smtClean="0">
              <a:solidFill>
                <a:schemeClr val="tx1"/>
              </a:solidFill>
              <a:effectLst>
                <a:outerShdw blurRad="38100" dist="38100" dir="2700000" algn="tl">
                  <a:srgbClr val="000000">
                    <a:alpha val="43137"/>
                  </a:srgbClr>
                </a:outerShdw>
              </a:effectLst>
            </a:rPr>
            <a:t>Baseline</a:t>
          </a:r>
          <a:r>
            <a:rPr lang="en-US" sz="1800" kern="1200" dirty="0" smtClean="0">
              <a:solidFill>
                <a:schemeClr val="tx1"/>
              </a:solidFill>
              <a:effectLst>
                <a:outerShdw blurRad="38100" dist="38100" dir="2700000" algn="tl">
                  <a:srgbClr val="000000">
                    <a:alpha val="43137"/>
                  </a:srgbClr>
                </a:outerShdw>
              </a:effectLst>
            </a:rPr>
            <a:t> use can be reliably estimated, efficient-case use can be only be reasonably approximated. RTF approves with conditions requiring the collection of data documenting efficient-case use to improve reliability of savings estimation. </a:t>
          </a:r>
          <a:endParaRPr lang="en-US" sz="1800" kern="1200" dirty="0">
            <a:solidFill>
              <a:schemeClr val="tx1"/>
            </a:solidFill>
            <a:effectLst>
              <a:outerShdw blurRad="38100" dist="38100" dir="2700000" algn="tl">
                <a:srgbClr val="000000">
                  <a:alpha val="43137"/>
                </a:srgbClr>
              </a:outerShdw>
            </a:effectLst>
          </a:endParaRPr>
        </a:p>
      </dsp:txBody>
      <dsp:txXfrm rot="-5400000">
        <a:off x="2053864" y="1245131"/>
        <a:ext cx="6479267" cy="1059146"/>
      </dsp:txXfrm>
    </dsp:sp>
    <dsp:sp modelId="{BB238E50-9C6B-46C8-BC18-4149F6C9C014}">
      <dsp:nvSpPr>
        <dsp:cNvPr id="0" name=""/>
        <dsp:cNvSpPr/>
      </dsp:nvSpPr>
      <dsp:spPr>
        <a:xfrm>
          <a:off x="0" y="1212413"/>
          <a:ext cx="2001981" cy="1124582"/>
        </a:xfrm>
        <a:prstGeom prst="roundRect">
          <a:avLst/>
        </a:prstGeom>
        <a:gradFill rotWithShape="1">
          <a:gsLst>
            <a:gs pos="0">
              <a:schemeClr val="accent4">
                <a:shade val="100000"/>
                <a:satMod val="120000"/>
              </a:schemeClr>
            </a:gs>
            <a:gs pos="69000">
              <a:schemeClr val="accent4">
                <a:tint val="80000"/>
                <a:shade val="100000"/>
                <a:satMod val="150000"/>
              </a:schemeClr>
            </a:gs>
            <a:gs pos="100000">
              <a:schemeClr val="accent4">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Provisional</a:t>
          </a:r>
          <a:endParaRPr lang="en-US" sz="2400" kern="1200" dirty="0">
            <a:effectLst>
              <a:outerShdw blurRad="38100" dist="38100" dir="2700000" algn="tl">
                <a:srgbClr val="000000">
                  <a:alpha val="43137"/>
                </a:srgbClr>
              </a:outerShdw>
            </a:effectLst>
          </a:endParaRPr>
        </a:p>
      </dsp:txBody>
      <dsp:txXfrm>
        <a:off x="54898" y="1267311"/>
        <a:ext cx="1892185" cy="1014786"/>
      </dsp:txXfrm>
    </dsp:sp>
    <dsp:sp modelId="{0492B028-D851-4247-9844-AD7BFC7E5365}">
      <dsp:nvSpPr>
        <dsp:cNvPr id="0" name=""/>
        <dsp:cNvSpPr/>
      </dsp:nvSpPr>
      <dsp:spPr>
        <a:xfrm rot="5400000">
          <a:off x="4773800" y="-291905"/>
          <a:ext cx="1108100" cy="6544000"/>
        </a:xfrm>
        <a:prstGeom prst="round2SameRect">
          <a:avLst/>
        </a:prstGeom>
        <a:gradFill rotWithShape="1">
          <a:gsLst>
            <a:gs pos="0">
              <a:schemeClr val="accent5">
                <a:shade val="100000"/>
                <a:satMod val="120000"/>
              </a:schemeClr>
            </a:gs>
            <a:gs pos="69000">
              <a:schemeClr val="accent5">
                <a:tint val="80000"/>
                <a:shade val="100000"/>
                <a:satMod val="150000"/>
              </a:schemeClr>
            </a:gs>
            <a:gs pos="100000">
              <a:schemeClr val="accent5">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hemeClr val="accent5"/>
        </a:lnRef>
        <a:fillRef idx="3">
          <a:schemeClr val="accent5"/>
        </a:fillRef>
        <a:effectRef idx="3">
          <a:schemeClr val="accent5"/>
        </a:effectRef>
        <a:fontRef idx="minor">
          <a:schemeClr val="lt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effectLst>
                <a:outerShdw blurRad="38100" dist="38100" dir="2700000" algn="tl">
                  <a:srgbClr val="000000">
                    <a:alpha val="43137"/>
                  </a:srgbClr>
                </a:outerShdw>
              </a:effectLst>
            </a:rPr>
            <a:t>Peer reviewed by RTF for measures with regional applicability and reasonable expectation that data will be collected to bring measure through an RTF path in the future</a:t>
          </a:r>
          <a:endParaRPr lang="en-US" sz="1800" kern="1200" dirty="0">
            <a:solidFill>
              <a:schemeClr val="tx1"/>
            </a:solidFill>
            <a:effectLst>
              <a:outerShdw blurRad="38100" dist="38100" dir="2700000" algn="tl">
                <a:srgbClr val="000000">
                  <a:alpha val="43137"/>
                </a:srgbClr>
              </a:outerShdw>
            </a:effectLst>
          </a:endParaRPr>
        </a:p>
      </dsp:txBody>
      <dsp:txXfrm rot="-5400000">
        <a:off x="2055851" y="2480137"/>
        <a:ext cx="6489907" cy="999914"/>
      </dsp:txXfrm>
    </dsp:sp>
    <dsp:sp modelId="{DB38A697-C508-462E-92AE-AC127CF523D6}">
      <dsp:nvSpPr>
        <dsp:cNvPr id="0" name=""/>
        <dsp:cNvSpPr/>
      </dsp:nvSpPr>
      <dsp:spPr>
        <a:xfrm>
          <a:off x="0" y="2417803"/>
          <a:ext cx="2003938" cy="1124582"/>
        </a:xfrm>
        <a:prstGeom prst="roundRect">
          <a:avLst/>
        </a:prstGeom>
        <a:gradFill rotWithShape="1">
          <a:gsLst>
            <a:gs pos="0">
              <a:schemeClr val="accent5">
                <a:shade val="100000"/>
                <a:satMod val="120000"/>
              </a:schemeClr>
            </a:gs>
            <a:gs pos="69000">
              <a:schemeClr val="accent5">
                <a:tint val="80000"/>
                <a:shade val="100000"/>
                <a:satMod val="150000"/>
              </a:schemeClr>
            </a:gs>
            <a:gs pos="100000">
              <a:schemeClr val="accent5">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hemeClr val="accent5"/>
        </a:lnRef>
        <a:fillRef idx="3">
          <a:schemeClr val="accent5"/>
        </a:fillRef>
        <a:effectRef idx="3">
          <a:schemeClr val="accent5"/>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Planning</a:t>
          </a:r>
          <a:endParaRPr lang="en-US" sz="2400" kern="1200" dirty="0">
            <a:effectLst>
              <a:outerShdw blurRad="38100" dist="38100" dir="2700000" algn="tl">
                <a:srgbClr val="000000">
                  <a:alpha val="43137"/>
                </a:srgbClr>
              </a:outerShdw>
            </a:effectLst>
          </a:endParaRPr>
        </a:p>
      </dsp:txBody>
      <dsp:txXfrm>
        <a:off x="54898" y="2472701"/>
        <a:ext cx="1894142" cy="1014786"/>
      </dsp:txXfrm>
    </dsp:sp>
    <dsp:sp modelId="{A8F7F5E8-DEA0-4AE4-B567-6E7F6A4EF260}">
      <dsp:nvSpPr>
        <dsp:cNvPr id="0" name=""/>
        <dsp:cNvSpPr/>
      </dsp:nvSpPr>
      <dsp:spPr>
        <a:xfrm rot="5400000">
          <a:off x="4772644" y="888906"/>
          <a:ext cx="1110412" cy="6544000"/>
        </a:xfrm>
        <a:prstGeom prst="round2SameRect">
          <a:avLst/>
        </a:prstGeom>
        <a:gradFill rotWithShape="1">
          <a:gsLst>
            <a:gs pos="0">
              <a:schemeClr val="accent6">
                <a:shade val="100000"/>
                <a:satMod val="120000"/>
              </a:schemeClr>
            </a:gs>
            <a:gs pos="69000">
              <a:schemeClr val="accent6">
                <a:tint val="80000"/>
                <a:shade val="100000"/>
                <a:satMod val="150000"/>
              </a:schemeClr>
            </a:gs>
            <a:gs pos="100000">
              <a:schemeClr val="accent6">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hemeClr val="accent6"/>
        </a:lnRef>
        <a:fillRef idx="3">
          <a:schemeClr val="accent6"/>
        </a:fillRef>
        <a:effectRef idx="3">
          <a:schemeClr val="accent6"/>
        </a:effectRef>
        <a:fontRef idx="minor">
          <a:schemeClr val="lt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effectLst>
                <a:outerShdw blurRad="38100" dist="38100" dir="2700000" algn="tl">
                  <a:srgbClr val="000000">
                    <a:alpha val="43137"/>
                  </a:srgbClr>
                </a:outerShdw>
              </a:effectLst>
            </a:rPr>
            <a:t>RTF approves based on sound engineering analysis and applicability to the region and because cost to obtain quality data outweighs expected regional savings potential</a:t>
          </a:r>
          <a:endParaRPr lang="en-US" sz="1800" kern="1200" dirty="0">
            <a:solidFill>
              <a:schemeClr val="tx1"/>
            </a:solidFill>
            <a:effectLst>
              <a:outerShdw blurRad="38100" dist="38100" dir="2700000" algn="tl">
                <a:srgbClr val="000000">
                  <a:alpha val="43137"/>
                </a:srgbClr>
              </a:outerShdw>
            </a:effectLst>
          </a:endParaRPr>
        </a:p>
      </dsp:txBody>
      <dsp:txXfrm rot="-5400000">
        <a:off x="2055850" y="3659906"/>
        <a:ext cx="6489794" cy="1002000"/>
      </dsp:txXfrm>
    </dsp:sp>
    <dsp:sp modelId="{DF618DD6-AF68-455E-B0DC-66D8036700B6}">
      <dsp:nvSpPr>
        <dsp:cNvPr id="0" name=""/>
        <dsp:cNvSpPr/>
      </dsp:nvSpPr>
      <dsp:spPr>
        <a:xfrm>
          <a:off x="0" y="3598615"/>
          <a:ext cx="2003907" cy="1124582"/>
        </a:xfrm>
        <a:prstGeom prst="roundRect">
          <a:avLst/>
        </a:prstGeom>
        <a:gradFill rotWithShape="1">
          <a:gsLst>
            <a:gs pos="0">
              <a:schemeClr val="accent6">
                <a:shade val="100000"/>
                <a:satMod val="120000"/>
              </a:schemeClr>
            </a:gs>
            <a:gs pos="69000">
              <a:schemeClr val="accent6">
                <a:tint val="80000"/>
                <a:shade val="100000"/>
                <a:satMod val="150000"/>
              </a:schemeClr>
            </a:gs>
            <a:gs pos="100000">
              <a:schemeClr val="accent6">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hemeClr val="accent6"/>
        </a:lnRef>
        <a:fillRef idx="3">
          <a:schemeClr val="accent6"/>
        </a:fillRef>
        <a:effectRef idx="3">
          <a:schemeClr val="accent6"/>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Small Saver</a:t>
          </a:r>
          <a:endParaRPr lang="en-US" sz="2400" kern="1200" dirty="0">
            <a:effectLst>
              <a:outerShdw blurRad="38100" dist="38100" dir="2700000" algn="tl">
                <a:srgbClr val="000000">
                  <a:alpha val="43137"/>
                </a:srgbClr>
              </a:outerShdw>
            </a:effectLst>
          </a:endParaRPr>
        </a:p>
      </dsp:txBody>
      <dsp:txXfrm>
        <a:off x="54898" y="3653513"/>
        <a:ext cx="1894111" cy="1014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890A2-71DE-46B8-B977-584D3FFBFFA0}">
      <dsp:nvSpPr>
        <dsp:cNvPr id="0" name=""/>
        <dsp:cNvSpPr/>
      </dsp:nvSpPr>
      <dsp:spPr>
        <a:xfrm rot="16200000">
          <a:off x="-1727972" y="2567970"/>
          <a:ext cx="3922776" cy="303407"/>
        </a:xfrm>
        <a:prstGeom prst="rect">
          <a:avLst/>
        </a:prstGeom>
        <a:gradFill rotWithShape="1">
          <a:gsLst>
            <a:gs pos="0">
              <a:schemeClr val="accent6">
                <a:shade val="100000"/>
                <a:satMod val="120000"/>
              </a:schemeClr>
            </a:gs>
            <a:gs pos="69000">
              <a:schemeClr val="accent6">
                <a:tint val="80000"/>
                <a:shade val="100000"/>
                <a:satMod val="150000"/>
              </a:schemeClr>
            </a:gs>
            <a:gs pos="100000">
              <a:schemeClr val="accent6">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267589" bIns="0" numCol="1" spcCol="1270" anchor="t"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Active</a:t>
          </a:r>
          <a:endParaRPr lang="en-US" sz="2400" kern="1200" dirty="0">
            <a:effectLst>
              <a:outerShdw blurRad="38100" dist="38100" dir="2700000" algn="tl">
                <a:srgbClr val="000000">
                  <a:alpha val="43137"/>
                </a:srgbClr>
              </a:outerShdw>
            </a:effectLst>
          </a:endParaRPr>
        </a:p>
      </dsp:txBody>
      <dsp:txXfrm>
        <a:off x="-1727972" y="2567970"/>
        <a:ext cx="3922776" cy="303407"/>
      </dsp:txXfrm>
    </dsp:sp>
    <dsp:sp modelId="{12B24CC5-E779-4E63-AB3F-5CAF9DA1526F}">
      <dsp:nvSpPr>
        <dsp:cNvPr id="0" name=""/>
        <dsp:cNvSpPr/>
      </dsp:nvSpPr>
      <dsp:spPr>
        <a:xfrm>
          <a:off x="350845" y="753461"/>
          <a:ext cx="1799919" cy="3922776"/>
        </a:xfrm>
        <a:prstGeom prst="rect">
          <a:avLst/>
        </a:prstGeom>
        <a:gradFill rotWithShape="1">
          <a:gsLst>
            <a:gs pos="0">
              <a:schemeClr val="accent5">
                <a:shade val="100000"/>
                <a:satMod val="120000"/>
              </a:schemeClr>
            </a:gs>
            <a:gs pos="69000">
              <a:schemeClr val="accent5">
                <a:tint val="80000"/>
                <a:shade val="100000"/>
                <a:satMod val="150000"/>
              </a:schemeClr>
            </a:gs>
            <a:gs pos="100000">
              <a:schemeClr val="accent5">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267589"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1"/>
              </a:solidFill>
              <a:effectLst>
                <a:outerShdw blurRad="38100" dist="38100" dir="2700000" algn="tl">
                  <a:srgbClr val="000000">
                    <a:alpha val="43137"/>
                  </a:srgbClr>
                </a:outerShdw>
              </a:effectLst>
            </a:rPr>
            <a:t>Measure meets all requirements set forth in </a:t>
          </a:r>
          <a:r>
            <a:rPr lang="en-US" sz="1600" i="1" kern="1200" dirty="0" smtClean="0">
              <a:solidFill>
                <a:schemeClr val="tx1"/>
              </a:solidFill>
              <a:effectLst>
                <a:outerShdw blurRad="38100" dist="38100" dir="2700000" algn="tl">
                  <a:srgbClr val="000000">
                    <a:alpha val="43137"/>
                  </a:srgbClr>
                </a:outerShdw>
              </a:effectLst>
            </a:rPr>
            <a:t>Guidelines</a:t>
          </a:r>
          <a:endParaRPr lang="en-US" sz="1600" kern="1200" dirty="0">
            <a:solidFill>
              <a:schemeClr val="tx1"/>
            </a:solidFill>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endParaRPr lang="en-US" sz="1600" kern="1200" dirty="0"/>
        </a:p>
      </dsp:txBody>
      <dsp:txXfrm>
        <a:off x="350845" y="753461"/>
        <a:ext cx="1799919" cy="3922776"/>
      </dsp:txXfrm>
    </dsp:sp>
    <dsp:sp modelId="{004A8D11-AC61-4068-997C-36A346625B30}">
      <dsp:nvSpPr>
        <dsp:cNvPr id="0" name=""/>
        <dsp:cNvSpPr/>
      </dsp:nvSpPr>
      <dsp:spPr>
        <a:xfrm>
          <a:off x="58409" y="352962"/>
          <a:ext cx="606815" cy="606815"/>
        </a:xfrm>
        <a:prstGeom prst="rect">
          <a:avLst/>
        </a:prstGeom>
        <a:blipFill dpi="0" rotWithShape="0">
          <a:blip xmlns:r="http://schemas.openxmlformats.org/officeDocument/2006/relationships" r:embed="rId1"/>
          <a:srcRect/>
          <a:stretch>
            <a:fillRect/>
          </a:stretch>
        </a:blip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2DCF86-E084-4B62-81DE-342FE8DA6663}">
      <dsp:nvSpPr>
        <dsp:cNvPr id="0" name=""/>
        <dsp:cNvSpPr/>
      </dsp:nvSpPr>
      <dsp:spPr>
        <a:xfrm rot="16200000">
          <a:off x="596694" y="2563145"/>
          <a:ext cx="3922776" cy="303407"/>
        </a:xfrm>
        <a:prstGeom prst="rect">
          <a:avLst/>
        </a:prstGeom>
        <a:gradFill rotWithShape="1">
          <a:gsLst>
            <a:gs pos="0">
              <a:schemeClr val="accent2">
                <a:shade val="100000"/>
                <a:satMod val="120000"/>
              </a:schemeClr>
            </a:gs>
            <a:gs pos="69000">
              <a:schemeClr val="accent2">
                <a:tint val="80000"/>
                <a:shade val="100000"/>
                <a:satMod val="150000"/>
              </a:schemeClr>
            </a:gs>
            <a:gs pos="100000">
              <a:schemeClr val="accent2">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267589" bIns="0" numCol="1" spcCol="1270" anchor="t"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Under Review</a:t>
          </a:r>
          <a:endParaRPr lang="en-US" sz="2400" kern="1200" dirty="0">
            <a:effectLst>
              <a:outerShdw blurRad="38100" dist="38100" dir="2700000" algn="tl">
                <a:srgbClr val="000000">
                  <a:alpha val="43137"/>
                </a:srgbClr>
              </a:outerShdw>
            </a:effectLst>
          </a:endParaRPr>
        </a:p>
      </dsp:txBody>
      <dsp:txXfrm>
        <a:off x="596694" y="2563145"/>
        <a:ext cx="3922776" cy="303407"/>
      </dsp:txXfrm>
    </dsp:sp>
    <dsp:sp modelId="{6A9457FA-7B68-4C61-A705-D3D2429FC931}">
      <dsp:nvSpPr>
        <dsp:cNvPr id="0" name=""/>
        <dsp:cNvSpPr/>
      </dsp:nvSpPr>
      <dsp:spPr>
        <a:xfrm>
          <a:off x="2709786" y="753461"/>
          <a:ext cx="1511292" cy="3922776"/>
        </a:xfrm>
        <a:prstGeom prst="rect">
          <a:avLst/>
        </a:prstGeom>
        <a:gradFill rotWithShape="1">
          <a:gsLst>
            <a:gs pos="0">
              <a:schemeClr val="accent5">
                <a:shade val="100000"/>
                <a:satMod val="120000"/>
              </a:schemeClr>
            </a:gs>
            <a:gs pos="69000">
              <a:schemeClr val="accent5">
                <a:tint val="80000"/>
                <a:shade val="100000"/>
                <a:satMod val="150000"/>
              </a:schemeClr>
            </a:gs>
            <a:gs pos="100000">
              <a:schemeClr val="accent5">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267589"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000000"/>
              </a:solidFill>
              <a:effectLst>
                <a:outerShdw blurRad="38100" dist="38100" dir="2700000" algn="tl">
                  <a:srgbClr val="000000">
                    <a:alpha val="43137"/>
                  </a:srgbClr>
                </a:outerShdw>
              </a:effectLst>
              <a:ea typeface="ＭＳ Ｐゴシック" pitchFamily="34" charset="-128"/>
            </a:rPr>
            <a:t>Errors need to be corrected</a:t>
          </a:r>
          <a:endParaRPr lang="en-US" sz="1600" kern="1200" dirty="0">
            <a:solidFill>
              <a:srgbClr val="000000"/>
            </a:solidFill>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kern="1200" dirty="0" smtClean="0">
              <a:solidFill>
                <a:srgbClr val="000000"/>
              </a:solidFill>
              <a:effectLst>
                <a:outerShdw blurRad="38100" dist="38100" dir="2700000" algn="tl">
                  <a:srgbClr val="000000">
                    <a:alpha val="43137"/>
                  </a:srgbClr>
                </a:outerShdw>
              </a:effectLst>
              <a:ea typeface="ＭＳ Ｐゴシック" pitchFamily="34" charset="-128"/>
            </a:rPr>
            <a:t>Calculation updates with new identified data sources</a:t>
          </a:r>
        </a:p>
        <a:p>
          <a:pPr marL="171450" lvl="1" indent="-171450" algn="l" defTabSz="711200">
            <a:lnSpc>
              <a:spcPct val="90000"/>
            </a:lnSpc>
            <a:spcBef>
              <a:spcPct val="0"/>
            </a:spcBef>
            <a:spcAft>
              <a:spcPct val="15000"/>
            </a:spcAft>
            <a:buChar char="••"/>
          </a:pPr>
          <a:r>
            <a:rPr lang="en-US" sz="1600" kern="1200" dirty="0" smtClean="0">
              <a:solidFill>
                <a:srgbClr val="000000"/>
              </a:solidFill>
              <a:effectLst>
                <a:outerShdw blurRad="38100" dist="38100" dir="2700000" algn="tl">
                  <a:srgbClr val="000000">
                    <a:alpha val="43137"/>
                  </a:srgbClr>
                </a:outerShdw>
              </a:effectLst>
              <a:ea typeface="ＭＳ Ｐゴシック" pitchFamily="34" charset="-128"/>
            </a:rPr>
            <a:t>Calculation updates with data to be developed or sought</a:t>
          </a:r>
        </a:p>
      </dsp:txBody>
      <dsp:txXfrm>
        <a:off x="2709786" y="753461"/>
        <a:ext cx="1511292" cy="3922776"/>
      </dsp:txXfrm>
    </dsp:sp>
    <dsp:sp modelId="{EEB79522-CBDE-4CDE-92BC-B24C6A9A340F}">
      <dsp:nvSpPr>
        <dsp:cNvPr id="0" name=""/>
        <dsp:cNvSpPr/>
      </dsp:nvSpPr>
      <dsp:spPr>
        <a:xfrm>
          <a:off x="2406378" y="352962"/>
          <a:ext cx="606815" cy="606815"/>
        </a:xfrm>
        <a:prstGeom prst="rect">
          <a:avLst/>
        </a:prstGeom>
        <a:blipFill rotWithShape="0">
          <a:blip xmlns:r="http://schemas.openxmlformats.org/officeDocument/2006/relationships" r:embed="rId2"/>
          <a:stretch>
            <a:fillRect/>
          </a:stretch>
        </a:blip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4FDF0D-D63D-4A1F-8B01-F77E602542C4}">
      <dsp:nvSpPr>
        <dsp:cNvPr id="0" name=""/>
        <dsp:cNvSpPr/>
      </dsp:nvSpPr>
      <dsp:spPr>
        <a:xfrm rot="16200000">
          <a:off x="2800350" y="2563145"/>
          <a:ext cx="3922776" cy="303407"/>
        </a:xfrm>
        <a:prstGeom prst="rect">
          <a:avLst/>
        </a:prstGeom>
        <a:gradFill rotWithShape="1">
          <a:gsLst>
            <a:gs pos="0">
              <a:schemeClr val="accent4">
                <a:shade val="100000"/>
                <a:satMod val="120000"/>
              </a:schemeClr>
            </a:gs>
            <a:gs pos="69000">
              <a:schemeClr val="accent4">
                <a:tint val="80000"/>
                <a:shade val="100000"/>
                <a:satMod val="150000"/>
              </a:schemeClr>
            </a:gs>
            <a:gs pos="100000">
              <a:schemeClr val="accent4">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hemeClr val="accent4"/>
        </a:lnRef>
        <a:fillRef idx="3">
          <a:schemeClr val="accent4"/>
        </a:fillRef>
        <a:effectRef idx="3">
          <a:schemeClr val="accent4"/>
        </a:effectRef>
        <a:fontRef idx="minor">
          <a:schemeClr val="lt1"/>
        </a:fontRef>
      </dsp:style>
      <dsp:txBody>
        <a:bodyPr spcFirstLastPara="0" vert="horz" wrap="square" lIns="0" tIns="0" rIns="267589" bIns="0" numCol="1" spcCol="1270" anchor="t"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Out of Compliance</a:t>
          </a:r>
          <a:endParaRPr lang="en-US" sz="2400" kern="1200" dirty="0">
            <a:effectLst>
              <a:outerShdw blurRad="38100" dist="38100" dir="2700000" algn="tl">
                <a:srgbClr val="000000">
                  <a:alpha val="43137"/>
                </a:srgbClr>
              </a:outerShdw>
            </a:effectLst>
          </a:endParaRPr>
        </a:p>
      </dsp:txBody>
      <dsp:txXfrm>
        <a:off x="2800350" y="2563145"/>
        <a:ext cx="3922776" cy="303407"/>
      </dsp:txXfrm>
    </dsp:sp>
    <dsp:sp modelId="{4118D133-587F-49C9-84EF-D172BF58B4D4}">
      <dsp:nvSpPr>
        <dsp:cNvPr id="0" name=""/>
        <dsp:cNvSpPr/>
      </dsp:nvSpPr>
      <dsp:spPr>
        <a:xfrm>
          <a:off x="4913441" y="753461"/>
          <a:ext cx="1511292" cy="3922776"/>
        </a:xfrm>
        <a:prstGeom prst="rect">
          <a:avLst/>
        </a:prstGeom>
        <a:gradFill rotWithShape="1">
          <a:gsLst>
            <a:gs pos="0">
              <a:schemeClr val="accent5">
                <a:shade val="100000"/>
                <a:satMod val="120000"/>
              </a:schemeClr>
            </a:gs>
            <a:gs pos="69000">
              <a:schemeClr val="accent5">
                <a:tint val="80000"/>
                <a:shade val="100000"/>
                <a:satMod val="150000"/>
              </a:schemeClr>
            </a:gs>
            <a:gs pos="100000">
              <a:schemeClr val="accent5">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267589"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000000"/>
              </a:solidFill>
              <a:effectLst>
                <a:outerShdw blurRad="38100" dist="38100" dir="2700000" algn="tl">
                  <a:srgbClr val="000000">
                    <a:alpha val="43137"/>
                  </a:srgbClr>
                </a:outerShdw>
              </a:effectLst>
              <a:ea typeface="ＭＳ Ｐゴシック" pitchFamily="34" charset="-128"/>
            </a:rPr>
            <a:t>Lack of data sources identified that can bring the savings estimations into guideline compliance</a:t>
          </a:r>
          <a:endParaRPr lang="en-US" sz="1600" kern="1200" dirty="0">
            <a:solidFill>
              <a:srgbClr val="000000"/>
            </a:solidFill>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kern="1200" dirty="0" smtClean="0">
              <a:solidFill>
                <a:srgbClr val="000000"/>
              </a:solidFill>
              <a:effectLst>
                <a:outerShdw blurRad="38100" dist="38100" dir="2700000" algn="tl">
                  <a:srgbClr val="000000">
                    <a:alpha val="43137"/>
                  </a:srgbClr>
                </a:outerShdw>
              </a:effectLst>
              <a:ea typeface="ＭＳ Ｐゴシック" pitchFamily="34" charset="-128"/>
            </a:rPr>
            <a:t>1 year to bring research plan to RTF for review</a:t>
          </a:r>
        </a:p>
      </dsp:txBody>
      <dsp:txXfrm>
        <a:off x="4913441" y="753461"/>
        <a:ext cx="1511292" cy="3922776"/>
      </dsp:txXfrm>
    </dsp:sp>
    <dsp:sp modelId="{90AA6AB1-8B4E-412D-8802-DEBE2F21E796}">
      <dsp:nvSpPr>
        <dsp:cNvPr id="0" name=""/>
        <dsp:cNvSpPr/>
      </dsp:nvSpPr>
      <dsp:spPr>
        <a:xfrm>
          <a:off x="4610034" y="352962"/>
          <a:ext cx="606815" cy="606815"/>
        </a:xfrm>
        <a:prstGeom prst="rect">
          <a:avLst/>
        </a:prstGeom>
        <a:blipFill rotWithShape="0">
          <a:blip xmlns:r="http://schemas.openxmlformats.org/officeDocument/2006/relationships" r:embed="rId2"/>
          <a:stretch>
            <a:fillRect/>
          </a:stretch>
        </a:blip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F80409-46C7-4666-B8D8-97AEB8B47E74}">
      <dsp:nvSpPr>
        <dsp:cNvPr id="0" name=""/>
        <dsp:cNvSpPr/>
      </dsp:nvSpPr>
      <dsp:spPr>
        <a:xfrm rot="16200000">
          <a:off x="5004005" y="2563145"/>
          <a:ext cx="3922776" cy="303407"/>
        </a:xfrm>
        <a:prstGeom prst="rect">
          <a:avLst/>
        </a:prstGeom>
        <a:gradFill rotWithShape="1">
          <a:gsLst>
            <a:gs pos="0">
              <a:schemeClr val="accent3">
                <a:shade val="100000"/>
                <a:satMod val="120000"/>
              </a:schemeClr>
            </a:gs>
            <a:gs pos="69000">
              <a:schemeClr val="accent3">
                <a:tint val="80000"/>
                <a:shade val="100000"/>
                <a:satMod val="150000"/>
              </a:schemeClr>
            </a:gs>
            <a:gs pos="100000">
              <a:schemeClr val="accent3">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267589" bIns="0" numCol="1" spcCol="1270" anchor="t"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ea typeface="ＭＳ Ｐゴシック" pitchFamily="34" charset="-128"/>
            </a:rPr>
            <a:t>De-activated</a:t>
          </a:r>
        </a:p>
      </dsp:txBody>
      <dsp:txXfrm>
        <a:off x="5004005" y="2563145"/>
        <a:ext cx="3922776" cy="303407"/>
      </dsp:txXfrm>
    </dsp:sp>
    <dsp:sp modelId="{43BF8D18-30A2-430E-BFDF-A673E89C3F89}">
      <dsp:nvSpPr>
        <dsp:cNvPr id="0" name=""/>
        <dsp:cNvSpPr/>
      </dsp:nvSpPr>
      <dsp:spPr>
        <a:xfrm>
          <a:off x="7117097" y="753461"/>
          <a:ext cx="1511292" cy="3922776"/>
        </a:xfrm>
        <a:prstGeom prst="rect">
          <a:avLst/>
        </a:prstGeom>
        <a:gradFill rotWithShape="1">
          <a:gsLst>
            <a:gs pos="0">
              <a:schemeClr val="accent5">
                <a:shade val="100000"/>
                <a:satMod val="120000"/>
              </a:schemeClr>
            </a:gs>
            <a:gs pos="69000">
              <a:schemeClr val="accent5">
                <a:tint val="80000"/>
                <a:shade val="100000"/>
                <a:satMod val="150000"/>
              </a:schemeClr>
            </a:gs>
            <a:gs pos="100000">
              <a:schemeClr val="accent5">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267589"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000000"/>
              </a:solidFill>
              <a:effectLst>
                <a:outerShdw blurRad="38100" dist="38100" dir="2700000" algn="tl">
                  <a:srgbClr val="000000">
                    <a:alpha val="43137"/>
                  </a:srgbClr>
                </a:outerShdw>
              </a:effectLst>
              <a:ea typeface="ＭＳ Ｐゴシック" pitchFamily="34" charset="-128"/>
            </a:rPr>
            <a:t>Inadequate data exists to bring into compliance with </a:t>
          </a:r>
          <a:r>
            <a:rPr lang="en-US" sz="1600" i="1" kern="1200" dirty="0" smtClean="0">
              <a:solidFill>
                <a:srgbClr val="000000"/>
              </a:solidFill>
              <a:effectLst>
                <a:outerShdw blurRad="38100" dist="38100" dir="2700000" algn="tl">
                  <a:srgbClr val="000000">
                    <a:alpha val="43137"/>
                  </a:srgbClr>
                </a:outerShdw>
              </a:effectLst>
              <a:ea typeface="ＭＳ Ｐゴシック" pitchFamily="34" charset="-128"/>
            </a:rPr>
            <a:t>Guidelines</a:t>
          </a:r>
        </a:p>
        <a:p>
          <a:pPr marL="171450" lvl="1" indent="-171450" algn="l" defTabSz="711200">
            <a:lnSpc>
              <a:spcPct val="90000"/>
            </a:lnSpc>
            <a:spcBef>
              <a:spcPct val="0"/>
            </a:spcBef>
            <a:spcAft>
              <a:spcPct val="15000"/>
            </a:spcAft>
            <a:buChar char="••"/>
          </a:pPr>
          <a:r>
            <a:rPr lang="en-US" sz="1600" kern="1200" dirty="0" smtClean="0">
              <a:solidFill>
                <a:srgbClr val="000000"/>
              </a:solidFill>
              <a:effectLst>
                <a:outerShdw blurRad="38100" dist="38100" dir="2700000" algn="tl">
                  <a:srgbClr val="000000">
                    <a:alpha val="43137"/>
                  </a:srgbClr>
                </a:outerShdw>
              </a:effectLst>
              <a:ea typeface="ＭＳ Ｐゴシック" pitchFamily="34" charset="-128"/>
            </a:rPr>
            <a:t>Federal/State codes require target efficiency level</a:t>
          </a:r>
        </a:p>
      </dsp:txBody>
      <dsp:txXfrm>
        <a:off x="7117097" y="753461"/>
        <a:ext cx="1511292" cy="3922776"/>
      </dsp:txXfrm>
    </dsp:sp>
    <dsp:sp modelId="{C49B4632-C862-44BC-915A-E098C5CD348A}">
      <dsp:nvSpPr>
        <dsp:cNvPr id="0" name=""/>
        <dsp:cNvSpPr/>
      </dsp:nvSpPr>
      <dsp:spPr>
        <a:xfrm>
          <a:off x="6813689" y="352962"/>
          <a:ext cx="606815" cy="606815"/>
        </a:xfrm>
        <a:prstGeom prst="rect">
          <a:avLst/>
        </a:prstGeom>
        <a:blipFill rotWithShape="0">
          <a:blip xmlns:r="http://schemas.openxmlformats.org/officeDocument/2006/relationships" r:embed="rId3"/>
          <a:stretch>
            <a:fillRect/>
          </a:stretch>
        </a:blip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0.4023</cdr:x>
      <cdr:y>0.54545</cdr:y>
    </cdr:from>
    <cdr:to>
      <cdr:x>0.57313</cdr:x>
      <cdr:y>0.65656</cdr:y>
    </cdr:to>
    <cdr:sp macro="" textlink="">
      <cdr:nvSpPr>
        <cdr:cNvPr id="2" name="TextBox 1"/>
        <cdr:cNvSpPr txBox="1"/>
      </cdr:nvSpPr>
      <cdr:spPr>
        <a:xfrm xmlns:a="http://schemas.openxmlformats.org/drawingml/2006/main">
          <a:off x="2667000" y="2286000"/>
          <a:ext cx="1132501" cy="4656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bg1"/>
              </a:solidFill>
              <a:latin typeface="Trebuchet MS" pitchFamily="34" charset="0"/>
            </a:rPr>
            <a:t>87%</a:t>
          </a:r>
          <a:endParaRPr lang="en-US" sz="1600" b="1" dirty="0">
            <a:solidFill>
              <a:schemeClr val="bg1"/>
            </a:solidFill>
            <a:latin typeface="Trebuchet MS" pitchFamily="34" charset="0"/>
          </a:endParaRPr>
        </a:p>
      </cdr:txBody>
    </cdr:sp>
  </cdr:relSizeAnchor>
  <cdr:relSizeAnchor xmlns:cdr="http://schemas.openxmlformats.org/drawingml/2006/chartDrawing">
    <cdr:from>
      <cdr:x>0.38958</cdr:x>
      <cdr:y>0.63542</cdr:y>
    </cdr:from>
    <cdr:to>
      <cdr:x>0.58958</cdr:x>
      <cdr:y>0.96875</cdr:y>
    </cdr:to>
    <cdr:sp macro="" textlink="">
      <cdr:nvSpPr>
        <cdr:cNvPr id="3" name="TextBox 2"/>
        <cdr:cNvSpPr txBox="1"/>
      </cdr:nvSpPr>
      <cdr:spPr>
        <a:xfrm xmlns:a="http://schemas.openxmlformats.org/drawingml/2006/main">
          <a:off x="1781175" y="17430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0.27161</cdr:x>
      <cdr:y>0.18529</cdr:y>
    </cdr:from>
    <cdr:to>
      <cdr:x>0.37566</cdr:x>
      <cdr:y>0.29973</cdr:y>
    </cdr:to>
    <cdr:sp macro="" textlink="">
      <cdr:nvSpPr>
        <cdr:cNvPr id="4" name="TextBox 3"/>
        <cdr:cNvSpPr txBox="1"/>
      </cdr:nvSpPr>
      <cdr:spPr>
        <a:xfrm xmlns:a="http://schemas.openxmlformats.org/drawingml/2006/main">
          <a:off x="1466851" y="647701"/>
          <a:ext cx="5619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bg1"/>
              </a:solidFill>
              <a:latin typeface="Trebuchet MS" pitchFamily="34" charset="0"/>
            </a:rPr>
            <a:t>11</a:t>
          </a:r>
          <a:r>
            <a:rPr lang="en-US" sz="1400" b="1" dirty="0">
              <a:solidFill>
                <a:schemeClr val="bg1"/>
              </a:solidFill>
            </a:rPr>
            <a:t>%</a:t>
          </a:r>
        </a:p>
      </cdr:txBody>
    </cdr:sp>
  </cdr:relSizeAnchor>
  <cdr:relSizeAnchor xmlns:cdr="http://schemas.openxmlformats.org/drawingml/2006/chartDrawing">
    <cdr:from>
      <cdr:x>0.38272</cdr:x>
      <cdr:y>0.03636</cdr:y>
    </cdr:from>
    <cdr:to>
      <cdr:x>0.45977</cdr:x>
      <cdr:y>0.11989</cdr:y>
    </cdr:to>
    <cdr:sp macro="" textlink="">
      <cdr:nvSpPr>
        <cdr:cNvPr id="6" name="Straight Arrow Connector 5"/>
        <cdr:cNvSpPr/>
      </cdr:nvSpPr>
      <cdr:spPr>
        <a:xfrm xmlns:a="http://schemas.openxmlformats.org/drawingml/2006/main" rot="10800000" flipV="1">
          <a:off x="2537204" y="152400"/>
          <a:ext cx="510796" cy="350059"/>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0.45977</cdr:x>
      <cdr:y>0</cdr:y>
    </cdr:from>
    <cdr:to>
      <cdr:x>0.59557</cdr:x>
      <cdr:y>0.11989</cdr:y>
    </cdr:to>
    <cdr:sp macro="" textlink="">
      <cdr:nvSpPr>
        <cdr:cNvPr id="7" name="TextBox 6"/>
        <cdr:cNvSpPr txBox="1"/>
      </cdr:nvSpPr>
      <cdr:spPr>
        <a:xfrm xmlns:a="http://schemas.openxmlformats.org/drawingml/2006/main">
          <a:off x="3048000" y="0"/>
          <a:ext cx="900273" cy="5024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lumMod val="50000"/>
                </a:schemeClr>
              </a:solidFill>
              <a:latin typeface="Trebuchet MS" pitchFamily="34" charset="0"/>
            </a:rPr>
            <a:t>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FF6897-150B-534B-97B8-C499D880B55C}" type="datetimeFigureOut">
              <a:rPr lang="en-US" smtClean="0"/>
              <a:t>9/29/14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FDDD85-9B40-AF44-B8A5-480BC872F2E2}" type="slidenum">
              <a:rPr lang="en-US" smtClean="0"/>
              <a:t>‹#›</a:t>
            </a:fld>
            <a:endParaRPr lang="en-US" dirty="0"/>
          </a:p>
        </p:txBody>
      </p:sp>
    </p:spTree>
    <p:extLst>
      <p:ext uri="{BB962C8B-B14F-4D97-AF65-F5344CB8AC3E}">
        <p14:creationId xmlns:p14="http://schemas.microsoft.com/office/powerpoint/2010/main" val="25019293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2631C0-32A4-F446-8F0B-6342EFB04D8C}" type="datetimeFigureOut">
              <a:rPr lang="en-US" smtClean="0"/>
              <a:t>9/29/14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BFCA8A-FC89-474D-A465-879BF9B14F2C}" type="slidenum">
              <a:rPr lang="en-US" smtClean="0"/>
              <a:t>‹#›</a:t>
            </a:fld>
            <a:endParaRPr lang="en-US" dirty="0"/>
          </a:p>
        </p:txBody>
      </p:sp>
    </p:spTree>
    <p:extLst>
      <p:ext uri="{BB962C8B-B14F-4D97-AF65-F5344CB8AC3E}">
        <p14:creationId xmlns:p14="http://schemas.microsoft.com/office/powerpoint/2010/main" val="26380342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ea typeface="ＭＳ Ｐゴシック" charset="0"/>
                <a:cs typeface="ＭＳ Ｐゴシック" charset="0"/>
              </a:defRPr>
            </a:lvl1pPr>
            <a:lvl2pPr marL="37222402" indent="-36773751" eaLnBrk="0" hangingPunct="0">
              <a:defRPr sz="2000">
                <a:solidFill>
                  <a:schemeClr val="bg1"/>
                </a:solidFill>
                <a:latin typeface="Arial" charset="0"/>
                <a:ea typeface="ＭＳ Ｐゴシック" charset="0"/>
              </a:defRPr>
            </a:lvl2pPr>
            <a:lvl3pPr eaLnBrk="0" hangingPunct="0">
              <a:defRPr sz="2000">
                <a:solidFill>
                  <a:schemeClr val="bg1"/>
                </a:solidFill>
                <a:latin typeface="Arial" charset="0"/>
                <a:ea typeface="ＭＳ Ｐゴシック" charset="0"/>
              </a:defRPr>
            </a:lvl3pPr>
            <a:lvl4pPr eaLnBrk="0" hangingPunct="0">
              <a:defRPr sz="2000">
                <a:solidFill>
                  <a:schemeClr val="bg1"/>
                </a:solidFill>
                <a:latin typeface="Arial" charset="0"/>
                <a:ea typeface="ＭＳ Ｐゴシック" charset="0"/>
              </a:defRPr>
            </a:lvl4pPr>
            <a:lvl5pPr eaLnBrk="0" hangingPunct="0">
              <a:defRPr sz="2000">
                <a:solidFill>
                  <a:schemeClr val="bg1"/>
                </a:solidFill>
                <a:latin typeface="Arial" charset="0"/>
                <a:ea typeface="ＭＳ Ｐゴシック" charset="0"/>
              </a:defRPr>
            </a:lvl5pPr>
            <a:lvl6pPr marL="448650" eaLnBrk="0" fontAlgn="base" hangingPunct="0">
              <a:spcBef>
                <a:spcPct val="20000"/>
              </a:spcBef>
              <a:spcAft>
                <a:spcPct val="0"/>
              </a:spcAft>
              <a:defRPr sz="2000">
                <a:solidFill>
                  <a:schemeClr val="bg1"/>
                </a:solidFill>
                <a:latin typeface="Arial" charset="0"/>
                <a:ea typeface="ＭＳ Ｐゴシック" charset="0"/>
              </a:defRPr>
            </a:lvl6pPr>
            <a:lvl7pPr marL="897301" eaLnBrk="0" fontAlgn="base" hangingPunct="0">
              <a:spcBef>
                <a:spcPct val="20000"/>
              </a:spcBef>
              <a:spcAft>
                <a:spcPct val="0"/>
              </a:spcAft>
              <a:defRPr sz="2000">
                <a:solidFill>
                  <a:schemeClr val="bg1"/>
                </a:solidFill>
                <a:latin typeface="Arial" charset="0"/>
                <a:ea typeface="ＭＳ Ｐゴシック" charset="0"/>
              </a:defRPr>
            </a:lvl7pPr>
            <a:lvl8pPr marL="1345951" eaLnBrk="0" fontAlgn="base" hangingPunct="0">
              <a:spcBef>
                <a:spcPct val="20000"/>
              </a:spcBef>
              <a:spcAft>
                <a:spcPct val="0"/>
              </a:spcAft>
              <a:defRPr sz="2000">
                <a:solidFill>
                  <a:schemeClr val="bg1"/>
                </a:solidFill>
                <a:latin typeface="Arial" charset="0"/>
                <a:ea typeface="ＭＳ Ｐゴシック" charset="0"/>
              </a:defRPr>
            </a:lvl8pPr>
            <a:lvl9pPr marL="1794601" eaLnBrk="0" fontAlgn="base" hangingPunct="0">
              <a:spcBef>
                <a:spcPct val="20000"/>
              </a:spcBef>
              <a:spcAft>
                <a:spcPct val="0"/>
              </a:spcAft>
              <a:defRPr sz="2000">
                <a:solidFill>
                  <a:schemeClr val="bg1"/>
                </a:solidFill>
                <a:latin typeface="Arial" charset="0"/>
                <a:ea typeface="ＭＳ Ｐゴシック" charset="0"/>
              </a:defRPr>
            </a:lvl9pPr>
          </a:lstStyle>
          <a:p>
            <a:pPr eaLnBrk="1" hangingPunct="1"/>
            <a:fld id="{07859C8A-DD9C-7949-83B1-659A00847F5F}" type="slidenum">
              <a:rPr lang="en-US" sz="1200">
                <a:solidFill>
                  <a:schemeClr val="tx1"/>
                </a:solidFill>
                <a:latin typeface="Times New Roman" charset="0"/>
              </a:rPr>
              <a:pPr eaLnBrk="1" hangingPunct="1"/>
              <a:t>7</a:t>
            </a:fld>
            <a:endParaRPr lang="en-US" sz="1200" dirty="0">
              <a:solidFill>
                <a:schemeClr val="tx1"/>
              </a:solidFill>
              <a:latin typeface="Times New Roman" charset="0"/>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EAE783-B754-4E50-8C38-58397E0E499A}" type="slidenum">
              <a:rPr lang="en-US" smtClean="0"/>
              <a:pPr>
                <a:defRPr/>
              </a:pPr>
              <a:t>25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Modified Cadmus slide</a:t>
            </a:r>
            <a:endParaRPr lang="en-US" dirty="0"/>
          </a:p>
        </p:txBody>
      </p:sp>
      <p:sp>
        <p:nvSpPr>
          <p:cNvPr id="4" name="Slide Number Placeholder 3"/>
          <p:cNvSpPr>
            <a:spLocks noGrp="1"/>
          </p:cNvSpPr>
          <p:nvPr>
            <p:ph type="sldNum" sz="quarter" idx="10"/>
          </p:nvPr>
        </p:nvSpPr>
        <p:spPr/>
        <p:txBody>
          <a:bodyPr/>
          <a:lstStyle/>
          <a:p>
            <a:fld id="{04BFCA8A-FC89-474D-A465-879BF9B14F2C}" type="slidenum">
              <a:rPr lang="en-US" smtClean="0"/>
              <a:t>28</a:t>
            </a:fld>
            <a:endParaRPr lang="en-US" dirty="0"/>
          </a:p>
        </p:txBody>
      </p:sp>
    </p:spTree>
    <p:extLst>
      <p:ext uri="{BB962C8B-B14F-4D97-AF65-F5344CB8AC3E}">
        <p14:creationId xmlns:p14="http://schemas.microsoft.com/office/powerpoint/2010/main" val="841384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NEEP Slide from AESP webinar</a:t>
            </a:r>
            <a:endParaRPr lang="en-US" dirty="0"/>
          </a:p>
        </p:txBody>
      </p:sp>
      <p:sp>
        <p:nvSpPr>
          <p:cNvPr id="4" name="Slide Number Placeholder 3"/>
          <p:cNvSpPr>
            <a:spLocks noGrp="1"/>
          </p:cNvSpPr>
          <p:nvPr>
            <p:ph type="sldNum" sz="quarter" idx="10"/>
          </p:nvPr>
        </p:nvSpPr>
        <p:spPr/>
        <p:txBody>
          <a:bodyPr/>
          <a:lstStyle/>
          <a:p>
            <a:fld id="{04BFCA8A-FC89-474D-A465-879BF9B14F2C}" type="slidenum">
              <a:rPr lang="en-US" smtClean="0"/>
              <a:t>31</a:t>
            </a:fld>
            <a:endParaRPr lang="en-US" dirty="0"/>
          </a:p>
        </p:txBody>
      </p:sp>
    </p:spTree>
    <p:extLst>
      <p:ext uri="{BB962C8B-B14F-4D97-AF65-F5344CB8AC3E}">
        <p14:creationId xmlns:p14="http://schemas.microsoft.com/office/powerpoint/2010/main" val="1943558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A777EE-1410-49C8-888B-BACBFB3EBB81}" type="slidenum">
              <a:rPr lang="en-US" smtClean="0"/>
              <a:pPr/>
              <a:t>33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dirty="0" smtClean="0"/>
              <a:t>Small saver most likely to be UES</a:t>
            </a:r>
          </a:p>
          <a:p>
            <a:r>
              <a:rPr lang="en-US" dirty="0" smtClean="0"/>
              <a:t>Custom/Standard/PIE all require local technical infrastructure; largely aimed at commercial and industrial.  Most res measures are UES.</a:t>
            </a:r>
          </a:p>
          <a:p>
            <a:r>
              <a:rPr lang="en-US" dirty="0" smtClean="0"/>
              <a:t>UES and Standard – RTF approves detailed estimation procedures</a:t>
            </a:r>
          </a:p>
          <a:p>
            <a:r>
              <a:rPr lang="en-US" dirty="0" smtClean="0"/>
              <a:t>Custom/PIE – RTF provides general guidance</a:t>
            </a:r>
          </a:p>
          <a:p>
            <a:endParaRPr lang="en-US" dirty="0" smtClean="0"/>
          </a:p>
          <a:p>
            <a:r>
              <a:rPr lang="en-US" dirty="0" smtClean="0">
                <a:ea typeface="ＭＳ Ｐゴシック" pitchFamily="34" charset="-128"/>
              </a:rPr>
              <a:t>Intention is that each method will produce savings estimates of comparable reliability at the lowest reasonable cost</a:t>
            </a:r>
          </a:p>
          <a:p>
            <a:r>
              <a:rPr lang="en-US" dirty="0" smtClean="0"/>
              <a:t>Guidelines define level of treatment for approved methods</a:t>
            </a:r>
          </a:p>
          <a:p>
            <a:r>
              <a:rPr lang="en-US" dirty="0" smtClean="0"/>
              <a:t>Guidelines rely on impact evaluation to</a:t>
            </a:r>
          </a:p>
          <a:p>
            <a:pPr lvl="1"/>
            <a:r>
              <a:rPr lang="en-US" dirty="0" smtClean="0"/>
              <a:t>Reliably estimate savings for all the other measures</a:t>
            </a:r>
          </a:p>
          <a:p>
            <a:pPr lvl="1"/>
            <a:r>
              <a:rPr lang="en-US" dirty="0" smtClean="0"/>
              <a:t>Provide data for developing and improving UES and standard protocols</a:t>
            </a:r>
          </a:p>
          <a:p>
            <a:r>
              <a:rPr lang="en-US" dirty="0" smtClean="0"/>
              <a:t>RTF provides peer review of research designs</a:t>
            </a:r>
          </a:p>
        </p:txBody>
      </p:sp>
      <p:sp>
        <p:nvSpPr>
          <p:cNvPr id="31748" name="Slide Number Placeholder 3"/>
          <p:cNvSpPr>
            <a:spLocks noGrp="1"/>
          </p:cNvSpPr>
          <p:nvPr>
            <p:ph type="sldNum" sz="quarter" idx="5"/>
          </p:nvPr>
        </p:nvSpPr>
        <p:spPr>
          <a:noFill/>
        </p:spPr>
        <p:txBody>
          <a:bodyPr/>
          <a:lstStyle/>
          <a:p>
            <a:fld id="{5F2E2D10-0A6B-41F7-80CE-2C0274F54206}" type="slidenum">
              <a:rPr lang="en-US" smtClean="0"/>
              <a:pPr/>
              <a:t>35</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smtClean="0"/>
              <a:t>Designates status with regards to guidelines compliance, not utility offering status</a:t>
            </a:r>
          </a:p>
        </p:txBody>
      </p:sp>
      <p:sp>
        <p:nvSpPr>
          <p:cNvPr id="32772" name="Slide Number Placeholder 3"/>
          <p:cNvSpPr>
            <a:spLocks noGrp="1"/>
          </p:cNvSpPr>
          <p:nvPr>
            <p:ph type="sldNum" sz="quarter" idx="5"/>
          </p:nvPr>
        </p:nvSpPr>
        <p:spPr>
          <a:noFill/>
        </p:spPr>
        <p:txBody>
          <a:bodyPr/>
          <a:lstStyle/>
          <a:p>
            <a:fld id="{6BBD5C7C-6D17-4FD1-8B2D-32AF5F1DA47E}" type="slidenum">
              <a:rPr lang="en-US" smtClean="0"/>
              <a:pPr/>
              <a:t>36</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Cadmus slide</a:t>
            </a:r>
            <a:endParaRPr lang="en-US" dirty="0"/>
          </a:p>
        </p:txBody>
      </p:sp>
      <p:sp>
        <p:nvSpPr>
          <p:cNvPr id="4" name="Slide Number Placeholder 3"/>
          <p:cNvSpPr>
            <a:spLocks noGrp="1"/>
          </p:cNvSpPr>
          <p:nvPr>
            <p:ph type="sldNum" sz="quarter" idx="10"/>
          </p:nvPr>
        </p:nvSpPr>
        <p:spPr/>
        <p:txBody>
          <a:bodyPr/>
          <a:lstStyle/>
          <a:p>
            <a:fld id="{04BFCA8A-FC89-474D-A465-879BF9B14F2C}" type="slidenum">
              <a:rPr lang="en-US" smtClean="0"/>
              <a:t>39</a:t>
            </a:fld>
            <a:endParaRPr lang="en-US" dirty="0"/>
          </a:p>
        </p:txBody>
      </p:sp>
    </p:spTree>
    <p:extLst>
      <p:ext uri="{BB962C8B-B14F-4D97-AF65-F5344CB8AC3E}">
        <p14:creationId xmlns:p14="http://schemas.microsoft.com/office/powerpoint/2010/main" val="1985923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ea typeface="ＭＳ Ｐゴシック" charset="0"/>
                <a:cs typeface="ＭＳ Ｐゴシック" charset="0"/>
              </a:defRPr>
            </a:lvl1pPr>
            <a:lvl2pPr marL="37222402" indent="-36773751" eaLnBrk="0" hangingPunct="0">
              <a:defRPr sz="2000">
                <a:solidFill>
                  <a:schemeClr val="bg1"/>
                </a:solidFill>
                <a:latin typeface="Arial" charset="0"/>
                <a:ea typeface="ＭＳ Ｐゴシック" charset="0"/>
              </a:defRPr>
            </a:lvl2pPr>
            <a:lvl3pPr eaLnBrk="0" hangingPunct="0">
              <a:defRPr sz="2000">
                <a:solidFill>
                  <a:schemeClr val="bg1"/>
                </a:solidFill>
                <a:latin typeface="Arial" charset="0"/>
                <a:ea typeface="ＭＳ Ｐゴシック" charset="0"/>
              </a:defRPr>
            </a:lvl3pPr>
            <a:lvl4pPr eaLnBrk="0" hangingPunct="0">
              <a:defRPr sz="2000">
                <a:solidFill>
                  <a:schemeClr val="bg1"/>
                </a:solidFill>
                <a:latin typeface="Arial" charset="0"/>
                <a:ea typeface="ＭＳ Ｐゴシック" charset="0"/>
              </a:defRPr>
            </a:lvl4pPr>
            <a:lvl5pPr eaLnBrk="0" hangingPunct="0">
              <a:defRPr sz="2000">
                <a:solidFill>
                  <a:schemeClr val="bg1"/>
                </a:solidFill>
                <a:latin typeface="Arial" charset="0"/>
                <a:ea typeface="ＭＳ Ｐゴシック" charset="0"/>
              </a:defRPr>
            </a:lvl5pPr>
            <a:lvl6pPr marL="448650" eaLnBrk="0" fontAlgn="base" hangingPunct="0">
              <a:spcBef>
                <a:spcPct val="20000"/>
              </a:spcBef>
              <a:spcAft>
                <a:spcPct val="0"/>
              </a:spcAft>
              <a:defRPr sz="2000">
                <a:solidFill>
                  <a:schemeClr val="bg1"/>
                </a:solidFill>
                <a:latin typeface="Arial" charset="0"/>
                <a:ea typeface="ＭＳ Ｐゴシック" charset="0"/>
              </a:defRPr>
            </a:lvl6pPr>
            <a:lvl7pPr marL="897301" eaLnBrk="0" fontAlgn="base" hangingPunct="0">
              <a:spcBef>
                <a:spcPct val="20000"/>
              </a:spcBef>
              <a:spcAft>
                <a:spcPct val="0"/>
              </a:spcAft>
              <a:defRPr sz="2000">
                <a:solidFill>
                  <a:schemeClr val="bg1"/>
                </a:solidFill>
                <a:latin typeface="Arial" charset="0"/>
                <a:ea typeface="ＭＳ Ｐゴシック" charset="0"/>
              </a:defRPr>
            </a:lvl7pPr>
            <a:lvl8pPr marL="1345951" eaLnBrk="0" fontAlgn="base" hangingPunct="0">
              <a:spcBef>
                <a:spcPct val="20000"/>
              </a:spcBef>
              <a:spcAft>
                <a:spcPct val="0"/>
              </a:spcAft>
              <a:defRPr sz="2000">
                <a:solidFill>
                  <a:schemeClr val="bg1"/>
                </a:solidFill>
                <a:latin typeface="Arial" charset="0"/>
                <a:ea typeface="ＭＳ Ｐゴシック" charset="0"/>
              </a:defRPr>
            </a:lvl8pPr>
            <a:lvl9pPr marL="1794601" eaLnBrk="0" fontAlgn="base" hangingPunct="0">
              <a:spcBef>
                <a:spcPct val="20000"/>
              </a:spcBef>
              <a:spcAft>
                <a:spcPct val="0"/>
              </a:spcAft>
              <a:defRPr sz="2000">
                <a:solidFill>
                  <a:schemeClr val="bg1"/>
                </a:solidFill>
                <a:latin typeface="Arial" charset="0"/>
                <a:ea typeface="ＭＳ Ｐゴシック" charset="0"/>
              </a:defRPr>
            </a:lvl9pPr>
          </a:lstStyle>
          <a:p>
            <a:pPr eaLnBrk="1" hangingPunct="1"/>
            <a:fld id="{07859C8A-DD9C-7949-83B1-659A00847F5F}" type="slidenum">
              <a:rPr lang="en-US" sz="1200">
                <a:solidFill>
                  <a:schemeClr val="tx1"/>
                </a:solidFill>
                <a:latin typeface="Times New Roman" charset="0"/>
              </a:rPr>
              <a:pPr eaLnBrk="1" hangingPunct="1"/>
              <a:t>42</a:t>
            </a:fld>
            <a:endParaRPr lang="en-US" sz="1200" dirty="0">
              <a:solidFill>
                <a:schemeClr val="tx1"/>
              </a:solidFill>
              <a:latin typeface="Times New Roman" charset="0"/>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FCA8A-FC89-474D-A465-879BF9B14F2C}" type="slidenum">
              <a:rPr lang="en-US" smtClean="0"/>
              <a:t>46</a:t>
            </a:fld>
            <a:endParaRPr lang="en-US" dirty="0"/>
          </a:p>
        </p:txBody>
      </p:sp>
    </p:spTree>
    <p:extLst>
      <p:ext uri="{BB962C8B-B14F-4D97-AF65-F5344CB8AC3E}">
        <p14:creationId xmlns:p14="http://schemas.microsoft.com/office/powerpoint/2010/main" val="174635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Dealing </a:t>
            </a:r>
            <a:endParaRPr lang="en-US" dirty="0" smtClean="0"/>
          </a:p>
          <a:p>
            <a:r>
              <a:rPr lang="en-US" sz="1200" b="1" kern="1200" dirty="0" smtClean="0">
                <a:solidFill>
                  <a:schemeClr val="tx1"/>
                </a:solidFill>
                <a:effectLst/>
                <a:latin typeface="+mn-lt"/>
                <a:ea typeface="+mn-ea"/>
                <a:cs typeface="+mn-cs"/>
              </a:rPr>
              <a:t>Effectively with </a:t>
            </a:r>
            <a:endParaRPr lang="en-US" dirty="0" smtClean="0"/>
          </a:p>
          <a:p>
            <a:r>
              <a:rPr lang="en-US" sz="1200" b="1" kern="1200" dirty="0" smtClean="0">
                <a:solidFill>
                  <a:schemeClr val="tx1"/>
                </a:solidFill>
                <a:effectLst/>
                <a:latin typeface="+mn-lt"/>
                <a:ea typeface="+mn-ea"/>
                <a:cs typeface="+mn-cs"/>
              </a:rPr>
              <a:t>TRM Development </a:t>
            </a:r>
            <a:endParaRPr lang="en-US" dirty="0" smtClean="0"/>
          </a:p>
          <a:p>
            <a:r>
              <a:rPr lang="en-US" sz="1200" b="1" kern="1200" dirty="0" smtClean="0">
                <a:solidFill>
                  <a:schemeClr val="tx1"/>
                </a:solidFill>
                <a:effectLst/>
                <a:latin typeface="+mn-lt"/>
                <a:ea typeface="+mn-ea"/>
                <a:cs typeface="+mn-cs"/>
              </a:rPr>
              <a:t>Erin Carroll, Vermont Energy Investment Corporation </a:t>
            </a:r>
            <a:endParaRPr lang="en-US" dirty="0" smtClean="0"/>
          </a:p>
          <a:p>
            <a:r>
              <a:rPr lang="en-US" dirty="0" smtClean="0"/>
              <a:t>AESP online online</a:t>
            </a:r>
            <a:r>
              <a:rPr lang="en-US" baseline="0" dirty="0" smtClean="0"/>
              <a:t> conference 2013</a:t>
            </a:r>
            <a:endParaRPr lang="en-US" dirty="0"/>
          </a:p>
        </p:txBody>
      </p:sp>
      <p:sp>
        <p:nvSpPr>
          <p:cNvPr id="4" name="Slide Number Placeholder 3"/>
          <p:cNvSpPr>
            <a:spLocks noGrp="1"/>
          </p:cNvSpPr>
          <p:nvPr>
            <p:ph type="sldNum" sz="quarter" idx="10"/>
          </p:nvPr>
        </p:nvSpPr>
        <p:spPr/>
        <p:txBody>
          <a:bodyPr/>
          <a:lstStyle/>
          <a:p>
            <a:fld id="{04BFCA8A-FC89-474D-A465-879BF9B14F2C}" type="slidenum">
              <a:rPr lang="en-US" smtClean="0"/>
              <a:t>48</a:t>
            </a:fld>
            <a:endParaRPr lang="en-US" dirty="0"/>
          </a:p>
        </p:txBody>
      </p:sp>
    </p:spTree>
    <p:extLst>
      <p:ext uri="{BB962C8B-B14F-4D97-AF65-F5344CB8AC3E}">
        <p14:creationId xmlns:p14="http://schemas.microsoft.com/office/powerpoint/2010/main" val="2285835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ct val="20000"/>
              </a:spcAft>
            </a:pPr>
            <a:r>
              <a:rPr lang="en-GB" dirty="0" smtClean="0">
                <a:ea typeface="ＭＳ Ｐゴシック" charset="-128"/>
                <a:cs typeface="ＭＳ Ｐゴシック" charset="-128"/>
              </a:rPr>
              <a:t>Measure Energy</a:t>
            </a:r>
          </a:p>
          <a:p>
            <a:pPr eaLnBrk="1" hangingPunct="1">
              <a:spcAft>
                <a:spcPct val="20000"/>
              </a:spcAft>
            </a:pPr>
            <a:endParaRPr lang="en-GB" dirty="0" smtClean="0">
              <a:ea typeface="ＭＳ Ｐゴシック" charset="-128"/>
              <a:cs typeface="ＭＳ Ｐゴシック" charset="-128"/>
            </a:endParaRPr>
          </a:p>
          <a:p>
            <a:pPr eaLnBrk="1" hangingPunct="1">
              <a:spcAft>
                <a:spcPct val="20000"/>
              </a:spcAft>
            </a:pPr>
            <a:r>
              <a:rPr lang="en-GB" dirty="0" smtClean="0">
                <a:ea typeface="ＭＳ Ｐゴシック" charset="-128"/>
                <a:cs typeface="ＭＳ Ｐゴシック" charset="-128"/>
              </a:rPr>
              <a:t>Adjust energy in baseline period to conditions of the reporting period</a:t>
            </a:r>
          </a:p>
          <a:p>
            <a:endParaRPr lang="en-US" dirty="0"/>
          </a:p>
        </p:txBody>
      </p:sp>
      <p:sp>
        <p:nvSpPr>
          <p:cNvPr id="4" name="Slide Number Placeholder 3"/>
          <p:cNvSpPr>
            <a:spLocks noGrp="1"/>
          </p:cNvSpPr>
          <p:nvPr>
            <p:ph type="sldNum" sz="quarter" idx="10"/>
          </p:nvPr>
        </p:nvSpPr>
        <p:spPr/>
        <p:txBody>
          <a:bodyPr/>
          <a:lstStyle/>
          <a:p>
            <a:fld id="{25105225-711B-4A5E-A13E-2C4F4591D134}" type="slidenum">
              <a:rPr lang="en-US" smtClean="0"/>
              <a:pPr/>
              <a:t>8</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(9/29/14 11:28) -----</a:t>
            </a:r>
          </a:p>
          <a:p>
            <a:r>
              <a:rPr lang="en-US"/>
              <a:t>what other states are doing is probably what any state will have to do, directionally, at some time</a:t>
            </a:r>
          </a:p>
        </p:txBody>
      </p:sp>
      <p:sp>
        <p:nvSpPr>
          <p:cNvPr id="4" name="Slide Number Placeholder 3"/>
          <p:cNvSpPr>
            <a:spLocks noGrp="1"/>
          </p:cNvSpPr>
          <p:nvPr>
            <p:ph type="sldNum" sz="quarter" idx="10"/>
          </p:nvPr>
        </p:nvSpPr>
        <p:spPr/>
        <p:txBody>
          <a:bodyPr/>
          <a:lstStyle/>
          <a:p>
            <a:fld id="{04BFCA8A-FC89-474D-A465-879BF9B14F2C}" type="slidenum">
              <a:rPr lang="en-US" smtClean="0"/>
              <a:t>50</a:t>
            </a:fld>
            <a:endParaRPr lang="en-US" dirty="0"/>
          </a:p>
        </p:txBody>
      </p:sp>
    </p:spTree>
    <p:extLst>
      <p:ext uri="{BB962C8B-B14F-4D97-AF65-F5344CB8AC3E}">
        <p14:creationId xmlns:p14="http://schemas.microsoft.com/office/powerpoint/2010/main" val="1955700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(9/29/14 11:28) -----</a:t>
            </a:r>
          </a:p>
          <a:p>
            <a:r>
              <a:rPr lang="en-US"/>
              <a:t>changes driven by exogenous factors too</a:t>
            </a:r>
          </a:p>
        </p:txBody>
      </p:sp>
      <p:sp>
        <p:nvSpPr>
          <p:cNvPr id="4" name="Slide Number Placeholder 3"/>
          <p:cNvSpPr>
            <a:spLocks noGrp="1"/>
          </p:cNvSpPr>
          <p:nvPr>
            <p:ph type="sldNum" sz="quarter" idx="10"/>
          </p:nvPr>
        </p:nvSpPr>
        <p:spPr/>
        <p:txBody>
          <a:bodyPr/>
          <a:lstStyle/>
          <a:p>
            <a:fld id="{04BFCA8A-FC89-474D-A465-879BF9B14F2C}" type="slidenum">
              <a:rPr lang="en-US" smtClean="0"/>
              <a:t>52</a:t>
            </a:fld>
            <a:endParaRPr lang="en-US" dirty="0"/>
          </a:p>
        </p:txBody>
      </p:sp>
    </p:spTree>
    <p:extLst>
      <p:ext uri="{BB962C8B-B14F-4D97-AF65-F5344CB8AC3E}">
        <p14:creationId xmlns:p14="http://schemas.microsoft.com/office/powerpoint/2010/main" val="1960116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Mid-Atlantic Technical Reference Manual (TRM)Updating Process Guidelines </a:t>
            </a:r>
            <a:endParaRPr lang="en-US" dirty="0" smtClean="0"/>
          </a:p>
          <a:p>
            <a:r>
              <a:rPr lang="en-US" sz="1200" kern="1200" dirty="0" smtClean="0">
                <a:solidFill>
                  <a:schemeClr val="tx1"/>
                </a:solidFill>
                <a:effectLst/>
                <a:latin typeface="+mn-lt"/>
                <a:ea typeface="+mn-ea"/>
                <a:cs typeface="+mn-cs"/>
              </a:rPr>
              <a:t>September 5, 2012 </a:t>
            </a:r>
            <a:endParaRPr lang="en-US" dirty="0" smtClean="0"/>
          </a:p>
          <a:p>
            <a:r>
              <a:rPr lang="en-US" sz="1200" kern="1200" dirty="0" smtClean="0">
                <a:solidFill>
                  <a:schemeClr val="tx1"/>
                </a:solidFill>
                <a:effectLst/>
                <a:latin typeface="+mn-lt"/>
                <a:ea typeface="+mn-ea"/>
                <a:cs typeface="+mn-cs"/>
              </a:rPr>
              <a:t>Prepared for the NEEP Regional EM&amp;V subcommittee by Bret Hamilton, Shelter Analytics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Sam Dent, Dent Energy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Matt Socks, Optimal Energy </a:t>
            </a:r>
            <a:endParaRPr lang="en-US" dirty="0" smtClean="0"/>
          </a:p>
          <a:p>
            <a:r>
              <a:rPr lang="en-US" sz="1200" kern="1200" dirty="0" smtClean="0">
                <a:solidFill>
                  <a:schemeClr val="tx1"/>
                </a:solidFill>
                <a:effectLst/>
                <a:latin typeface="+mn-lt"/>
                <a:ea typeface="+mn-ea"/>
                <a:cs typeface="+mn-cs"/>
              </a:rPr>
              <a:t>Under the direction and assistance of Elizabeth Titus, NEEP </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Lessons learned, some examples and some recommendations </a:t>
            </a:r>
            <a:endParaRPr lang="en-US" dirty="0" smtClean="0"/>
          </a:p>
          <a:p>
            <a:r>
              <a:rPr lang="en-US" sz="1200" kern="1200" dirty="0" smtClean="0">
                <a:solidFill>
                  <a:schemeClr val="tx1"/>
                </a:solidFill>
                <a:effectLst/>
                <a:latin typeface="+mn-lt"/>
                <a:ea typeface="+mn-ea"/>
                <a:cs typeface="+mn-cs"/>
              </a:rPr>
              <a:t>Clearly define roles and responsibilities </a:t>
            </a:r>
            <a:endParaRPr lang="en-US" dirty="0" smtClean="0"/>
          </a:p>
          <a:p>
            <a:r>
              <a:rPr lang="en-US" sz="1200" kern="1200" dirty="0" smtClean="0">
                <a:solidFill>
                  <a:schemeClr val="tx1"/>
                </a:solidFill>
                <a:effectLst/>
                <a:latin typeface="+mn-lt"/>
                <a:ea typeface="+mn-ea"/>
                <a:cs typeface="+mn-cs"/>
              </a:rPr>
              <a:t>There should be an individual or governing group who is ultimately responsible for keeping the document up to date and determining who works on the analysis and adjustments during updates, as well as facilitating final approval of changes and updates. </a:t>
            </a:r>
            <a:endParaRPr lang="en-US" dirty="0" smtClean="0"/>
          </a:p>
          <a:p>
            <a:r>
              <a:rPr lang="en-US" sz="1200" kern="1200" dirty="0" smtClean="0">
                <a:solidFill>
                  <a:schemeClr val="tx1"/>
                </a:solidFill>
                <a:effectLst/>
                <a:latin typeface="+mn-lt"/>
                <a:ea typeface="+mn-ea"/>
                <a:cs typeface="+mn-cs"/>
              </a:rPr>
              <a:t>The consultant team thinks NEEP currently fills this role well, working with the subcommittee and EM&amp;V Forum Steering Committee in a consensus based process. </a:t>
            </a:r>
            <a:endParaRPr lang="en-US" dirty="0" smtClean="0"/>
          </a:p>
          <a:p>
            <a:r>
              <a:rPr lang="en-US" sz="1200" kern="1200" dirty="0" smtClean="0">
                <a:solidFill>
                  <a:schemeClr val="tx1"/>
                </a:solidFill>
                <a:effectLst/>
                <a:latin typeface="+mn-lt"/>
                <a:ea typeface="+mn-ea"/>
                <a:cs typeface="+mn-cs"/>
              </a:rPr>
              <a:t>Limit the legal/regulatory hoops required to make changes </a:t>
            </a:r>
            <a:endParaRPr lang="en-US" dirty="0" smtClean="0"/>
          </a:p>
          <a:p>
            <a:r>
              <a:rPr lang="en-US" sz="1200" kern="1200" dirty="0" smtClean="0">
                <a:solidFill>
                  <a:schemeClr val="tx1"/>
                </a:solidFill>
                <a:effectLst/>
                <a:latin typeface="+mn-lt"/>
                <a:ea typeface="+mn-ea"/>
                <a:cs typeface="+mn-cs"/>
              </a:rPr>
              <a:t>Some jurisdictions such as Pennsylvania require approval by the regulator and significant public consultation for any TRM adjustment - this can significantly hold up the process of updating or developing new measure characterization and can limit energy efficiency program offering </a:t>
            </a:r>
            <a:endParaRPr lang="en-US" dirty="0" smtClean="0"/>
          </a:p>
          <a:p>
            <a:r>
              <a:rPr lang="en-US" sz="1200" kern="1200" dirty="0" smtClean="0">
                <a:solidFill>
                  <a:schemeClr val="tx1"/>
                </a:solidFill>
                <a:effectLst/>
                <a:latin typeface="+mn-lt"/>
                <a:ea typeface="+mn-ea"/>
                <a:cs typeface="+mn-cs"/>
              </a:rPr>
              <a:t>Others, as in Vermont, give the evaluator/regulator significant opportunity for input but the TRM does not need to be formally approved to be used. If significant disagreements remain they are addressed during the annual Technical Advisory Group meetings prior to the savings verification process. </a:t>
            </a:r>
            <a:endParaRPr lang="en-US" dirty="0" smtClean="0"/>
          </a:p>
          <a:p>
            <a:r>
              <a:rPr lang="en-US" sz="1200" kern="1200" dirty="0" smtClean="0">
                <a:solidFill>
                  <a:schemeClr val="tx1"/>
                </a:solidFill>
                <a:effectLst/>
                <a:latin typeface="+mn-lt"/>
                <a:ea typeface="+mn-ea"/>
                <a:cs typeface="+mn-cs"/>
              </a:rPr>
              <a:t>The current consensus "approval" process appears to be meeting the needs of the stakeholders in the Mid-Atlantic, so no change is recommended here. It may be noted that adding complexity to the TRM approval process can limit the ability to add new measures and update existing ones at the pace necessitated by the rapid market transformation occurring in the energy efficiency industry. </a:t>
            </a:r>
            <a:endParaRPr lang="en-US" dirty="0" smtClean="0"/>
          </a:p>
          <a:p>
            <a:r>
              <a:rPr lang="en-US" sz="1200" kern="1200" dirty="0" smtClean="0">
                <a:solidFill>
                  <a:schemeClr val="tx1"/>
                </a:solidFill>
                <a:effectLst/>
                <a:latin typeface="+mn-lt"/>
                <a:ea typeface="+mn-ea"/>
                <a:cs typeface="+mn-cs"/>
              </a:rPr>
              <a:t>Process guidance should make it clear what assumptions are used and for which purposes </a:t>
            </a:r>
            <a:endParaRPr lang="en-US" dirty="0" smtClean="0"/>
          </a:p>
          <a:p>
            <a:r>
              <a:rPr lang="en-US" sz="1200" kern="1200" dirty="0" smtClean="0">
                <a:solidFill>
                  <a:schemeClr val="tx1"/>
                </a:solidFill>
                <a:effectLst/>
                <a:latin typeface="+mn-lt"/>
                <a:ea typeface="+mn-ea"/>
                <a:cs typeface="+mn-cs"/>
              </a:rPr>
              <a:t>Implementers need some level of consistency in measure savings assumptions to allow adequate planning and goal setting for subsequent program years. Massachusetts handles this by always having two active versions - "Planning" and "Report" TRMs. For the Mid-Atlantic, we think deciding when and whether assumptions should be used for planning purposes, ex post evaluations or goal setting is subject to preferences of the implementers and evaluators..As such we propose not to insert any language on this topic in the TRM but assume that either </a:t>
            </a:r>
            <a:endParaRPr lang="en-US" dirty="0" smtClean="0"/>
          </a:p>
          <a:p>
            <a:r>
              <a:rPr lang="en-US" sz="1200" kern="1200" dirty="0" smtClean="0">
                <a:solidFill>
                  <a:schemeClr val="tx1"/>
                </a:solidFill>
                <a:effectLst/>
                <a:latin typeface="+mn-lt"/>
                <a:ea typeface="+mn-ea"/>
                <a:cs typeface="+mn-cs"/>
              </a:rPr>
              <a:t>Page |4 </a:t>
            </a:r>
            <a:endParaRPr lang="en-US" dirty="0" smtClean="0"/>
          </a:p>
          <a:p>
            <a:r>
              <a:rPr lang="en-US" sz="1200" kern="1200" dirty="0" smtClean="0">
                <a:solidFill>
                  <a:schemeClr val="tx1"/>
                </a:solidFill>
                <a:effectLst/>
                <a:latin typeface="+mn-lt"/>
                <a:ea typeface="+mn-ea"/>
                <a:cs typeface="+mn-cs"/>
              </a:rPr>
              <a:t>utilities or PSC staff will add this information either to the TRM or in some other forum or publications. </a:t>
            </a:r>
            <a:endParaRPr lang="en-US" dirty="0" smtClean="0"/>
          </a:p>
          <a:p>
            <a:r>
              <a:rPr lang="en-US" sz="1200" kern="1200" dirty="0" smtClean="0">
                <a:solidFill>
                  <a:schemeClr val="tx1"/>
                </a:solidFill>
                <a:effectLst/>
                <a:latin typeface="+mn-lt"/>
                <a:ea typeface="+mn-ea"/>
                <a:cs typeface="+mn-cs"/>
              </a:rPr>
              <a:t>Set expectations about update cycle so jurisdictions can decide whether adjustments apply to current year or only future years </a:t>
            </a:r>
            <a:endParaRPr lang="en-US" dirty="0" smtClean="0"/>
          </a:p>
          <a:p>
            <a:r>
              <a:rPr lang="en-US" sz="1200" kern="1200" dirty="0" smtClean="0">
                <a:solidFill>
                  <a:schemeClr val="tx1"/>
                </a:solidFill>
                <a:effectLst/>
                <a:latin typeface="+mn-lt"/>
                <a:ea typeface="+mn-ea"/>
                <a:cs typeface="+mn-cs"/>
              </a:rPr>
              <a:t>Vermont allows flexibility (case by case) as to how and when adjustments should apply. Characterizing measures to reflect existing implementation methodology, or to correct clerical errors identified during the annual review process can be performed retroactively. New measure developments and additions are performed proactively. Measure characterizations are submitted for DPS and 3rd party evaluator review through a portfolio update process. </a:t>
            </a:r>
          </a:p>
          <a:p>
            <a:r>
              <a:rPr lang="en-US" sz="1200" kern="1200" dirty="0" smtClean="0">
                <a:solidFill>
                  <a:schemeClr val="tx1"/>
                </a:solidFill>
                <a:effectLst/>
                <a:latin typeface="+mn-lt"/>
                <a:ea typeface="+mn-ea"/>
                <a:cs typeface="+mn-cs"/>
              </a:rPr>
              <a:t>Massachusetts applies changes and files a "Report TRM" ex-post (after evaluations are complete and results are included in annual performance reports). </a:t>
            </a:r>
          </a:p>
          <a:p>
            <a:r>
              <a:rPr lang="en-US" sz="1200" kern="1200" dirty="0" smtClean="0">
                <a:solidFill>
                  <a:schemeClr val="tx1"/>
                </a:solidFill>
                <a:effectLst/>
                <a:latin typeface="+mn-lt"/>
                <a:ea typeface="+mn-ea"/>
                <a:cs typeface="+mn-cs"/>
              </a:rPr>
              <a:t>The Pennsylvania process takes too long for retrospective corrections and is used only ex-ante, i.e. for planning. </a:t>
            </a:r>
          </a:p>
          <a:p>
            <a:r>
              <a:rPr lang="en-US" sz="1200" kern="1200" dirty="0" smtClean="0">
                <a:solidFill>
                  <a:schemeClr val="tx1"/>
                </a:solidFill>
                <a:effectLst/>
                <a:latin typeface="+mn-lt"/>
                <a:ea typeface="+mn-ea"/>
                <a:cs typeface="+mn-cs"/>
              </a:rPr>
              <a:t>We recommend recognizing the difference between correcting errors4 and updating parameter values based on new evaluations or research. Error corrections may be applied ex-post, updates stemming from new evaluations or codes and standards applied ex-ante. If ex-post adjustments occur, each jurisdiction may want to consider a process for adjusting or pro-rating implementation goals if impact is significant enough. </a:t>
            </a:r>
          </a:p>
          <a:p>
            <a:r>
              <a:rPr lang="en-US" sz="1200" kern="1200" dirty="0" smtClean="0">
                <a:solidFill>
                  <a:schemeClr val="tx1"/>
                </a:solidFill>
                <a:effectLst/>
                <a:latin typeface="+mn-lt"/>
                <a:ea typeface="+mn-ea"/>
                <a:cs typeface="+mn-cs"/>
              </a:rPr>
              <a:t>Need for regular contact among implementers, evaluators, TRM administrators </a:t>
            </a:r>
          </a:p>
          <a:p>
            <a:r>
              <a:rPr lang="en-US" sz="1200" kern="1200" dirty="0" smtClean="0">
                <a:solidFill>
                  <a:schemeClr val="tx1"/>
                </a:solidFill>
                <a:effectLst/>
                <a:latin typeface="+mn-lt"/>
                <a:ea typeface="+mn-ea"/>
                <a:cs typeface="+mn-cs"/>
              </a:rPr>
              <a:t>A TRM requires regular review and revision to remain useful and relevant. The EM&amp;V subcommittee appears to be a good forum to discuss TRM changes and reach consensus. </a:t>
            </a:r>
          </a:p>
          <a:p>
            <a:r>
              <a:rPr lang="en-US" sz="1200" kern="1200" dirty="0" smtClean="0">
                <a:solidFill>
                  <a:schemeClr val="tx1"/>
                </a:solidFill>
                <a:effectLst/>
                <a:latin typeface="+mn-lt"/>
                <a:ea typeface="+mn-ea"/>
                <a:cs typeface="+mn-cs"/>
              </a:rPr>
              <a:t>The consensus process is valuable but can be time consuming. We recommend the stakeholders form subcommittees to address the major markets (residential, commercial, institutional, etc.) to address any concerns on an ongoing basis and keep track of the need for updates based on new programs, evaluations, research, etc. The members will be responsible for informing the regional coordinator about update requests, keeping track of program needs, and relevant new studies for future use in the TRM. The subcommittees should meet at least once per year to discuss update needs, with regular email communication in between. The central coordinator may play a role in organizing information, tracking requests, hosting and facilitating the subcommittee meetings. </a:t>
            </a:r>
          </a:p>
          <a:p>
            <a:r>
              <a:rPr lang="en-US" sz="1200" kern="1200" dirty="0" smtClean="0">
                <a:solidFill>
                  <a:schemeClr val="tx1"/>
                </a:solidFill>
                <a:effectLst/>
                <a:latin typeface="+mn-lt"/>
                <a:ea typeface="+mn-ea"/>
                <a:cs typeface="+mn-cs"/>
              </a:rPr>
              <a:t>4 A significant error is one that causes substantial change to reported savings. For example, if there is a minor calculation error that results in a 0.5% difference in savings, it is probably not worth the hassle of changing values ex-post. There are two factors that dictate that significance – level of savings impact and penetration. A 0.5% change to a measure that is 80% of program savings would be worth ex post update, while a 25% error to a measure that is only 0.01% of savings may not be. We think the thresholds at which action is required can be subjectively determined ad hoc. If the stakeholders find it necessary, a threshold dictating action can be agreed upon. </a:t>
            </a:r>
          </a:p>
          <a:p>
            <a:r>
              <a:rPr lang="en-US" sz="1200" kern="1200" dirty="0" smtClean="0">
                <a:solidFill>
                  <a:schemeClr val="tx1"/>
                </a:solidFill>
                <a:effectLst/>
                <a:latin typeface="+mn-lt"/>
                <a:ea typeface="+mn-ea"/>
                <a:cs typeface="+mn-cs"/>
              </a:rPr>
              <a:t>Page |5 </a:t>
            </a:r>
            <a:endParaRPr lang="en-US" dirty="0" smtClean="0"/>
          </a:p>
          <a:p>
            <a:r>
              <a:rPr lang="en-US" sz="1200" kern="1200" dirty="0" smtClean="0">
                <a:solidFill>
                  <a:schemeClr val="tx1"/>
                </a:solidFill>
                <a:effectLst/>
                <a:latin typeface="+mn-lt"/>
                <a:ea typeface="+mn-ea"/>
                <a:cs typeface="+mn-cs"/>
              </a:rPr>
              <a:t>Utilize savings verification and evaluation results to inform TRM updates </a:t>
            </a:r>
            <a:endParaRPr lang="en-US" dirty="0" smtClean="0"/>
          </a:p>
          <a:p>
            <a:r>
              <a:rPr lang="en-US" sz="1200" kern="1200" dirty="0" smtClean="0">
                <a:solidFill>
                  <a:schemeClr val="tx1"/>
                </a:solidFill>
                <a:effectLst/>
                <a:latin typeface="+mn-lt"/>
                <a:ea typeface="+mn-ea"/>
                <a:cs typeface="+mn-cs"/>
              </a:rPr>
              <a:t>Stakeholders should plan to highlight good sources of specific data, recent studies and other relevant research during annual TRM update meetings and make sure that the update schedule and budget allow for proper review and incorporation of those results. </a:t>
            </a:r>
            <a:endParaRPr lang="en-US" dirty="0" smtClean="0"/>
          </a:p>
          <a:p>
            <a:r>
              <a:rPr lang="en-US" sz="1200" kern="1200" dirty="0" smtClean="0">
                <a:solidFill>
                  <a:schemeClr val="tx1"/>
                </a:solidFill>
                <a:effectLst/>
                <a:latin typeface="+mn-lt"/>
                <a:ea typeface="+mn-ea"/>
                <a:cs typeface="+mn-cs"/>
              </a:rPr>
              <a:t>Develop process where old measures are systematically reviewed through annual update process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Vermont has made the commitment that no measure characterization in the TRM should be more than 3 years old. Existing measures older than 3 years are reviewed annually and updated with newest evaluation results and savings assumptions. We think this is a good practice and recommend it for the Mid Atlantic TRM. The Mid Atlantic TRM currently has "Effective Date" and "End Date" fields at the measure level, reflecting the last review date, and expected end date for the assumptions. We suggest adding a "Last Periodic Review" field in the TRM at the measure level. If either the elapsed time since the "Effective Date" or "Last Periodic Review" exceeds 3 years, a thorough review of all measure assumptions is triggered. </a:t>
            </a:r>
            <a:endParaRPr lang="en-US" dirty="0" smtClean="0"/>
          </a:p>
          <a:p>
            <a:r>
              <a:rPr lang="en-US" sz="1200" kern="1200" dirty="0" smtClean="0">
                <a:solidFill>
                  <a:schemeClr val="tx1"/>
                </a:solidFill>
                <a:effectLst/>
                <a:latin typeface="+mn-lt"/>
                <a:ea typeface="+mn-ea"/>
                <a:cs typeface="+mn-cs"/>
              </a:rPr>
              <a:t>Maintain a reference library to track changes and legacy measures that allows transparency and consistency through time.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Measure histories could be archived into a single read-only document, multiple documents, or stored in a searchable database for easy reference in the future. We recommend using the completion date to identify each version, rather than version numbers (v1, v1.2, v2 etc) to make the archive easier and more intuitive to use and reference. </a:t>
            </a:r>
            <a:endParaRPr lang="en-US" dirty="0" smtClean="0"/>
          </a:p>
          <a:p>
            <a:r>
              <a:rPr lang="en-US" sz="1200" kern="1200" dirty="0" smtClean="0">
                <a:solidFill>
                  <a:schemeClr val="tx1"/>
                </a:solidFill>
                <a:effectLst/>
                <a:latin typeface="+mn-lt"/>
                <a:ea typeface="+mn-ea"/>
                <a:cs typeface="+mn-cs"/>
              </a:rPr>
              <a:t>Develop a protocol and database to catalog pertinent feedback, error corrections, updates, new information, new measure suggestions and references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Stakeholders will need a place and process to file, store, and retrieve all of the various types of communication regarding TRM content that develops between updates, and the action steps taken in addressing each item. We suggest use of an online resource that is accessible to the coordinators (read/write) and users (read only) to house the TRM update database. The NEEP EM&amp;V portal web site would be an excellent location. An example can be seen at: http://www.ma-eeac.org/DPU.htm </a:t>
            </a:r>
            <a:endParaRPr lang="en-US" dirty="0" smtClean="0"/>
          </a:p>
          <a:p>
            <a:r>
              <a:rPr lang="en-US" sz="1200" kern="1200" dirty="0" smtClean="0">
                <a:solidFill>
                  <a:schemeClr val="tx1"/>
                </a:solidFill>
                <a:effectLst/>
                <a:latin typeface="+mn-lt"/>
                <a:ea typeface="+mn-ea"/>
                <a:cs typeface="+mn-cs"/>
              </a:rPr>
              <a:t>This database will need gatekeepers5 to help reduce redundancy and keep the content concise, relevant and timely. We suggest regional coordinators in each jurisdiction act as gatekeepers to compile and submit new requests through the database. </a:t>
            </a:r>
            <a:endParaRPr lang="en-US" dirty="0" smtClean="0"/>
          </a:p>
          <a:p>
            <a:endParaRPr lang="en-US" dirty="0"/>
          </a:p>
        </p:txBody>
      </p:sp>
      <p:sp>
        <p:nvSpPr>
          <p:cNvPr id="4" name="Slide Number Placeholder 3"/>
          <p:cNvSpPr>
            <a:spLocks noGrp="1"/>
          </p:cNvSpPr>
          <p:nvPr>
            <p:ph type="sldNum" sz="quarter" idx="10"/>
          </p:nvPr>
        </p:nvSpPr>
        <p:spPr/>
        <p:txBody>
          <a:bodyPr/>
          <a:lstStyle/>
          <a:p>
            <a:fld id="{04BFCA8A-FC89-474D-A465-879BF9B14F2C}" type="slidenum">
              <a:rPr lang="en-US" smtClean="0"/>
              <a:t>53</a:t>
            </a:fld>
            <a:endParaRPr lang="en-US" dirty="0"/>
          </a:p>
        </p:txBody>
      </p:sp>
    </p:spTree>
    <p:extLst>
      <p:ext uri="{BB962C8B-B14F-4D97-AF65-F5344CB8AC3E}">
        <p14:creationId xmlns:p14="http://schemas.microsoft.com/office/powerpoint/2010/main" val="4113808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FCA8A-FC89-474D-A465-879BF9B14F2C}" type="slidenum">
              <a:rPr lang="en-US" smtClean="0"/>
              <a:t>55</a:t>
            </a:fld>
            <a:endParaRPr lang="en-US" dirty="0"/>
          </a:p>
        </p:txBody>
      </p:sp>
    </p:spTree>
    <p:extLst>
      <p:ext uri="{BB962C8B-B14F-4D97-AF65-F5344CB8AC3E}">
        <p14:creationId xmlns:p14="http://schemas.microsoft.com/office/powerpoint/2010/main" val="781004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ea typeface="ＭＳ Ｐゴシック" charset="0"/>
                <a:cs typeface="ＭＳ Ｐゴシック" charset="0"/>
              </a:defRPr>
            </a:lvl1pPr>
            <a:lvl2pPr marL="37222402" indent="-36773751" eaLnBrk="0" hangingPunct="0">
              <a:defRPr sz="2000">
                <a:solidFill>
                  <a:schemeClr val="bg1"/>
                </a:solidFill>
                <a:latin typeface="Arial" charset="0"/>
                <a:ea typeface="ＭＳ Ｐゴシック" charset="0"/>
              </a:defRPr>
            </a:lvl2pPr>
            <a:lvl3pPr eaLnBrk="0" hangingPunct="0">
              <a:defRPr sz="2000">
                <a:solidFill>
                  <a:schemeClr val="bg1"/>
                </a:solidFill>
                <a:latin typeface="Arial" charset="0"/>
                <a:ea typeface="ＭＳ Ｐゴシック" charset="0"/>
              </a:defRPr>
            </a:lvl3pPr>
            <a:lvl4pPr eaLnBrk="0" hangingPunct="0">
              <a:defRPr sz="2000">
                <a:solidFill>
                  <a:schemeClr val="bg1"/>
                </a:solidFill>
                <a:latin typeface="Arial" charset="0"/>
                <a:ea typeface="ＭＳ Ｐゴシック" charset="0"/>
              </a:defRPr>
            </a:lvl4pPr>
            <a:lvl5pPr eaLnBrk="0" hangingPunct="0">
              <a:defRPr sz="2000">
                <a:solidFill>
                  <a:schemeClr val="bg1"/>
                </a:solidFill>
                <a:latin typeface="Arial" charset="0"/>
                <a:ea typeface="ＭＳ Ｐゴシック" charset="0"/>
              </a:defRPr>
            </a:lvl5pPr>
            <a:lvl6pPr marL="448650" eaLnBrk="0" fontAlgn="base" hangingPunct="0">
              <a:spcBef>
                <a:spcPct val="20000"/>
              </a:spcBef>
              <a:spcAft>
                <a:spcPct val="0"/>
              </a:spcAft>
              <a:defRPr sz="2000">
                <a:solidFill>
                  <a:schemeClr val="bg1"/>
                </a:solidFill>
                <a:latin typeface="Arial" charset="0"/>
                <a:ea typeface="ＭＳ Ｐゴシック" charset="0"/>
              </a:defRPr>
            </a:lvl6pPr>
            <a:lvl7pPr marL="897301" eaLnBrk="0" fontAlgn="base" hangingPunct="0">
              <a:spcBef>
                <a:spcPct val="20000"/>
              </a:spcBef>
              <a:spcAft>
                <a:spcPct val="0"/>
              </a:spcAft>
              <a:defRPr sz="2000">
                <a:solidFill>
                  <a:schemeClr val="bg1"/>
                </a:solidFill>
                <a:latin typeface="Arial" charset="0"/>
                <a:ea typeface="ＭＳ Ｐゴシック" charset="0"/>
              </a:defRPr>
            </a:lvl7pPr>
            <a:lvl8pPr marL="1345951" eaLnBrk="0" fontAlgn="base" hangingPunct="0">
              <a:spcBef>
                <a:spcPct val="20000"/>
              </a:spcBef>
              <a:spcAft>
                <a:spcPct val="0"/>
              </a:spcAft>
              <a:defRPr sz="2000">
                <a:solidFill>
                  <a:schemeClr val="bg1"/>
                </a:solidFill>
                <a:latin typeface="Arial" charset="0"/>
                <a:ea typeface="ＭＳ Ｐゴシック" charset="0"/>
              </a:defRPr>
            </a:lvl8pPr>
            <a:lvl9pPr marL="1794601" eaLnBrk="0" fontAlgn="base" hangingPunct="0">
              <a:spcBef>
                <a:spcPct val="20000"/>
              </a:spcBef>
              <a:spcAft>
                <a:spcPct val="0"/>
              </a:spcAft>
              <a:defRPr sz="2000">
                <a:solidFill>
                  <a:schemeClr val="bg1"/>
                </a:solidFill>
                <a:latin typeface="Arial" charset="0"/>
                <a:ea typeface="ＭＳ Ｐゴシック" charset="0"/>
              </a:defRPr>
            </a:lvl9pPr>
          </a:lstStyle>
          <a:p>
            <a:pPr eaLnBrk="1" hangingPunct="1"/>
            <a:fld id="{2FAD45DD-E9D1-AE46-AF01-543D0E51312C}" type="slidenum">
              <a:rPr lang="en-US" sz="1200">
                <a:solidFill>
                  <a:schemeClr val="tx1"/>
                </a:solidFill>
                <a:latin typeface="Times New Roman" charset="0"/>
              </a:rPr>
              <a:pPr eaLnBrk="1" hangingPunct="1"/>
              <a:t>60</a:t>
            </a:fld>
            <a:endParaRPr lang="en-US" sz="1200" dirty="0">
              <a:solidFill>
                <a:schemeClr val="tx1"/>
              </a:solidFill>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ea typeface="ＭＳ Ｐゴシック" charset="0"/>
                <a:cs typeface="ＭＳ Ｐゴシック" charset="0"/>
              </a:defRPr>
            </a:lvl1pPr>
            <a:lvl2pPr marL="37222402" indent="-36773751" eaLnBrk="0" hangingPunct="0">
              <a:defRPr sz="2000">
                <a:solidFill>
                  <a:schemeClr val="bg1"/>
                </a:solidFill>
                <a:latin typeface="Arial" charset="0"/>
                <a:ea typeface="ＭＳ Ｐゴシック" charset="0"/>
              </a:defRPr>
            </a:lvl2pPr>
            <a:lvl3pPr eaLnBrk="0" hangingPunct="0">
              <a:defRPr sz="2000">
                <a:solidFill>
                  <a:schemeClr val="bg1"/>
                </a:solidFill>
                <a:latin typeface="Arial" charset="0"/>
                <a:ea typeface="ＭＳ Ｐゴシック" charset="0"/>
              </a:defRPr>
            </a:lvl3pPr>
            <a:lvl4pPr eaLnBrk="0" hangingPunct="0">
              <a:defRPr sz="2000">
                <a:solidFill>
                  <a:schemeClr val="bg1"/>
                </a:solidFill>
                <a:latin typeface="Arial" charset="0"/>
                <a:ea typeface="ＭＳ Ｐゴシック" charset="0"/>
              </a:defRPr>
            </a:lvl4pPr>
            <a:lvl5pPr eaLnBrk="0" hangingPunct="0">
              <a:defRPr sz="2000">
                <a:solidFill>
                  <a:schemeClr val="bg1"/>
                </a:solidFill>
                <a:latin typeface="Arial" charset="0"/>
                <a:ea typeface="ＭＳ Ｐゴシック" charset="0"/>
              </a:defRPr>
            </a:lvl5pPr>
            <a:lvl6pPr marL="448650" eaLnBrk="0" fontAlgn="base" hangingPunct="0">
              <a:spcBef>
                <a:spcPct val="20000"/>
              </a:spcBef>
              <a:spcAft>
                <a:spcPct val="0"/>
              </a:spcAft>
              <a:defRPr sz="2000">
                <a:solidFill>
                  <a:schemeClr val="bg1"/>
                </a:solidFill>
                <a:latin typeface="Arial" charset="0"/>
                <a:ea typeface="ＭＳ Ｐゴシック" charset="0"/>
              </a:defRPr>
            </a:lvl6pPr>
            <a:lvl7pPr marL="897301" eaLnBrk="0" fontAlgn="base" hangingPunct="0">
              <a:spcBef>
                <a:spcPct val="20000"/>
              </a:spcBef>
              <a:spcAft>
                <a:spcPct val="0"/>
              </a:spcAft>
              <a:defRPr sz="2000">
                <a:solidFill>
                  <a:schemeClr val="bg1"/>
                </a:solidFill>
                <a:latin typeface="Arial" charset="0"/>
                <a:ea typeface="ＭＳ Ｐゴシック" charset="0"/>
              </a:defRPr>
            </a:lvl7pPr>
            <a:lvl8pPr marL="1345951" eaLnBrk="0" fontAlgn="base" hangingPunct="0">
              <a:spcBef>
                <a:spcPct val="20000"/>
              </a:spcBef>
              <a:spcAft>
                <a:spcPct val="0"/>
              </a:spcAft>
              <a:defRPr sz="2000">
                <a:solidFill>
                  <a:schemeClr val="bg1"/>
                </a:solidFill>
                <a:latin typeface="Arial" charset="0"/>
                <a:ea typeface="ＭＳ Ｐゴシック" charset="0"/>
              </a:defRPr>
            </a:lvl8pPr>
            <a:lvl9pPr marL="1794601" eaLnBrk="0" fontAlgn="base" hangingPunct="0">
              <a:spcBef>
                <a:spcPct val="20000"/>
              </a:spcBef>
              <a:spcAft>
                <a:spcPct val="0"/>
              </a:spcAft>
              <a:defRPr sz="2000">
                <a:solidFill>
                  <a:schemeClr val="bg1"/>
                </a:solidFill>
                <a:latin typeface="Arial" charset="0"/>
                <a:ea typeface="ＭＳ Ｐゴシック" charset="0"/>
              </a:defRPr>
            </a:lvl9pPr>
          </a:lstStyle>
          <a:p>
            <a:pPr eaLnBrk="1" hangingPunct="1"/>
            <a:fld id="{8BF6A22D-38A5-464E-B1DA-A2D0377FC7A8}" type="slidenum">
              <a:rPr lang="en-US" sz="1200">
                <a:solidFill>
                  <a:schemeClr val="tx1"/>
                </a:solidFill>
                <a:latin typeface="Times New Roman" charset="0"/>
              </a:rPr>
              <a:pPr eaLnBrk="1" hangingPunct="1"/>
              <a:t>61</a:t>
            </a:fld>
            <a:endParaRPr lang="en-US" sz="1200" dirty="0">
              <a:solidFill>
                <a:schemeClr val="tx1"/>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ea typeface="ＭＳ Ｐゴシック" charset="0"/>
                <a:cs typeface="ＭＳ Ｐゴシック" charset="0"/>
              </a:defRPr>
            </a:lvl1pPr>
            <a:lvl2pPr marL="37222402" indent="-36773751" eaLnBrk="0" hangingPunct="0">
              <a:defRPr sz="2000">
                <a:solidFill>
                  <a:schemeClr val="bg1"/>
                </a:solidFill>
                <a:latin typeface="Arial" charset="0"/>
                <a:ea typeface="ＭＳ Ｐゴシック" charset="0"/>
              </a:defRPr>
            </a:lvl2pPr>
            <a:lvl3pPr eaLnBrk="0" hangingPunct="0">
              <a:defRPr sz="2000">
                <a:solidFill>
                  <a:schemeClr val="bg1"/>
                </a:solidFill>
                <a:latin typeface="Arial" charset="0"/>
                <a:ea typeface="ＭＳ Ｐゴシック" charset="0"/>
              </a:defRPr>
            </a:lvl3pPr>
            <a:lvl4pPr eaLnBrk="0" hangingPunct="0">
              <a:defRPr sz="2000">
                <a:solidFill>
                  <a:schemeClr val="bg1"/>
                </a:solidFill>
                <a:latin typeface="Arial" charset="0"/>
                <a:ea typeface="ＭＳ Ｐゴシック" charset="0"/>
              </a:defRPr>
            </a:lvl4pPr>
            <a:lvl5pPr eaLnBrk="0" hangingPunct="0">
              <a:defRPr sz="2000">
                <a:solidFill>
                  <a:schemeClr val="bg1"/>
                </a:solidFill>
                <a:latin typeface="Arial" charset="0"/>
                <a:ea typeface="ＭＳ Ｐゴシック" charset="0"/>
              </a:defRPr>
            </a:lvl5pPr>
            <a:lvl6pPr marL="448650" eaLnBrk="0" fontAlgn="base" hangingPunct="0">
              <a:spcBef>
                <a:spcPct val="20000"/>
              </a:spcBef>
              <a:spcAft>
                <a:spcPct val="0"/>
              </a:spcAft>
              <a:defRPr sz="2000">
                <a:solidFill>
                  <a:schemeClr val="bg1"/>
                </a:solidFill>
                <a:latin typeface="Arial" charset="0"/>
                <a:ea typeface="ＭＳ Ｐゴシック" charset="0"/>
              </a:defRPr>
            </a:lvl6pPr>
            <a:lvl7pPr marL="897301" eaLnBrk="0" fontAlgn="base" hangingPunct="0">
              <a:spcBef>
                <a:spcPct val="20000"/>
              </a:spcBef>
              <a:spcAft>
                <a:spcPct val="0"/>
              </a:spcAft>
              <a:defRPr sz="2000">
                <a:solidFill>
                  <a:schemeClr val="bg1"/>
                </a:solidFill>
                <a:latin typeface="Arial" charset="0"/>
                <a:ea typeface="ＭＳ Ｐゴシック" charset="0"/>
              </a:defRPr>
            </a:lvl7pPr>
            <a:lvl8pPr marL="1345951" eaLnBrk="0" fontAlgn="base" hangingPunct="0">
              <a:spcBef>
                <a:spcPct val="20000"/>
              </a:spcBef>
              <a:spcAft>
                <a:spcPct val="0"/>
              </a:spcAft>
              <a:defRPr sz="2000">
                <a:solidFill>
                  <a:schemeClr val="bg1"/>
                </a:solidFill>
                <a:latin typeface="Arial" charset="0"/>
                <a:ea typeface="ＭＳ Ｐゴシック" charset="0"/>
              </a:defRPr>
            </a:lvl8pPr>
            <a:lvl9pPr marL="1794601" eaLnBrk="0" fontAlgn="base" hangingPunct="0">
              <a:spcBef>
                <a:spcPct val="20000"/>
              </a:spcBef>
              <a:spcAft>
                <a:spcPct val="0"/>
              </a:spcAft>
              <a:defRPr sz="2000">
                <a:solidFill>
                  <a:schemeClr val="bg1"/>
                </a:solidFill>
                <a:latin typeface="Arial" charset="0"/>
                <a:ea typeface="ＭＳ Ｐゴシック" charset="0"/>
              </a:defRPr>
            </a:lvl9pPr>
          </a:lstStyle>
          <a:p>
            <a:pPr eaLnBrk="1" hangingPunct="1"/>
            <a:fld id="{E0465056-E0E9-AA44-8286-0F7294DB2709}" type="slidenum">
              <a:rPr lang="en-US" sz="1200">
                <a:solidFill>
                  <a:schemeClr val="tx1"/>
                </a:solidFill>
                <a:latin typeface="Times New Roman" charset="0"/>
              </a:rPr>
              <a:pPr eaLnBrk="1" hangingPunct="1"/>
              <a:t>10</a:t>
            </a:fld>
            <a:endParaRPr lang="en-US" sz="1200" dirty="0">
              <a:solidFill>
                <a:schemeClr val="tx1"/>
              </a:solidFill>
              <a:latin typeface="Times New Roman" charset="0"/>
            </a:endParaRPr>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Arial" charset="0"/>
                <a:ea typeface="ＭＳ Ｐゴシック" charset="0"/>
                <a:cs typeface="ＭＳ Ｐゴシック" charset="0"/>
              </a:defRPr>
            </a:lvl1pPr>
            <a:lvl2pPr marL="37222402" indent="-36773751" eaLnBrk="0" hangingPunct="0">
              <a:defRPr sz="2000">
                <a:solidFill>
                  <a:schemeClr val="bg1"/>
                </a:solidFill>
                <a:latin typeface="Arial" charset="0"/>
                <a:ea typeface="ＭＳ Ｐゴシック" charset="0"/>
              </a:defRPr>
            </a:lvl2pPr>
            <a:lvl3pPr eaLnBrk="0" hangingPunct="0">
              <a:defRPr sz="2000">
                <a:solidFill>
                  <a:schemeClr val="bg1"/>
                </a:solidFill>
                <a:latin typeface="Arial" charset="0"/>
                <a:ea typeface="ＭＳ Ｐゴシック" charset="0"/>
              </a:defRPr>
            </a:lvl3pPr>
            <a:lvl4pPr eaLnBrk="0" hangingPunct="0">
              <a:defRPr sz="2000">
                <a:solidFill>
                  <a:schemeClr val="bg1"/>
                </a:solidFill>
                <a:latin typeface="Arial" charset="0"/>
                <a:ea typeface="ＭＳ Ｐゴシック" charset="0"/>
              </a:defRPr>
            </a:lvl4pPr>
            <a:lvl5pPr eaLnBrk="0" hangingPunct="0">
              <a:defRPr sz="2000">
                <a:solidFill>
                  <a:schemeClr val="bg1"/>
                </a:solidFill>
                <a:latin typeface="Arial" charset="0"/>
                <a:ea typeface="ＭＳ Ｐゴシック" charset="0"/>
              </a:defRPr>
            </a:lvl5pPr>
            <a:lvl6pPr marL="448650" eaLnBrk="0" fontAlgn="base" hangingPunct="0">
              <a:spcBef>
                <a:spcPct val="20000"/>
              </a:spcBef>
              <a:spcAft>
                <a:spcPct val="0"/>
              </a:spcAft>
              <a:defRPr sz="2000">
                <a:solidFill>
                  <a:schemeClr val="bg1"/>
                </a:solidFill>
                <a:latin typeface="Arial" charset="0"/>
                <a:ea typeface="ＭＳ Ｐゴシック" charset="0"/>
              </a:defRPr>
            </a:lvl6pPr>
            <a:lvl7pPr marL="897301" eaLnBrk="0" fontAlgn="base" hangingPunct="0">
              <a:spcBef>
                <a:spcPct val="20000"/>
              </a:spcBef>
              <a:spcAft>
                <a:spcPct val="0"/>
              </a:spcAft>
              <a:defRPr sz="2000">
                <a:solidFill>
                  <a:schemeClr val="bg1"/>
                </a:solidFill>
                <a:latin typeface="Arial" charset="0"/>
                <a:ea typeface="ＭＳ Ｐゴシック" charset="0"/>
              </a:defRPr>
            </a:lvl7pPr>
            <a:lvl8pPr marL="1345951" eaLnBrk="0" fontAlgn="base" hangingPunct="0">
              <a:spcBef>
                <a:spcPct val="20000"/>
              </a:spcBef>
              <a:spcAft>
                <a:spcPct val="0"/>
              </a:spcAft>
              <a:defRPr sz="2000">
                <a:solidFill>
                  <a:schemeClr val="bg1"/>
                </a:solidFill>
                <a:latin typeface="Arial" charset="0"/>
                <a:ea typeface="ＭＳ Ｐゴシック" charset="0"/>
              </a:defRPr>
            </a:lvl8pPr>
            <a:lvl9pPr marL="1794601" eaLnBrk="0" fontAlgn="base" hangingPunct="0">
              <a:spcBef>
                <a:spcPct val="20000"/>
              </a:spcBef>
              <a:spcAft>
                <a:spcPct val="0"/>
              </a:spcAft>
              <a:defRPr sz="2000">
                <a:solidFill>
                  <a:schemeClr val="bg1"/>
                </a:solidFill>
                <a:latin typeface="Arial" charset="0"/>
                <a:ea typeface="ＭＳ Ｐゴシック" charset="0"/>
              </a:defRPr>
            </a:lvl9pPr>
          </a:lstStyle>
          <a:p>
            <a:pPr eaLnBrk="1" hangingPunct="1"/>
            <a:fld id="{1F9A0E5F-1A1F-704B-8A4E-3B314E3D593A}" type="slidenum">
              <a:rPr lang="en-US" sz="1200">
                <a:solidFill>
                  <a:schemeClr val="tx1"/>
                </a:solidFill>
                <a:latin typeface="Times New Roman" charset="0"/>
              </a:rPr>
              <a:pPr eaLnBrk="1" hangingPunct="1"/>
              <a:t>14</a:t>
            </a:fld>
            <a:endParaRPr lang="en-US" sz="1200" dirty="0">
              <a:solidFill>
                <a:schemeClr val="tx1"/>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Modified Cadmus Slide</a:t>
            </a:r>
            <a:endParaRPr lang="en-US" dirty="0"/>
          </a:p>
        </p:txBody>
      </p:sp>
      <p:sp>
        <p:nvSpPr>
          <p:cNvPr id="4" name="Slide Number Placeholder 3"/>
          <p:cNvSpPr>
            <a:spLocks noGrp="1"/>
          </p:cNvSpPr>
          <p:nvPr>
            <p:ph type="sldNum" sz="quarter" idx="10"/>
          </p:nvPr>
        </p:nvSpPr>
        <p:spPr/>
        <p:txBody>
          <a:bodyPr/>
          <a:lstStyle/>
          <a:p>
            <a:fld id="{04BFCA8A-FC89-474D-A465-879BF9B14F2C}" type="slidenum">
              <a:rPr lang="en-US" smtClean="0"/>
              <a:t>17</a:t>
            </a:fld>
            <a:endParaRPr lang="en-US" dirty="0"/>
          </a:p>
        </p:txBody>
      </p:sp>
    </p:spTree>
    <p:extLst>
      <p:ext uri="{BB962C8B-B14F-4D97-AF65-F5344CB8AC3E}">
        <p14:creationId xmlns:p14="http://schemas.microsoft.com/office/powerpoint/2010/main" val="39877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Dealing </a:t>
            </a:r>
            <a:endParaRPr lang="en-US" dirty="0" smtClean="0"/>
          </a:p>
          <a:p>
            <a:r>
              <a:rPr lang="en-US" sz="1200" b="1" kern="1200" dirty="0" smtClean="0">
                <a:solidFill>
                  <a:schemeClr val="tx1"/>
                </a:solidFill>
                <a:effectLst/>
                <a:latin typeface="+mn-lt"/>
                <a:ea typeface="+mn-ea"/>
                <a:cs typeface="+mn-cs"/>
              </a:rPr>
              <a:t>Effectively with </a:t>
            </a:r>
            <a:endParaRPr lang="en-US" dirty="0" smtClean="0"/>
          </a:p>
          <a:p>
            <a:r>
              <a:rPr lang="en-US" sz="1200" b="1" kern="1200" dirty="0" smtClean="0">
                <a:solidFill>
                  <a:schemeClr val="tx1"/>
                </a:solidFill>
                <a:effectLst/>
                <a:latin typeface="+mn-lt"/>
                <a:ea typeface="+mn-ea"/>
                <a:cs typeface="+mn-cs"/>
              </a:rPr>
              <a:t>TRM Development </a:t>
            </a:r>
            <a:endParaRPr lang="en-US" dirty="0" smtClean="0"/>
          </a:p>
          <a:p>
            <a:r>
              <a:rPr lang="en-US" sz="1200" b="1" kern="1200" dirty="0" smtClean="0">
                <a:solidFill>
                  <a:schemeClr val="tx1"/>
                </a:solidFill>
                <a:effectLst/>
                <a:latin typeface="+mn-lt"/>
                <a:ea typeface="+mn-ea"/>
                <a:cs typeface="+mn-cs"/>
              </a:rPr>
              <a:t>Erin Carroll, Vermont Energy Investment Corporation </a:t>
            </a:r>
            <a:endParaRPr lang="en-US" dirty="0" smtClean="0"/>
          </a:p>
          <a:p>
            <a:r>
              <a:rPr lang="en-US" dirty="0" smtClean="0"/>
              <a:t>AESP online online</a:t>
            </a:r>
            <a:r>
              <a:rPr lang="en-US" baseline="0" dirty="0" smtClean="0"/>
              <a:t> conference 2013</a:t>
            </a:r>
            <a:endParaRPr lang="en-US" dirty="0"/>
          </a:p>
        </p:txBody>
      </p:sp>
      <p:sp>
        <p:nvSpPr>
          <p:cNvPr id="4" name="Slide Number Placeholder 3"/>
          <p:cNvSpPr>
            <a:spLocks noGrp="1"/>
          </p:cNvSpPr>
          <p:nvPr>
            <p:ph type="sldNum" sz="quarter" idx="10"/>
          </p:nvPr>
        </p:nvSpPr>
        <p:spPr/>
        <p:txBody>
          <a:bodyPr/>
          <a:lstStyle/>
          <a:p>
            <a:fld id="{04BFCA8A-FC89-474D-A465-879BF9B14F2C}" type="slidenum">
              <a:rPr lang="en-US" smtClean="0"/>
              <a:t>18</a:t>
            </a:fld>
            <a:endParaRPr lang="en-US" dirty="0"/>
          </a:p>
        </p:txBody>
      </p:sp>
    </p:spTree>
    <p:extLst>
      <p:ext uri="{BB962C8B-B14F-4D97-AF65-F5344CB8AC3E}">
        <p14:creationId xmlns:p14="http://schemas.microsoft.com/office/powerpoint/2010/main" val="228583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Dealing </a:t>
            </a:r>
            <a:endParaRPr lang="en-US" dirty="0" smtClean="0"/>
          </a:p>
          <a:p>
            <a:r>
              <a:rPr lang="en-US" sz="1200" b="1" kern="1200" dirty="0" smtClean="0">
                <a:solidFill>
                  <a:schemeClr val="tx1"/>
                </a:solidFill>
                <a:effectLst/>
                <a:latin typeface="+mn-lt"/>
                <a:ea typeface="+mn-ea"/>
                <a:cs typeface="+mn-cs"/>
              </a:rPr>
              <a:t>Effectively with </a:t>
            </a:r>
            <a:endParaRPr lang="en-US" dirty="0" smtClean="0"/>
          </a:p>
          <a:p>
            <a:r>
              <a:rPr lang="en-US" sz="1200" b="1" kern="1200" dirty="0" smtClean="0">
                <a:solidFill>
                  <a:schemeClr val="tx1"/>
                </a:solidFill>
                <a:effectLst/>
                <a:latin typeface="+mn-lt"/>
                <a:ea typeface="+mn-ea"/>
                <a:cs typeface="+mn-cs"/>
              </a:rPr>
              <a:t>TRM Development </a:t>
            </a:r>
            <a:endParaRPr lang="en-US" dirty="0" smtClean="0"/>
          </a:p>
          <a:p>
            <a:r>
              <a:rPr lang="en-US" sz="1200" b="1" kern="1200" dirty="0" smtClean="0">
                <a:solidFill>
                  <a:schemeClr val="tx1"/>
                </a:solidFill>
                <a:effectLst/>
                <a:latin typeface="+mn-lt"/>
                <a:ea typeface="+mn-ea"/>
                <a:cs typeface="+mn-cs"/>
              </a:rPr>
              <a:t>Erin Carroll, Vermont Energy Investment Corporation </a:t>
            </a:r>
            <a:endParaRPr lang="en-US" dirty="0" smtClean="0"/>
          </a:p>
          <a:p>
            <a:r>
              <a:rPr lang="en-US" dirty="0" smtClean="0"/>
              <a:t>AESP online online</a:t>
            </a:r>
            <a:r>
              <a:rPr lang="en-US" baseline="0" dirty="0" smtClean="0"/>
              <a:t> conference 2013</a:t>
            </a:r>
            <a:endParaRPr lang="en-US" dirty="0"/>
          </a:p>
        </p:txBody>
      </p:sp>
      <p:sp>
        <p:nvSpPr>
          <p:cNvPr id="4" name="Slide Number Placeholder 3"/>
          <p:cNvSpPr>
            <a:spLocks noGrp="1"/>
          </p:cNvSpPr>
          <p:nvPr>
            <p:ph type="sldNum" sz="quarter" idx="10"/>
          </p:nvPr>
        </p:nvSpPr>
        <p:spPr/>
        <p:txBody>
          <a:bodyPr/>
          <a:lstStyle/>
          <a:p>
            <a:fld id="{04BFCA8A-FC89-474D-A465-879BF9B14F2C}" type="slidenum">
              <a:rPr lang="en-US" smtClean="0"/>
              <a:t>19</a:t>
            </a:fld>
            <a:endParaRPr lang="en-US" dirty="0"/>
          </a:p>
        </p:txBody>
      </p:sp>
    </p:spTree>
    <p:extLst>
      <p:ext uri="{BB962C8B-B14F-4D97-AF65-F5344CB8AC3E}">
        <p14:creationId xmlns:p14="http://schemas.microsoft.com/office/powerpoint/2010/main" val="2285835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Cadmus</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04BFCA8A-FC89-474D-A465-879BF9B14F2C}" type="slidenum">
              <a:rPr lang="en-US" smtClean="0"/>
              <a:t>20</a:t>
            </a:fld>
            <a:endParaRPr lang="en-US" dirty="0"/>
          </a:p>
        </p:txBody>
      </p:sp>
    </p:spTree>
    <p:extLst>
      <p:ext uri="{BB962C8B-B14F-4D97-AF65-F5344CB8AC3E}">
        <p14:creationId xmlns:p14="http://schemas.microsoft.com/office/powerpoint/2010/main" val="1389306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FCA8A-FC89-474D-A465-879BF9B14F2C}" type="slidenum">
              <a:rPr lang="en-US" smtClean="0"/>
              <a:t>21</a:t>
            </a:fld>
            <a:endParaRPr lang="en-US" dirty="0"/>
          </a:p>
        </p:txBody>
      </p:sp>
    </p:spTree>
    <p:extLst>
      <p:ext uri="{BB962C8B-B14F-4D97-AF65-F5344CB8AC3E}">
        <p14:creationId xmlns:p14="http://schemas.microsoft.com/office/powerpoint/2010/main" val="4136399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5978B9F-035E-494C-AA2C-747FDC35334D}" type="datetime1">
              <a:rPr lang="en-US" smtClean="0"/>
              <a:t>9/29/14</a:t>
            </a:fld>
            <a:endParaRPr lang="en-US" dirty="0"/>
          </a:p>
        </p:txBody>
      </p:sp>
      <p:sp>
        <p:nvSpPr>
          <p:cNvPr id="5" name="Footer Placeholder 4"/>
          <p:cNvSpPr>
            <a:spLocks noGrp="1"/>
          </p:cNvSpPr>
          <p:nvPr>
            <p:ph type="ftr" sz="quarter" idx="11"/>
          </p:nvPr>
        </p:nvSpPr>
        <p:spPr/>
        <p:txBody>
          <a:bodyPr/>
          <a:lstStyle/>
          <a:p>
            <a:r>
              <a:rPr lang="en-US" smtClean="0"/>
              <a:t>TRM Presentation -  Schiller</a:t>
            </a:r>
            <a:endParaRPr lang="en-US" dirty="0"/>
          </a:p>
        </p:txBody>
      </p:sp>
      <p:sp>
        <p:nvSpPr>
          <p:cNvPr id="6" name="Slide Number Placeholder 5"/>
          <p:cNvSpPr>
            <a:spLocks noGrp="1"/>
          </p:cNvSpPr>
          <p:nvPr>
            <p:ph type="sldNum" sz="quarter" idx="12"/>
          </p:nvPr>
        </p:nvSpPr>
        <p:spPr/>
        <p:txBody>
          <a:bodyPr/>
          <a:lstStyle/>
          <a:p>
            <a:fld id="{F1B1BF8F-8331-6748-88EC-8CEA5998BF6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0721F-1F07-DE4B-AE15-CCC09C4A49BB}" type="datetime1">
              <a:rPr lang="en-US" smtClean="0"/>
              <a:t>9/29/14</a:t>
            </a:fld>
            <a:endParaRPr lang="en-US" dirty="0"/>
          </a:p>
        </p:txBody>
      </p:sp>
      <p:sp>
        <p:nvSpPr>
          <p:cNvPr id="6" name="Footer Placeholder 5"/>
          <p:cNvSpPr>
            <a:spLocks noGrp="1"/>
          </p:cNvSpPr>
          <p:nvPr>
            <p:ph type="ftr" sz="quarter" idx="11"/>
          </p:nvPr>
        </p:nvSpPr>
        <p:spPr/>
        <p:txBody>
          <a:bodyPr/>
          <a:lstStyle/>
          <a:p>
            <a:r>
              <a:rPr lang="en-US" smtClean="0"/>
              <a:t>TRM Presentation -  Schiller</a:t>
            </a:r>
            <a:endParaRPr lang="en-US" dirty="0"/>
          </a:p>
        </p:txBody>
      </p:sp>
      <p:sp>
        <p:nvSpPr>
          <p:cNvPr id="7" name="Slide Number Placeholder 6"/>
          <p:cNvSpPr>
            <a:spLocks noGrp="1"/>
          </p:cNvSpPr>
          <p:nvPr>
            <p:ph type="sldNum" sz="quarter" idx="12"/>
          </p:nvPr>
        </p:nvSpPr>
        <p:spPr/>
        <p:txBody>
          <a:bodyPr/>
          <a:lstStyle/>
          <a:p>
            <a:fld id="{F1B1BF8F-8331-6748-88EC-8CEA5998BF62}" type="slidenum">
              <a:rPr lang="en-US" smtClean="0"/>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F48EB76-C0F2-A747-B0FF-4DCCC1AFE12D}" type="datetime1">
              <a:rPr lang="en-US" smtClean="0"/>
              <a:t>9/29/14</a:t>
            </a:fld>
            <a:endParaRPr lang="en-US" dirty="0"/>
          </a:p>
        </p:txBody>
      </p:sp>
      <p:sp>
        <p:nvSpPr>
          <p:cNvPr id="5" name="Footer Placeholder 4"/>
          <p:cNvSpPr>
            <a:spLocks noGrp="1"/>
          </p:cNvSpPr>
          <p:nvPr>
            <p:ph type="ftr" sz="quarter" idx="11"/>
          </p:nvPr>
        </p:nvSpPr>
        <p:spPr/>
        <p:txBody>
          <a:bodyPr/>
          <a:lstStyle/>
          <a:p>
            <a:r>
              <a:rPr lang="en-US" smtClean="0"/>
              <a:t>TRM Presentation -  Schiller</a:t>
            </a:r>
            <a:endParaRPr lang="en-US" dirty="0"/>
          </a:p>
        </p:txBody>
      </p:sp>
      <p:sp>
        <p:nvSpPr>
          <p:cNvPr id="6" name="Slide Number Placeholder 5"/>
          <p:cNvSpPr>
            <a:spLocks noGrp="1"/>
          </p:cNvSpPr>
          <p:nvPr>
            <p:ph type="sldNum" sz="quarter" idx="12"/>
          </p:nvPr>
        </p:nvSpPr>
        <p:spPr/>
        <p:txBody>
          <a:bodyPr/>
          <a:lstStyle/>
          <a:p>
            <a:fld id="{F1B1BF8F-8331-6748-88EC-8CEA5998BF6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C568F71-1E33-5E44-B24C-A5E8AB52CE11}" type="datetime1">
              <a:rPr lang="en-US" smtClean="0"/>
              <a:t>9/29/14</a:t>
            </a:fld>
            <a:endParaRPr lang="en-US" dirty="0"/>
          </a:p>
        </p:txBody>
      </p:sp>
      <p:sp>
        <p:nvSpPr>
          <p:cNvPr id="5" name="Footer Placeholder 4"/>
          <p:cNvSpPr>
            <a:spLocks noGrp="1"/>
          </p:cNvSpPr>
          <p:nvPr>
            <p:ph type="ftr" sz="quarter" idx="11"/>
          </p:nvPr>
        </p:nvSpPr>
        <p:spPr/>
        <p:txBody>
          <a:bodyPr/>
          <a:lstStyle/>
          <a:p>
            <a:r>
              <a:rPr lang="en-US" smtClean="0"/>
              <a:t>TRM Presentation -  Schiller</a:t>
            </a:r>
            <a:endParaRPr lang="en-US" dirty="0"/>
          </a:p>
        </p:txBody>
      </p:sp>
      <p:sp>
        <p:nvSpPr>
          <p:cNvPr id="6" name="Slide Number Placeholder 5"/>
          <p:cNvSpPr>
            <a:spLocks noGrp="1"/>
          </p:cNvSpPr>
          <p:nvPr>
            <p:ph type="sldNum" sz="quarter" idx="12"/>
          </p:nvPr>
        </p:nvSpPr>
        <p:spPr/>
        <p:txBody>
          <a:bodyPr/>
          <a:lstStyle/>
          <a:p>
            <a:fld id="{F1B1BF8F-8331-6748-88EC-8CEA5998BF6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B5A181B-3832-814C-A9F9-8F6B3643BE0C}" type="datetime1">
              <a:rPr lang="en-US" smtClean="0"/>
              <a:t>9/29/14</a:t>
            </a:fld>
            <a:endParaRPr lang="en-US" dirty="0"/>
          </a:p>
        </p:txBody>
      </p:sp>
      <p:sp>
        <p:nvSpPr>
          <p:cNvPr id="5" name="Footer Placeholder 4"/>
          <p:cNvSpPr>
            <a:spLocks noGrp="1"/>
          </p:cNvSpPr>
          <p:nvPr>
            <p:ph type="ftr" sz="quarter" idx="11"/>
          </p:nvPr>
        </p:nvSpPr>
        <p:spPr/>
        <p:txBody>
          <a:bodyPr/>
          <a:lstStyle/>
          <a:p>
            <a:r>
              <a:rPr lang="en-US" smtClean="0"/>
              <a:t>TRM Presentation -  Schiller</a:t>
            </a:r>
            <a:endParaRPr lang="en-US" dirty="0"/>
          </a:p>
        </p:txBody>
      </p:sp>
      <p:sp>
        <p:nvSpPr>
          <p:cNvPr id="6" name="Slide Number Placeholder 5"/>
          <p:cNvSpPr>
            <a:spLocks noGrp="1"/>
          </p:cNvSpPr>
          <p:nvPr>
            <p:ph type="sldNum" sz="quarter" idx="12"/>
          </p:nvPr>
        </p:nvSpPr>
        <p:spPr/>
        <p:txBody>
          <a:bodyPr/>
          <a:lstStyle/>
          <a:p>
            <a:fld id="{F1B1BF8F-8331-6748-88EC-8CEA5998BF6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8DB4B70-B32D-7C4F-952D-568637F26232}" type="datetime1">
              <a:rPr lang="en-US" smtClean="0"/>
              <a:t>9/29/14</a:t>
            </a:fld>
            <a:endParaRPr lang="en-US" dirty="0"/>
          </a:p>
        </p:txBody>
      </p:sp>
      <p:sp>
        <p:nvSpPr>
          <p:cNvPr id="5" name="Footer Placeholder 4"/>
          <p:cNvSpPr>
            <a:spLocks noGrp="1"/>
          </p:cNvSpPr>
          <p:nvPr>
            <p:ph type="ftr" sz="quarter" idx="11"/>
          </p:nvPr>
        </p:nvSpPr>
        <p:spPr/>
        <p:txBody>
          <a:bodyPr/>
          <a:lstStyle/>
          <a:p>
            <a:r>
              <a:rPr lang="en-US" smtClean="0"/>
              <a:t>TRM Presentation -  Schiller</a:t>
            </a:r>
            <a:endParaRPr lang="en-US" dirty="0"/>
          </a:p>
        </p:txBody>
      </p:sp>
      <p:sp>
        <p:nvSpPr>
          <p:cNvPr id="6" name="Slide Number Placeholder 5"/>
          <p:cNvSpPr>
            <a:spLocks noGrp="1"/>
          </p:cNvSpPr>
          <p:nvPr>
            <p:ph type="sldNum" sz="quarter" idx="12"/>
          </p:nvPr>
        </p:nvSpPr>
        <p:spPr/>
        <p:txBody>
          <a:bodyPr/>
          <a:lstStyle/>
          <a:p>
            <a:fld id="{F1B1BF8F-8331-6748-88EC-8CEA5998BF62}" type="slidenum">
              <a:rPr lang="en-US" smtClean="0"/>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55A16C-5F35-7E40-88CA-1D63900FDC78}" type="datetime1">
              <a:rPr lang="en-US" smtClean="0"/>
              <a:t>9/29/14</a:t>
            </a:fld>
            <a:endParaRPr lang="en-US" dirty="0"/>
          </a:p>
        </p:txBody>
      </p:sp>
      <p:sp>
        <p:nvSpPr>
          <p:cNvPr id="5" name="Footer Placeholder 4"/>
          <p:cNvSpPr>
            <a:spLocks noGrp="1"/>
          </p:cNvSpPr>
          <p:nvPr>
            <p:ph type="ftr" sz="quarter" idx="11"/>
          </p:nvPr>
        </p:nvSpPr>
        <p:spPr/>
        <p:txBody>
          <a:bodyPr/>
          <a:lstStyle/>
          <a:p>
            <a:r>
              <a:rPr lang="en-US" smtClean="0"/>
              <a:t>TRM Presentation -  Schiller</a:t>
            </a:r>
            <a:endParaRPr lang="en-US" dirty="0"/>
          </a:p>
        </p:txBody>
      </p:sp>
      <p:sp>
        <p:nvSpPr>
          <p:cNvPr id="6" name="Slide Number Placeholder 5"/>
          <p:cNvSpPr>
            <a:spLocks noGrp="1"/>
          </p:cNvSpPr>
          <p:nvPr>
            <p:ph type="sldNum" sz="quarter" idx="12"/>
          </p:nvPr>
        </p:nvSpPr>
        <p:spPr/>
        <p:txBody>
          <a:bodyPr/>
          <a:lstStyle/>
          <a:p>
            <a:fld id="{F1B1BF8F-8331-6748-88EC-8CEA5998BF6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4108C8A-A96A-D544-9C2E-ED6B18317FCA}" type="datetime1">
              <a:rPr lang="en-US" smtClean="0"/>
              <a:t>9/29/14</a:t>
            </a:fld>
            <a:endParaRPr lang="en-US" dirty="0"/>
          </a:p>
        </p:txBody>
      </p:sp>
      <p:sp>
        <p:nvSpPr>
          <p:cNvPr id="6" name="Footer Placeholder 5"/>
          <p:cNvSpPr>
            <a:spLocks noGrp="1"/>
          </p:cNvSpPr>
          <p:nvPr>
            <p:ph type="ftr" sz="quarter" idx="11"/>
          </p:nvPr>
        </p:nvSpPr>
        <p:spPr/>
        <p:txBody>
          <a:bodyPr/>
          <a:lstStyle/>
          <a:p>
            <a:r>
              <a:rPr lang="en-US" smtClean="0"/>
              <a:t>TRM Presentation -  Schiller</a:t>
            </a:r>
            <a:endParaRPr lang="en-US" dirty="0"/>
          </a:p>
        </p:txBody>
      </p:sp>
      <p:sp>
        <p:nvSpPr>
          <p:cNvPr id="7" name="Slide Number Placeholder 6"/>
          <p:cNvSpPr>
            <a:spLocks noGrp="1"/>
          </p:cNvSpPr>
          <p:nvPr>
            <p:ph type="sldNum" sz="quarter" idx="12"/>
          </p:nvPr>
        </p:nvSpPr>
        <p:spPr/>
        <p:txBody>
          <a:bodyPr/>
          <a:lstStyle/>
          <a:p>
            <a:fld id="{F1B1BF8F-8331-6748-88EC-8CEA5998BF6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1645542-F206-6E44-9581-6CD7655E4794}" type="datetime1">
              <a:rPr lang="en-US" smtClean="0"/>
              <a:t>9/29/14</a:t>
            </a:fld>
            <a:endParaRPr lang="en-US" dirty="0"/>
          </a:p>
        </p:txBody>
      </p:sp>
      <p:sp>
        <p:nvSpPr>
          <p:cNvPr id="8" name="Footer Placeholder 7"/>
          <p:cNvSpPr>
            <a:spLocks noGrp="1"/>
          </p:cNvSpPr>
          <p:nvPr>
            <p:ph type="ftr" sz="quarter" idx="11"/>
          </p:nvPr>
        </p:nvSpPr>
        <p:spPr/>
        <p:txBody>
          <a:bodyPr/>
          <a:lstStyle/>
          <a:p>
            <a:r>
              <a:rPr lang="en-US" smtClean="0"/>
              <a:t>TRM Presentation -  Schiller</a:t>
            </a:r>
            <a:endParaRPr lang="en-US" dirty="0"/>
          </a:p>
        </p:txBody>
      </p:sp>
      <p:sp>
        <p:nvSpPr>
          <p:cNvPr id="9" name="Slide Number Placeholder 8"/>
          <p:cNvSpPr>
            <a:spLocks noGrp="1"/>
          </p:cNvSpPr>
          <p:nvPr>
            <p:ph type="sldNum" sz="quarter" idx="12"/>
          </p:nvPr>
        </p:nvSpPr>
        <p:spPr/>
        <p:txBody>
          <a:bodyPr/>
          <a:lstStyle/>
          <a:p>
            <a:fld id="{F1B1BF8F-8331-6748-88EC-8CEA5998BF6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78C7897-F31E-C64F-8433-C562469E5901}" type="datetime1">
              <a:rPr lang="en-US" smtClean="0"/>
              <a:t>9/29/14</a:t>
            </a:fld>
            <a:endParaRPr lang="en-US" dirty="0"/>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sp>
        <p:nvSpPr>
          <p:cNvPr id="5" name="Slide Number Placeholder 4"/>
          <p:cNvSpPr>
            <a:spLocks noGrp="1"/>
          </p:cNvSpPr>
          <p:nvPr>
            <p:ph type="sldNum" sz="quarter" idx="12"/>
          </p:nvPr>
        </p:nvSpPr>
        <p:spPr/>
        <p:txBody>
          <a:bodyPr/>
          <a:lstStyle/>
          <a:p>
            <a:fld id="{F1B1BF8F-8331-6748-88EC-8CEA5998BF6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0F03C-F36A-774F-9B45-F545F448C31E}" type="datetime1">
              <a:rPr lang="en-US" smtClean="0"/>
              <a:t>9/29/14</a:t>
            </a:fld>
            <a:endParaRPr lang="en-US" dirty="0"/>
          </a:p>
        </p:txBody>
      </p:sp>
      <p:sp>
        <p:nvSpPr>
          <p:cNvPr id="3" name="Footer Placeholder 2"/>
          <p:cNvSpPr>
            <a:spLocks noGrp="1"/>
          </p:cNvSpPr>
          <p:nvPr>
            <p:ph type="ftr" sz="quarter" idx="11"/>
          </p:nvPr>
        </p:nvSpPr>
        <p:spPr/>
        <p:txBody>
          <a:bodyPr/>
          <a:lstStyle/>
          <a:p>
            <a:r>
              <a:rPr lang="en-US" smtClean="0"/>
              <a:t>TRM Presentation -  Schiller</a:t>
            </a:r>
            <a:endParaRPr lang="en-US" dirty="0"/>
          </a:p>
        </p:txBody>
      </p:sp>
      <p:sp>
        <p:nvSpPr>
          <p:cNvPr id="4" name="Slide Number Placeholder 3"/>
          <p:cNvSpPr>
            <a:spLocks noGrp="1"/>
          </p:cNvSpPr>
          <p:nvPr>
            <p:ph type="sldNum" sz="quarter" idx="12"/>
          </p:nvPr>
        </p:nvSpPr>
        <p:spPr/>
        <p:txBody>
          <a:bodyPr/>
          <a:lstStyle/>
          <a:p>
            <a:fld id="{F1B1BF8F-8331-6748-88EC-8CEA5998BF6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73973-7F82-A246-BC93-DB0A2857D11E}" type="datetime1">
              <a:rPr lang="en-US" smtClean="0"/>
              <a:t>9/29/14</a:t>
            </a:fld>
            <a:endParaRPr lang="en-US" dirty="0"/>
          </a:p>
        </p:txBody>
      </p:sp>
      <p:sp>
        <p:nvSpPr>
          <p:cNvPr id="6" name="Footer Placeholder 5"/>
          <p:cNvSpPr>
            <a:spLocks noGrp="1"/>
          </p:cNvSpPr>
          <p:nvPr>
            <p:ph type="ftr" sz="quarter" idx="11"/>
          </p:nvPr>
        </p:nvSpPr>
        <p:spPr/>
        <p:txBody>
          <a:bodyPr/>
          <a:lstStyle/>
          <a:p>
            <a:r>
              <a:rPr lang="en-US" smtClean="0"/>
              <a:t>TRM Presentation -  Schiller</a:t>
            </a:r>
            <a:endParaRPr lang="en-US" dirty="0"/>
          </a:p>
        </p:txBody>
      </p:sp>
      <p:sp>
        <p:nvSpPr>
          <p:cNvPr id="7" name="Slide Number Placeholder 6"/>
          <p:cNvSpPr>
            <a:spLocks noGrp="1"/>
          </p:cNvSpPr>
          <p:nvPr>
            <p:ph type="sldNum" sz="quarter" idx="12"/>
          </p:nvPr>
        </p:nvSpPr>
        <p:spPr/>
        <p:txBody>
          <a:bodyPr/>
          <a:lstStyle/>
          <a:p>
            <a:fld id="{F1B1BF8F-8331-6748-88EC-8CEA5998BF6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CFCC4E9-1E17-284C-925D-DD46180AC606}" type="datetime1">
              <a:rPr lang="en-US" smtClean="0"/>
              <a:t>9/29/14</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TRM Presentation -  Schiller</a:t>
            </a:r>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F1B1BF8F-8331-6748-88EC-8CEA5998BF6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hyperlink" Target="mailto:steve@schiller.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1.eere.energy.gov/seeaction/evaluation.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3" Type="http://schemas.openxmlformats.org/officeDocument/2006/relationships/hyperlink" Target="mailto:teckman@nwcouncil.org" TargetMode="External"/><Relationship Id="rId4" Type="http://schemas.openxmlformats.org/officeDocument/2006/relationships/hyperlink" Target="mailto:Sami.Khawaja@cadmusgroup.com" TargetMode="External"/><Relationship Id="rId5" Type="http://schemas.openxmlformats.org/officeDocument/2006/relationships/hyperlink" Target="mailto:etitus@neep.org" TargetMode="External"/><Relationship Id="rId1" Type="http://schemas.openxmlformats.org/officeDocument/2006/relationships/slideLayout" Target="../slideLayouts/slideLayout2.xml"/><Relationship Id="rId2" Type="http://schemas.openxmlformats.org/officeDocument/2006/relationships/hyperlink" Target="mailto:ecarroll@veic.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emf"/><Relationship Id="rId3" Type="http://schemas.openxmlformats.org/officeDocument/2006/relationships/chart" Target="../charts/char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tf.nwcouncil.org/subcommittees/Guidelines/RTF%20Guidelines%202013-04-16.pdf" TargetMode="Externa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18.png"/><Relationship Id="rId5" Type="http://schemas.openxmlformats.org/officeDocument/2006/relationships/hyperlink" Target="http://rtf.nwcouncil.org/" TargetMode="External"/><Relationship Id="rId1" Type="http://schemas.openxmlformats.org/officeDocument/2006/relationships/slideLayout" Target="../slideLayouts/slideLayout5.xml"/><Relationship Id="rId2" Type="http://schemas.openxmlformats.org/officeDocument/2006/relationships/hyperlink" Target="http://www.google.com/url?sa=i&amp;rct=j&amp;q=steal+this+book&amp;source=images&amp;cd=&amp;cad=rja&amp;docid=WuZ3MpXIU-Lq_M&amp;tbnid=_gWslmPKl6Gn-M:&amp;ved=0CAUQjRw&amp;url=http://www.goodreads.com/book/show/184085.Steal_This_Book&amp;ei=WR13Ua2mDcS82wWNhICIBA&amp;bvm=bv.45580626,d.b2I&amp;psig=AFQjCNF-ZH8LUUnuN-F_0MGFa_eDjeUtIg&amp;ust=136684692835947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eee.or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1.eere.energy.gov/seeaction/emv_resource_portal.html" TargetMode="External"/><Relationship Id="rId3" Type="http://schemas.openxmlformats.org/officeDocument/2006/relationships/hyperlink" Target="http://www1.eere.energy.gov/office_eere/de_ump.html"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hyperlink" Target="http://www1.eere.energy.gov/seeaction/"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63.xml.rels><?xml version="1.0" encoding="UTF-8" standalone="yes"?>
<Relationships xmlns="http://schemas.openxmlformats.org/package/2006/relationships"><Relationship Id="rId3" Type="http://schemas.openxmlformats.org/officeDocument/2006/relationships/hyperlink" Target="http://www.neep.org/Assets/uploads/files/emv/emv-products/A5_Mid_Atlantic_TRM_V2_FINAL.pdf" TargetMode="External"/><Relationship Id="rId4" Type="http://schemas.openxmlformats.org/officeDocument/2006/relationships/hyperlink" Target="http://rtf.nwcouncil.org/measures/Default.asp" TargetMode="External"/><Relationship Id="rId5" Type="http://schemas.openxmlformats.org/officeDocument/2006/relationships/hyperlink" Target="http://www1.eere.energy.gov/seeaction/pdfs/emvscoping__databasefeasibility.pdf" TargetMode="External"/><Relationship Id="rId6" Type="http://schemas.openxmlformats.org/officeDocument/2006/relationships/hyperlink" Target="https://neep.org/Assets/uploads/files/emv/emv-rfp/emv-products/Recommendations%20and%20draft%20update%20process%20for%20the%20Mid%20Atlantic%20TRM-FINAL.pdf" TargetMode="External"/><Relationship Id="rId7" Type="http://schemas.openxmlformats.org/officeDocument/2006/relationships/hyperlink" Target="http://www.emvwebinar.org" TargetMode="External"/><Relationship Id="rId1" Type="http://schemas.openxmlformats.org/officeDocument/2006/relationships/slideLayout" Target="../slideLayouts/slideLayout2.xml"/><Relationship Id="rId2" Type="http://schemas.openxmlformats.org/officeDocument/2006/relationships/hyperlink" Target="http://www.emvwebinar.org/Meeting%20Materials/2013/Energy%20Efficiency%20EMV%20Documents%20Resources%20January%202013.pdf"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6862" y="1985417"/>
            <a:ext cx="6564809" cy="3130692"/>
          </a:xfrm>
        </p:spPr>
        <p:txBody>
          <a:bodyPr/>
          <a:lstStyle/>
          <a:p>
            <a:r>
              <a:rPr lang="en-US" sz="4000" b="1" i="1" dirty="0" smtClean="0">
                <a:solidFill>
                  <a:srgbClr val="800000"/>
                </a:solidFill>
              </a:rPr>
              <a:t>Introduction to Technical Reference Manuals for </a:t>
            </a:r>
            <a:r>
              <a:rPr lang="en-US" sz="4000" b="1" i="1" dirty="0" smtClean="0">
                <a:solidFill>
                  <a:srgbClr val="800000"/>
                </a:solidFill>
              </a:rPr>
              <a:t> </a:t>
            </a:r>
            <a:r>
              <a:rPr lang="en-US" sz="4000" b="1" i="1" dirty="0" smtClean="0">
                <a:solidFill>
                  <a:srgbClr val="800000"/>
                </a:solidFill>
              </a:rPr>
              <a:t>Energy Efficiency Programs</a:t>
            </a:r>
            <a:r>
              <a:rPr lang="en-US" sz="4000" b="1" dirty="0" smtClean="0">
                <a:solidFill>
                  <a:srgbClr val="800000"/>
                </a:solidFill>
              </a:rPr>
              <a:t/>
            </a:r>
            <a:br>
              <a:rPr lang="en-US" sz="4000" b="1" dirty="0" smtClean="0">
                <a:solidFill>
                  <a:srgbClr val="800000"/>
                </a:solidFill>
              </a:rPr>
            </a:br>
            <a:endParaRPr lang="en-US" sz="4000" b="1" dirty="0">
              <a:solidFill>
                <a:srgbClr val="800000"/>
              </a:solidFill>
            </a:endParaRPr>
          </a:p>
        </p:txBody>
      </p:sp>
      <p:sp>
        <p:nvSpPr>
          <p:cNvPr id="3" name="Subtitle 2"/>
          <p:cNvSpPr>
            <a:spLocks noGrp="1"/>
          </p:cNvSpPr>
          <p:nvPr>
            <p:ph type="subTitle" idx="1"/>
          </p:nvPr>
        </p:nvSpPr>
        <p:spPr>
          <a:xfrm>
            <a:off x="685801" y="4663237"/>
            <a:ext cx="7563364" cy="731927"/>
          </a:xfrm>
        </p:spPr>
        <p:txBody>
          <a:bodyPr>
            <a:normAutofit fontScale="40000" lnSpcReduction="20000"/>
          </a:bodyPr>
          <a:lstStyle/>
          <a:p>
            <a:r>
              <a:rPr lang="en-US" dirty="0" smtClean="0">
                <a:solidFill>
                  <a:srgbClr val="052E65"/>
                </a:solidFill>
              </a:rPr>
              <a:t>Presented </a:t>
            </a:r>
            <a:r>
              <a:rPr lang="en-US" dirty="0" smtClean="0">
                <a:solidFill>
                  <a:srgbClr val="052E65"/>
                </a:solidFill>
              </a:rPr>
              <a:t>by: Steven Schiller, P.E.</a:t>
            </a:r>
          </a:p>
          <a:p>
            <a:r>
              <a:rPr lang="en-US" dirty="0" smtClean="0">
                <a:solidFill>
                  <a:srgbClr val="052E65"/>
                </a:solidFill>
              </a:rPr>
              <a:t>Schiller Consulting, Inc</a:t>
            </a:r>
            <a:r>
              <a:rPr lang="en-US" dirty="0" smtClean="0"/>
              <a:t>.</a:t>
            </a:r>
          </a:p>
          <a:p>
            <a:r>
              <a:rPr lang="en-US" dirty="0" smtClean="0">
                <a:hlinkClick r:id="rId2"/>
              </a:rPr>
              <a:t>steve@schiller.com</a:t>
            </a:r>
            <a:endParaRPr lang="en-US" dirty="0" smtClean="0"/>
          </a:p>
          <a:p>
            <a:endParaRPr lang="en-US" dirty="0"/>
          </a:p>
          <a:p>
            <a:r>
              <a:rPr lang="en-US" dirty="0" smtClean="0">
                <a:solidFill>
                  <a:schemeClr val="tx2">
                    <a:lumMod val="75000"/>
                  </a:schemeClr>
                </a:solidFill>
              </a:rPr>
              <a:t>Month date, year</a:t>
            </a:r>
            <a:endParaRPr lang="en-US" dirty="0">
              <a:solidFill>
                <a:schemeClr val="tx2">
                  <a:lumMod val="75000"/>
                </a:schemeClr>
              </a:solidFill>
            </a:endParaRPr>
          </a:p>
        </p:txBody>
      </p:sp>
      <p:pic>
        <p:nvPicPr>
          <p:cNvPr id="4" name="Picture 3"/>
          <p:cNvPicPr>
            <a:picLocks noChangeAspect="1" noChangeArrowheads="1"/>
          </p:cNvPicPr>
          <p:nvPr/>
        </p:nvPicPr>
        <p:blipFill>
          <a:blip r:embed="rId3" cstate="print"/>
          <a:srcRect/>
          <a:stretch>
            <a:fillRect/>
          </a:stretch>
        </p:blipFill>
        <p:spPr bwMode="auto">
          <a:xfrm>
            <a:off x="2674220" y="422029"/>
            <a:ext cx="1298779" cy="1535113"/>
          </a:xfrm>
          <a:prstGeom prst="rect">
            <a:avLst/>
          </a:prstGeom>
          <a:noFill/>
          <a:ln w="9525">
            <a:solidFill>
              <a:schemeClr val="tx1"/>
            </a:solid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937952" y="420442"/>
            <a:ext cx="1246114" cy="1536700"/>
          </a:xfrm>
          <a:prstGeom prst="rect">
            <a:avLst/>
          </a:prstGeom>
          <a:noFill/>
          <a:ln w="1270">
            <a:solidFill>
              <a:schemeClr val="tx1"/>
            </a:solid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7143485" y="420442"/>
            <a:ext cx="1239838" cy="1536700"/>
          </a:xfrm>
          <a:prstGeom prst="rect">
            <a:avLst/>
          </a:prstGeom>
          <a:noFill/>
          <a:ln w="1270">
            <a:solidFill>
              <a:schemeClr val="tx1"/>
            </a:solidFill>
            <a:miter lim="800000"/>
            <a:headEnd/>
            <a:tailEnd/>
          </a:ln>
        </p:spPr>
      </p:pic>
      <p:pic>
        <p:nvPicPr>
          <p:cNvPr id="7" name="Picture 6"/>
          <p:cNvPicPr>
            <a:picLocks noChangeAspect="1" noChangeArrowheads="1"/>
          </p:cNvPicPr>
          <p:nvPr/>
        </p:nvPicPr>
        <p:blipFill>
          <a:blip r:embed="rId6" cstate="print"/>
          <a:srcRect/>
          <a:stretch>
            <a:fillRect/>
          </a:stretch>
        </p:blipFill>
        <p:spPr bwMode="auto">
          <a:xfrm>
            <a:off x="5184066" y="420442"/>
            <a:ext cx="1959419" cy="1536700"/>
          </a:xfrm>
          <a:prstGeom prst="rect">
            <a:avLst/>
          </a:prstGeom>
          <a:noFill/>
          <a:ln w="9525">
            <a:solidFill>
              <a:schemeClr val="tx1"/>
            </a:solidFill>
            <a:miter lim="800000"/>
            <a:headEnd/>
            <a:tailEnd/>
          </a:ln>
        </p:spPr>
      </p:pic>
      <p:pic>
        <p:nvPicPr>
          <p:cNvPr id="8" name="Picture 7" descr="800px-North_Carolina_State_Capitol,_Raleigh.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1" y="422029"/>
            <a:ext cx="1988419" cy="1563388"/>
          </a:xfrm>
          <a:prstGeom prst="rect">
            <a:avLst/>
          </a:prstGeom>
        </p:spPr>
      </p:pic>
    </p:spTree>
    <p:extLst>
      <p:ext uri="{BB962C8B-B14F-4D97-AF65-F5344CB8AC3E}">
        <p14:creationId xmlns:p14="http://schemas.microsoft.com/office/powerpoint/2010/main" val="20557361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12096"/>
          </a:xfrm>
        </p:spPr>
        <p:txBody>
          <a:bodyPr>
            <a:normAutofit fontScale="90000"/>
          </a:bodyPr>
          <a:lstStyle/>
          <a:p>
            <a:r>
              <a:rPr lang="en-US" dirty="0" smtClean="0">
                <a:ea typeface="ＭＳ Ｐゴシック" charset="-128"/>
                <a:cs typeface="ＭＳ Ｐゴシック" charset="-128"/>
              </a:rPr>
              <a:t>The Big Issues of EM&amp;V</a:t>
            </a:r>
            <a:endParaRPr lang="en-US" dirty="0"/>
          </a:p>
        </p:txBody>
      </p:sp>
      <p:sp>
        <p:nvSpPr>
          <p:cNvPr id="6" name="Content Placeholder 2"/>
          <p:cNvSpPr>
            <a:spLocks noGrp="1"/>
          </p:cNvSpPr>
          <p:nvPr>
            <p:ph idx="1"/>
          </p:nvPr>
        </p:nvSpPr>
        <p:spPr>
          <a:xfrm>
            <a:off x="496888" y="1729418"/>
            <a:ext cx="3617912" cy="4366583"/>
          </a:xfrm>
          <a:prstGeom prst="rect">
            <a:avLst/>
          </a:prstGeom>
        </p:spPr>
        <p:txBody>
          <a:bodyPr>
            <a:normAutofit lnSpcReduction="10000"/>
          </a:bodyPr>
          <a:lstStyle/>
          <a:p>
            <a:pPr eaLnBrk="1" hangingPunct="1">
              <a:spcBef>
                <a:spcPts val="600"/>
              </a:spcBef>
              <a:spcAft>
                <a:spcPts val="600"/>
              </a:spcAft>
            </a:pPr>
            <a:r>
              <a:rPr lang="en-US" sz="1800" dirty="0">
                <a:solidFill>
                  <a:schemeClr val="tx1"/>
                </a:solidFill>
                <a:ea typeface="ＭＳ Ｐゴシック" charset="-128"/>
                <a:cs typeface="ＭＳ Ｐゴシック" charset="-128"/>
              </a:rPr>
              <a:t>Fundament</a:t>
            </a:r>
            <a:r>
              <a:rPr lang="en-US" sz="1800" dirty="0" smtClean="0">
                <a:solidFill>
                  <a:schemeClr val="tx1"/>
                </a:solidFill>
                <a:ea typeface="ＭＳ Ｐゴシック" charset="-128"/>
                <a:cs typeface="ＭＳ Ｐゴシック" charset="-128"/>
              </a:rPr>
              <a:t>al </a:t>
            </a:r>
            <a:r>
              <a:rPr lang="en-US" sz="1800" dirty="0">
                <a:solidFill>
                  <a:schemeClr val="tx1"/>
                </a:solidFill>
                <a:ea typeface="ＭＳ Ｐゴシック" charset="-128"/>
                <a:cs typeface="ＭＳ Ｐゴシック" charset="-128"/>
              </a:rPr>
              <a:t>issue of</a:t>
            </a:r>
            <a:r>
              <a:rPr lang="en-US" sz="1800" dirty="0" smtClean="0">
                <a:solidFill>
                  <a:schemeClr val="tx1"/>
                </a:solidFill>
                <a:ea typeface="ＭＳ Ｐゴシック" charset="-128"/>
                <a:cs typeface="ＭＳ Ｐゴシック" charset="-128"/>
              </a:rPr>
              <a:t> EM</a:t>
            </a:r>
            <a:r>
              <a:rPr lang="en-US" sz="1800" dirty="0">
                <a:solidFill>
                  <a:schemeClr val="tx1"/>
                </a:solidFill>
                <a:ea typeface="ＭＳ Ｐゴシック" charset="-128"/>
                <a:cs typeface="ＭＳ Ｐゴシック" charset="-128"/>
              </a:rPr>
              <a:t>&amp;V</a:t>
            </a:r>
          </a:p>
          <a:p>
            <a:pPr eaLnBrk="1" hangingPunct="1">
              <a:spcBef>
                <a:spcPts val="600"/>
              </a:spcBef>
              <a:spcAft>
                <a:spcPts val="600"/>
              </a:spcAft>
            </a:pPr>
            <a:r>
              <a:rPr lang="en-US" sz="1800" dirty="0">
                <a:solidFill>
                  <a:srgbClr val="800000"/>
                </a:solidFill>
                <a:ea typeface="ＭＳ Ｐゴシック" charset="-128"/>
                <a:cs typeface="ＭＳ Ｐゴシック" charset="-128"/>
              </a:rPr>
              <a:t>H</a:t>
            </a:r>
            <a:r>
              <a:rPr lang="en-US" sz="1800" dirty="0" smtClean="0">
                <a:solidFill>
                  <a:srgbClr val="800000"/>
                </a:solidFill>
                <a:ea typeface="ＭＳ Ｐゴシック" charset="-128"/>
                <a:cs typeface="ＭＳ Ｐゴシック" charset="-128"/>
              </a:rPr>
              <a:t>ow </a:t>
            </a:r>
            <a:r>
              <a:rPr lang="en-US" sz="1800" dirty="0">
                <a:solidFill>
                  <a:srgbClr val="800000"/>
                </a:solidFill>
                <a:ea typeface="ＭＳ Ｐゴシック" charset="-128"/>
                <a:cs typeface="ＭＳ Ｐゴシック" charset="-128"/>
              </a:rPr>
              <a:t>certain </a:t>
            </a:r>
            <a:r>
              <a:rPr lang="en-US" sz="1800" dirty="0">
                <a:solidFill>
                  <a:schemeClr val="tx1"/>
                </a:solidFill>
                <a:ea typeface="ＭＳ Ｐゴシック" charset="-128"/>
                <a:cs typeface="ＭＳ Ｐゴシック" charset="-128"/>
              </a:rPr>
              <a:t>does one have to be of savings </a:t>
            </a:r>
            <a:r>
              <a:rPr lang="en-US" sz="1800" dirty="0" smtClean="0">
                <a:solidFill>
                  <a:schemeClr val="tx1"/>
                </a:solidFill>
                <a:ea typeface="ＭＳ Ｐゴシック" charset="-128"/>
                <a:cs typeface="ＭＳ Ｐゴシック" charset="-128"/>
              </a:rPr>
              <a:t>estimates </a:t>
            </a:r>
            <a:r>
              <a:rPr lang="en-US" sz="1800" dirty="0">
                <a:solidFill>
                  <a:schemeClr val="tx1"/>
                </a:solidFill>
                <a:ea typeface="ＭＳ Ｐゴシック" charset="-128"/>
                <a:cs typeface="ＭＳ Ｐゴシック" charset="-128"/>
              </a:rPr>
              <a:t>and is that certainty </a:t>
            </a:r>
            <a:r>
              <a:rPr lang="en-US" sz="1800" dirty="0">
                <a:solidFill>
                  <a:srgbClr val="800000"/>
                </a:solidFill>
                <a:ea typeface="ＭＳ Ｐゴシック" charset="-128"/>
                <a:cs typeface="ＭＳ Ｐゴシック" charset="-128"/>
              </a:rPr>
              <a:t>balanced</a:t>
            </a:r>
            <a:r>
              <a:rPr lang="en-US" sz="1800" dirty="0">
                <a:solidFill>
                  <a:schemeClr val="tx1"/>
                </a:solidFill>
                <a:ea typeface="ＭＳ Ｐゴシック" charset="-128"/>
                <a:cs typeface="ＭＳ Ｐゴシック" charset="-128"/>
              </a:rPr>
              <a:t> against the </a:t>
            </a:r>
            <a:r>
              <a:rPr lang="en-US" sz="1800" dirty="0">
                <a:solidFill>
                  <a:srgbClr val="800000"/>
                </a:solidFill>
                <a:ea typeface="ＭＳ Ｐゴシック" charset="-128"/>
                <a:cs typeface="ＭＳ Ｐゴシック" charset="-128"/>
              </a:rPr>
              <a:t>amount of effort </a:t>
            </a:r>
            <a:r>
              <a:rPr lang="en-US" sz="1800" dirty="0">
                <a:solidFill>
                  <a:schemeClr val="tx1"/>
                </a:solidFill>
                <a:ea typeface="ＭＳ Ｐゴシック" charset="-128"/>
                <a:cs typeface="ＭＳ Ｐゴシック" charset="-128"/>
              </a:rPr>
              <a:t>utilized to obtain that level of certainty? </a:t>
            </a:r>
          </a:p>
          <a:p>
            <a:pPr eaLnBrk="1" hangingPunct="1">
              <a:spcBef>
                <a:spcPts val="600"/>
              </a:spcBef>
              <a:spcAft>
                <a:spcPts val="600"/>
              </a:spcAft>
            </a:pPr>
            <a:r>
              <a:rPr lang="en-US" sz="1800" dirty="0" smtClean="0">
                <a:solidFill>
                  <a:schemeClr val="tx1"/>
                </a:solidFill>
                <a:ea typeface="ＭＳ Ｐゴシック" charset="-128"/>
                <a:cs typeface="ＭＳ Ｐゴシック" charset="-128"/>
              </a:rPr>
              <a:t>EM</a:t>
            </a:r>
            <a:r>
              <a:rPr lang="en-US" sz="1800" dirty="0">
                <a:solidFill>
                  <a:schemeClr val="tx1"/>
                </a:solidFill>
                <a:ea typeface="ＭＳ Ｐゴシック" charset="-128"/>
                <a:cs typeface="ＭＳ Ｐゴシック" charset="-128"/>
              </a:rPr>
              <a:t>&amp;V investments should consider risk management principles </a:t>
            </a:r>
            <a:r>
              <a:rPr lang="en-US" sz="1800" dirty="0" smtClean="0">
                <a:solidFill>
                  <a:schemeClr val="tx1"/>
                </a:solidFill>
                <a:ea typeface="ＭＳ Ｐゴシック" charset="-128"/>
                <a:cs typeface="ＭＳ Ｐゴシック" charset="-128"/>
              </a:rPr>
              <a:t>- balance </a:t>
            </a:r>
            <a:r>
              <a:rPr lang="en-US" sz="1800" dirty="0">
                <a:solidFill>
                  <a:schemeClr val="tx1"/>
                </a:solidFill>
                <a:ea typeface="ＭＳ Ｐゴシック" charset="-128"/>
                <a:cs typeface="ＭＳ Ｐゴシック" charset="-128"/>
              </a:rPr>
              <a:t>the costs and value of information derived from EM&amp;V (i.e.</a:t>
            </a:r>
            <a:r>
              <a:rPr lang="en-US" sz="1800" dirty="0">
                <a:solidFill>
                  <a:srgbClr val="800000"/>
                </a:solidFill>
                <a:ea typeface="ＭＳ Ｐゴシック" charset="-128"/>
                <a:cs typeface="ＭＳ Ｐゴシック" charset="-128"/>
              </a:rPr>
              <a:t>,</a:t>
            </a:r>
            <a:r>
              <a:rPr lang="en-US" sz="1800" dirty="0" smtClean="0">
                <a:solidFill>
                  <a:srgbClr val="800000"/>
                </a:solidFill>
                <a:ea typeface="ＭＳ Ｐゴシック" charset="-128"/>
                <a:cs typeface="ＭＳ Ｐゴシック" charset="-128"/>
              </a:rPr>
              <a:t> EM</a:t>
            </a:r>
            <a:r>
              <a:rPr lang="en-US" sz="1800" dirty="0">
                <a:solidFill>
                  <a:srgbClr val="800000"/>
                </a:solidFill>
                <a:ea typeface="ＭＳ Ｐゴシック" charset="-128"/>
                <a:cs typeface="ＭＳ Ｐゴシック" charset="-128"/>
              </a:rPr>
              <a:t>&amp;V </a:t>
            </a:r>
            <a:r>
              <a:rPr lang="en-US" sz="1800" dirty="0" smtClean="0">
                <a:solidFill>
                  <a:srgbClr val="800000"/>
                </a:solidFill>
                <a:ea typeface="ＭＳ Ｐゴシック" charset="-128"/>
                <a:cs typeface="ＭＳ Ｐゴシック" charset="-128"/>
              </a:rPr>
              <a:t>should </a:t>
            </a:r>
            <a:r>
              <a:rPr lang="en-US" sz="1800" dirty="0">
                <a:solidFill>
                  <a:srgbClr val="800000"/>
                </a:solidFill>
                <a:ea typeface="ＭＳ Ｐゴシック" charset="-128"/>
                <a:cs typeface="ＭＳ Ｐゴシック" charset="-128"/>
              </a:rPr>
              <a:t>be cost-effective</a:t>
            </a:r>
            <a:r>
              <a:rPr lang="en-US" sz="1800" dirty="0">
                <a:solidFill>
                  <a:schemeClr val="tx1"/>
                </a:solidFill>
                <a:ea typeface="ＭＳ Ｐゴシック" charset="-128"/>
                <a:cs typeface="ＭＳ Ｐゴシック" charset="-128"/>
              </a:rPr>
              <a:t>)</a:t>
            </a:r>
            <a:r>
              <a:rPr lang="en-US" sz="1600" dirty="0">
                <a:solidFill>
                  <a:schemeClr val="tx1"/>
                </a:solidFill>
                <a:ea typeface="ＭＳ Ｐゴシック" charset="-128"/>
                <a:cs typeface="ＭＳ Ｐゴシック" charset="-128"/>
              </a:rPr>
              <a:t>.</a:t>
            </a:r>
          </a:p>
          <a:p>
            <a:pPr eaLnBrk="1" hangingPunct="1">
              <a:lnSpc>
                <a:spcPct val="90000"/>
              </a:lnSpc>
            </a:pPr>
            <a:endParaRPr lang="en-US" sz="1300" dirty="0">
              <a:ea typeface="ＭＳ Ｐゴシック" charset="-128"/>
              <a:cs typeface="ＭＳ Ｐゴシック" charset="-128"/>
            </a:endParaRPr>
          </a:p>
        </p:txBody>
      </p:sp>
      <p:sp>
        <p:nvSpPr>
          <p:cNvPr id="5" name="Footer Placeholder 4"/>
          <p:cNvSpPr>
            <a:spLocks noGrp="1"/>
          </p:cNvSpPr>
          <p:nvPr>
            <p:ph type="ftr" sz="quarter" idx="11"/>
          </p:nvPr>
        </p:nvSpPr>
        <p:spPr>
          <a:xfrm>
            <a:off x="2743200" y="6356350"/>
            <a:ext cx="4038600" cy="365125"/>
          </a:xfrm>
        </p:spPr>
        <p:txBody>
          <a:bodyPr/>
          <a:lstStyle/>
          <a:p>
            <a:pPr>
              <a:defRPr/>
            </a:pPr>
            <a:r>
              <a:rPr lang="nl-NL" smtClean="0"/>
              <a:t>TRM Presentation -  Schiller</a:t>
            </a:r>
            <a:endParaRPr lang="en-US" dirty="0"/>
          </a:p>
        </p:txBody>
      </p:sp>
      <p:sp>
        <p:nvSpPr>
          <p:cNvPr id="7" name="Content Placeholder 3"/>
          <p:cNvSpPr>
            <a:spLocks noGrp="1"/>
          </p:cNvSpPr>
          <p:nvPr>
            <p:ph sz="quarter" idx="4294967295"/>
          </p:nvPr>
        </p:nvSpPr>
        <p:spPr>
          <a:xfrm>
            <a:off x="4343400" y="1729418"/>
            <a:ext cx="3733800" cy="4625345"/>
          </a:xfrm>
          <a:prstGeom prst="rect">
            <a:avLst/>
          </a:prstGeom>
        </p:spPr>
        <p:txBody>
          <a:bodyPr/>
          <a:lstStyle/>
          <a:p>
            <a:pPr eaLnBrk="1" hangingPunct="1">
              <a:spcAft>
                <a:spcPts val="600"/>
              </a:spcAft>
            </a:pPr>
            <a:r>
              <a:rPr lang="en-US" sz="1800" dirty="0">
                <a:solidFill>
                  <a:schemeClr val="tx1"/>
                </a:solidFill>
                <a:ea typeface="ＭＳ Ｐゴシック" charset="-128"/>
                <a:cs typeface="ＭＳ Ｐゴシック" charset="-128"/>
              </a:rPr>
              <a:t>First - Defining a </a:t>
            </a:r>
            <a:r>
              <a:rPr lang="en-US" sz="1800" dirty="0">
                <a:solidFill>
                  <a:srgbClr val="800000"/>
                </a:solidFill>
                <a:ea typeface="ＭＳ Ｐゴシック" charset="-128"/>
                <a:cs typeface="ＭＳ Ｐゴシック" charset="-128"/>
              </a:rPr>
              <a:t>baseline</a:t>
            </a:r>
            <a:r>
              <a:rPr lang="en-US" sz="1800" dirty="0">
                <a:solidFill>
                  <a:schemeClr val="tx1"/>
                </a:solidFill>
                <a:ea typeface="ＭＳ Ｐゴシック" charset="-128"/>
                <a:cs typeface="ＭＳ Ｐゴシック" charset="-128"/>
              </a:rPr>
              <a:t> against which efficiency actions are compared for determining energy savings and whether attribution should be considered – </a:t>
            </a:r>
            <a:r>
              <a:rPr lang="en-US" sz="1800" dirty="0">
                <a:solidFill>
                  <a:srgbClr val="800000"/>
                </a:solidFill>
                <a:ea typeface="ＭＳ Ｐゴシック" charset="-128"/>
                <a:cs typeface="ＭＳ Ｐゴシック" charset="-128"/>
              </a:rPr>
              <a:t>the </a:t>
            </a:r>
            <a:r>
              <a:rPr lang="en-US" sz="1800" dirty="0" smtClean="0">
                <a:solidFill>
                  <a:srgbClr val="800000"/>
                </a:solidFill>
                <a:ea typeface="ＭＳ Ｐゴシック" charset="-128"/>
                <a:cs typeface="ＭＳ Ｐゴシック" charset="-128"/>
              </a:rPr>
              <a:t>counterfactual</a:t>
            </a:r>
            <a:endParaRPr lang="en-US" sz="1800" dirty="0">
              <a:solidFill>
                <a:srgbClr val="800000"/>
              </a:solidFill>
              <a:ea typeface="ＭＳ Ｐゴシック" charset="-128"/>
              <a:cs typeface="ＭＳ Ｐゴシック" charset="-128"/>
            </a:endParaRPr>
          </a:p>
          <a:p>
            <a:pPr eaLnBrk="1" hangingPunct="1">
              <a:spcAft>
                <a:spcPts val="600"/>
              </a:spcAft>
            </a:pPr>
            <a:r>
              <a:rPr lang="en-US" sz="1800" dirty="0">
                <a:solidFill>
                  <a:schemeClr val="tx1"/>
                </a:solidFill>
                <a:ea typeface="ＭＳ Ｐゴシック" charset="-128"/>
                <a:cs typeface="ＭＳ Ｐゴシック" charset="-128"/>
              </a:rPr>
              <a:t>Second – Establishing level of performance confidence and risk for efficiency </a:t>
            </a:r>
            <a:r>
              <a:rPr lang="en-US" sz="1800" dirty="0">
                <a:solidFill>
                  <a:srgbClr val="800000"/>
                </a:solidFill>
                <a:ea typeface="ＭＳ Ｐゴシック" charset="-128"/>
                <a:cs typeface="ＭＳ Ｐゴシック" charset="-128"/>
              </a:rPr>
              <a:t>relative to other options for reducing savings and risk of not getting the savings</a:t>
            </a:r>
          </a:p>
          <a:p>
            <a:pPr eaLnBrk="1" hangingPunct="1"/>
            <a:endParaRPr lang="en-US" sz="1200" dirty="0">
              <a:solidFill>
                <a:srgbClr val="000000"/>
              </a:solidFill>
              <a:ea typeface="ＭＳ Ｐゴシック" charset="-128"/>
              <a:cs typeface="ＭＳ Ｐゴシック" charset="-128"/>
            </a:endParaRPr>
          </a:p>
        </p:txBody>
      </p:sp>
      <p:sp>
        <p:nvSpPr>
          <p:cNvPr id="8" name="Text Placeholder 4"/>
          <p:cNvSpPr txBox="1">
            <a:spLocks/>
          </p:cNvSpPr>
          <p:nvPr/>
        </p:nvSpPr>
        <p:spPr bwMode="auto">
          <a:xfrm>
            <a:off x="609600" y="979416"/>
            <a:ext cx="3657600" cy="609600"/>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ctr" defTabSz="914400" rtl="0" eaLnBrk="1" fontAlgn="base" latinLnBrk="0" hangingPunct="1">
              <a:lnSpc>
                <a:spcPct val="100000"/>
              </a:lnSpc>
              <a:spcBef>
                <a:spcPct val="0"/>
              </a:spcBef>
              <a:spcAft>
                <a:spcPts val="60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ＭＳ Ｐゴシック" charset="-128"/>
                <a:cs typeface="Arial" pitchFamily="34" charset="0"/>
              </a:rPr>
              <a:t>How good is good enough?</a:t>
            </a:r>
          </a:p>
        </p:txBody>
      </p:sp>
      <p:sp>
        <p:nvSpPr>
          <p:cNvPr id="9" name="Text Placeholder 5"/>
          <p:cNvSpPr txBox="1">
            <a:spLocks/>
          </p:cNvSpPr>
          <p:nvPr/>
        </p:nvSpPr>
        <p:spPr>
          <a:xfrm>
            <a:off x="4419600" y="979416"/>
            <a:ext cx="3657600" cy="609600"/>
          </a:xfrm>
          <a:prstGeom prst="rect">
            <a:avLst/>
          </a:prstGeom>
          <a:solidFill>
            <a:schemeClr val="accent5">
              <a:lumMod val="75000"/>
            </a:schemeClr>
          </a:solidFill>
        </p:spPr>
        <p:txBody>
          <a:bodyPr anchor="ctr"/>
          <a:lstStyle/>
          <a:p>
            <a:pPr marL="342900" marR="0" lvl="0" indent="-342900" algn="ctr" defTabSz="914400" rtl="0" eaLnBrk="1" fontAlgn="base" latinLnBrk="0" hangingPunct="1">
              <a:lnSpc>
                <a:spcPct val="100000"/>
              </a:lnSpc>
              <a:spcBef>
                <a:spcPct val="0"/>
              </a:spcBef>
              <a:spcAft>
                <a:spcPct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ＭＳ Ｐゴシック" charset="-128"/>
                <a:cs typeface="+mn-cs"/>
              </a:rPr>
              <a:t>As compared to what?</a:t>
            </a:r>
          </a:p>
        </p:txBody>
      </p:sp>
    </p:spTree>
    <p:extLst>
      <p:ext uri="{BB962C8B-B14F-4D97-AF65-F5344CB8AC3E}">
        <p14:creationId xmlns:p14="http://schemas.microsoft.com/office/powerpoint/2010/main" val="20957301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eaLnBrk="1" hangingPunct="1"/>
            <a:r>
              <a:rPr lang="en-US" sz="3600" dirty="0">
                <a:ea typeface="ＭＳ Ｐゴシック" charset="-128"/>
                <a:cs typeface="ＭＳ Ｐゴシック" charset="-128"/>
              </a:rPr>
              <a:t>Approaches for Determining Gross Energy Savings</a:t>
            </a:r>
          </a:p>
        </p:txBody>
      </p:sp>
      <p:sp>
        <p:nvSpPr>
          <p:cNvPr id="34819" name="Rectangle 3"/>
          <p:cNvSpPr>
            <a:spLocks noGrp="1" noChangeArrowheads="1"/>
          </p:cNvSpPr>
          <p:nvPr>
            <p:ph idx="1"/>
          </p:nvPr>
        </p:nvSpPr>
        <p:spPr>
          <a:xfrm>
            <a:off x="511175" y="1616364"/>
            <a:ext cx="7386731" cy="4687599"/>
          </a:xfrm>
        </p:spPr>
        <p:txBody>
          <a:bodyPr/>
          <a:lstStyle/>
          <a:p>
            <a:pPr eaLnBrk="1" hangingPunct="1"/>
            <a:r>
              <a:rPr lang="en-US" sz="1800" dirty="0">
                <a:solidFill>
                  <a:srgbClr val="800000"/>
                </a:solidFill>
                <a:ea typeface="ＭＳ Ｐゴシック" charset="0"/>
                <a:cs typeface="ＭＳ Ｐゴシック" charset="0"/>
              </a:rPr>
              <a:t>O</a:t>
            </a:r>
            <a:r>
              <a:rPr lang="en-US" sz="1800" dirty="0" smtClean="0">
                <a:solidFill>
                  <a:srgbClr val="800000"/>
                </a:solidFill>
                <a:ea typeface="ＭＳ Ｐゴシック" charset="0"/>
                <a:cs typeface="ＭＳ Ｐゴシック" charset="0"/>
              </a:rPr>
              <a:t>ne </a:t>
            </a:r>
            <a:r>
              <a:rPr lang="en-US" sz="1800" dirty="0">
                <a:solidFill>
                  <a:srgbClr val="800000"/>
                </a:solidFill>
                <a:ea typeface="ＭＳ Ｐゴシック" charset="0"/>
                <a:cs typeface="ＭＳ Ｐゴシック" charset="0"/>
              </a:rPr>
              <a:t>or more measurement and verification (M&amp;V) </a:t>
            </a:r>
            <a:r>
              <a:rPr lang="en-US" sz="1800" dirty="0">
                <a:solidFill>
                  <a:schemeClr val="tx1"/>
                </a:solidFill>
                <a:ea typeface="ＭＳ Ｐゴシック" charset="0"/>
                <a:cs typeface="ＭＳ Ｐゴシック" charset="0"/>
              </a:rPr>
              <a:t>options from the IPMVP (A, B, C and/or D) are used to determine the savings from a sample of projects. These savings are then applied to all of the projects in the program</a:t>
            </a:r>
            <a:r>
              <a:rPr lang="en-US" sz="1800" dirty="0">
                <a:solidFill>
                  <a:srgbClr val="00447D"/>
                </a:solidFill>
                <a:ea typeface="ＭＳ Ｐゴシック" charset="0"/>
                <a:cs typeface="ＭＳ Ｐゴシック" charset="0"/>
              </a:rPr>
              <a:t>.  </a:t>
            </a:r>
            <a:r>
              <a:rPr lang="en-US" sz="1800" dirty="0">
                <a:solidFill>
                  <a:srgbClr val="800000"/>
                </a:solidFill>
                <a:ea typeface="ＭＳ Ｐゴシック" charset="0"/>
                <a:cs typeface="ＭＳ Ｐゴシック" charset="0"/>
              </a:rPr>
              <a:t>Typically applied to </a:t>
            </a:r>
            <a:r>
              <a:rPr lang="ja-JP" altLang="en-US" sz="1800" dirty="0">
                <a:solidFill>
                  <a:srgbClr val="800000"/>
                </a:solidFill>
                <a:ea typeface="ＭＳ Ｐゴシック" charset="0"/>
                <a:cs typeface="ＭＳ Ｐゴシック" charset="0"/>
              </a:rPr>
              <a:t>“</a:t>
            </a:r>
            <a:r>
              <a:rPr lang="en-US" sz="1800" dirty="0">
                <a:solidFill>
                  <a:srgbClr val="800000"/>
                </a:solidFill>
                <a:ea typeface="ＭＳ Ｐゴシック" charset="0"/>
                <a:cs typeface="ＭＳ Ｐゴシック" charset="0"/>
              </a:rPr>
              <a:t>calculated</a:t>
            </a:r>
            <a:r>
              <a:rPr lang="ja-JP" altLang="en-US" sz="1800" dirty="0">
                <a:solidFill>
                  <a:srgbClr val="800000"/>
                </a:solidFill>
                <a:ea typeface="ＭＳ Ｐゴシック" charset="0"/>
                <a:cs typeface="ＭＳ Ｐゴシック" charset="0"/>
              </a:rPr>
              <a:t>”</a:t>
            </a:r>
            <a:r>
              <a:rPr lang="en-US" sz="1800" dirty="0">
                <a:solidFill>
                  <a:srgbClr val="800000"/>
                </a:solidFill>
                <a:ea typeface="ＭＳ Ｐゴシック" charset="0"/>
                <a:cs typeface="ＭＳ Ｐゴシック" charset="0"/>
              </a:rPr>
              <a:t> or </a:t>
            </a:r>
            <a:r>
              <a:rPr lang="ja-JP" altLang="en-US" sz="1800" dirty="0">
                <a:solidFill>
                  <a:srgbClr val="800000"/>
                </a:solidFill>
                <a:ea typeface="ＭＳ Ｐゴシック" charset="0"/>
                <a:cs typeface="ＭＳ Ｐゴシック" charset="0"/>
              </a:rPr>
              <a:t>“</a:t>
            </a:r>
            <a:r>
              <a:rPr lang="en-US" sz="1800" dirty="0">
                <a:solidFill>
                  <a:srgbClr val="800000"/>
                </a:solidFill>
                <a:ea typeface="ＭＳ Ｐゴシック" charset="0"/>
                <a:cs typeface="ＭＳ Ｐゴシック" charset="0"/>
              </a:rPr>
              <a:t>custom</a:t>
            </a:r>
            <a:r>
              <a:rPr lang="ja-JP" altLang="en-US" sz="1800" dirty="0">
                <a:solidFill>
                  <a:srgbClr val="800000"/>
                </a:solidFill>
                <a:ea typeface="ＭＳ Ｐゴシック" charset="0"/>
                <a:cs typeface="ＭＳ Ｐゴシック" charset="0"/>
              </a:rPr>
              <a:t>”</a:t>
            </a:r>
            <a:r>
              <a:rPr lang="en-US" sz="1800" dirty="0">
                <a:solidFill>
                  <a:srgbClr val="800000"/>
                </a:solidFill>
                <a:ea typeface="ＭＳ Ｐゴシック" charset="0"/>
                <a:cs typeface="ＭＳ Ｐゴシック" charset="0"/>
              </a:rPr>
              <a:t> measures</a:t>
            </a:r>
            <a:r>
              <a:rPr lang="en-US" sz="1800" dirty="0">
                <a:solidFill>
                  <a:srgbClr val="660066"/>
                </a:solidFill>
                <a:ea typeface="ＭＳ Ｐゴシック" charset="0"/>
                <a:cs typeface="ＭＳ Ｐゴシック" charset="0"/>
              </a:rPr>
              <a:t>.</a:t>
            </a:r>
            <a:r>
              <a:rPr lang="en-US" sz="1800" dirty="0">
                <a:solidFill>
                  <a:srgbClr val="800000"/>
                </a:solidFill>
                <a:ea typeface="ＭＳ Ｐゴシック" charset="0"/>
                <a:cs typeface="ＭＳ Ｐゴシック" charset="0"/>
              </a:rPr>
              <a:t> </a:t>
            </a:r>
            <a:endParaRPr lang="en-US" sz="1800" dirty="0" smtClean="0">
              <a:solidFill>
                <a:srgbClr val="800000"/>
              </a:solidFill>
              <a:ea typeface="ＭＳ Ｐゴシック" charset="0"/>
              <a:cs typeface="ＭＳ Ｐゴシック" charset="0"/>
            </a:endParaRPr>
          </a:p>
          <a:p>
            <a:pPr eaLnBrk="1" hangingPunct="1"/>
            <a:r>
              <a:rPr lang="en-US" sz="1800" dirty="0" smtClean="0">
                <a:solidFill>
                  <a:srgbClr val="800000"/>
                </a:solidFill>
                <a:ea typeface="ＭＳ Ｐゴシック" charset="0"/>
                <a:cs typeface="ＭＳ Ｐゴシック" charset="0"/>
              </a:rPr>
              <a:t>Apply </a:t>
            </a:r>
            <a:r>
              <a:rPr lang="en-US" sz="1800" dirty="0">
                <a:solidFill>
                  <a:srgbClr val="800000"/>
                </a:solidFill>
                <a:ea typeface="ＭＳ Ｐゴシック" charset="0"/>
                <a:cs typeface="ＭＳ Ｐゴシック" charset="0"/>
              </a:rPr>
              <a:t>deemed (stipulated, default</a:t>
            </a:r>
            <a:r>
              <a:rPr lang="en-US" sz="1800" dirty="0" smtClean="0">
                <a:solidFill>
                  <a:srgbClr val="800000"/>
                </a:solidFill>
                <a:ea typeface="ＭＳ Ｐゴシック" charset="0"/>
                <a:cs typeface="ＭＳ Ｐゴシック" charset="0"/>
              </a:rPr>
              <a:t>) values or calculations </a:t>
            </a:r>
            <a:r>
              <a:rPr lang="en-US" sz="1800" dirty="0">
                <a:solidFill>
                  <a:schemeClr val="tx1"/>
                </a:solidFill>
                <a:ea typeface="ＭＳ Ｐゴシック" charset="0"/>
                <a:cs typeface="ＭＳ Ｐゴシック" charset="0"/>
              </a:rPr>
              <a:t>that are based on historical and verified data to projects and/or measures with correct applicability conditions.</a:t>
            </a:r>
            <a:r>
              <a:rPr lang="en-US" sz="1800" dirty="0">
                <a:solidFill>
                  <a:srgbClr val="00447D"/>
                </a:solidFill>
                <a:ea typeface="ＭＳ Ｐゴシック" charset="0"/>
                <a:cs typeface="ＭＳ Ｐゴシック" charset="0"/>
              </a:rPr>
              <a:t> </a:t>
            </a:r>
            <a:r>
              <a:rPr lang="en-US" sz="1800" dirty="0">
                <a:solidFill>
                  <a:srgbClr val="800000"/>
                </a:solidFill>
                <a:ea typeface="ＭＳ Ｐゴシック" charset="0"/>
                <a:cs typeface="ＭＳ Ｐゴシック" charset="0"/>
              </a:rPr>
              <a:t>Typically applied to </a:t>
            </a:r>
            <a:r>
              <a:rPr lang="ja-JP" altLang="en-US" sz="1800" dirty="0">
                <a:solidFill>
                  <a:srgbClr val="800000"/>
                </a:solidFill>
                <a:ea typeface="ＭＳ Ｐゴシック" charset="0"/>
                <a:cs typeface="ＭＳ Ｐゴシック" charset="0"/>
              </a:rPr>
              <a:t>“</a:t>
            </a:r>
            <a:r>
              <a:rPr lang="en-US" sz="1800" dirty="0">
                <a:solidFill>
                  <a:srgbClr val="800000"/>
                </a:solidFill>
                <a:ea typeface="ＭＳ Ｐゴシック" charset="0"/>
                <a:cs typeface="ＭＳ Ｐゴシック" charset="0"/>
              </a:rPr>
              <a:t>prescriptive</a:t>
            </a:r>
            <a:r>
              <a:rPr lang="ja-JP" altLang="en-US" sz="1800" dirty="0">
                <a:solidFill>
                  <a:srgbClr val="800000"/>
                </a:solidFill>
                <a:ea typeface="ＭＳ Ｐゴシック" charset="0"/>
                <a:cs typeface="ＭＳ Ｐゴシック" charset="0"/>
              </a:rPr>
              <a:t>”</a:t>
            </a:r>
            <a:r>
              <a:rPr lang="en-US" sz="1800" dirty="0">
                <a:solidFill>
                  <a:srgbClr val="800000"/>
                </a:solidFill>
                <a:ea typeface="ＭＳ Ｐゴシック" charset="0"/>
                <a:cs typeface="ＭＳ Ｐゴシック" charset="0"/>
              </a:rPr>
              <a:t> or </a:t>
            </a:r>
            <a:r>
              <a:rPr lang="ja-JP" altLang="en-US" sz="1800" dirty="0">
                <a:solidFill>
                  <a:srgbClr val="800000"/>
                </a:solidFill>
                <a:ea typeface="ＭＳ Ｐゴシック" charset="0"/>
                <a:cs typeface="ＭＳ Ｐゴシック" charset="0"/>
              </a:rPr>
              <a:t>“</a:t>
            </a:r>
            <a:r>
              <a:rPr lang="en-US" sz="1800" dirty="0">
                <a:solidFill>
                  <a:srgbClr val="800000"/>
                </a:solidFill>
                <a:ea typeface="ＭＳ Ｐゴシック" charset="0"/>
                <a:cs typeface="ＭＳ Ｐゴシック" charset="0"/>
              </a:rPr>
              <a:t>standard</a:t>
            </a:r>
            <a:r>
              <a:rPr lang="ja-JP" altLang="en-US" sz="1800" dirty="0">
                <a:solidFill>
                  <a:srgbClr val="800000"/>
                </a:solidFill>
                <a:ea typeface="ＭＳ Ｐゴシック" charset="0"/>
                <a:cs typeface="ＭＳ Ｐゴシック" charset="0"/>
              </a:rPr>
              <a:t>”</a:t>
            </a:r>
            <a:r>
              <a:rPr lang="en-US" sz="1800" dirty="0">
                <a:solidFill>
                  <a:srgbClr val="800000"/>
                </a:solidFill>
                <a:ea typeface="ＭＳ Ｐゴシック" charset="0"/>
                <a:cs typeface="ＭＳ Ｐゴシック" charset="0"/>
              </a:rPr>
              <a:t> measures.</a:t>
            </a:r>
          </a:p>
          <a:p>
            <a:pPr eaLnBrk="1" hangingPunct="1"/>
            <a:r>
              <a:rPr lang="en-US" sz="1800" dirty="0">
                <a:solidFill>
                  <a:srgbClr val="800000"/>
                </a:solidFill>
                <a:ea typeface="ＭＳ Ｐゴシック" charset="0"/>
                <a:cs typeface="ＭＳ Ｐゴシック" charset="0"/>
              </a:rPr>
              <a:t>Conduct Statistical analyses </a:t>
            </a:r>
            <a:r>
              <a:rPr lang="en-US" sz="1800" dirty="0">
                <a:solidFill>
                  <a:schemeClr val="tx1"/>
                </a:solidFill>
                <a:ea typeface="ＭＳ Ｐゴシック" charset="0"/>
                <a:cs typeface="ＭＳ Ｐゴシック" charset="0"/>
              </a:rPr>
              <a:t>of large volumes of metered energy usage data. </a:t>
            </a:r>
            <a:r>
              <a:rPr lang="en-US" sz="1800" dirty="0">
                <a:solidFill>
                  <a:srgbClr val="800000"/>
                </a:solidFill>
                <a:ea typeface="ＭＳ Ｐゴシック" charset="0"/>
                <a:cs typeface="ＭＳ Ｐゴシック" charset="0"/>
              </a:rPr>
              <a:t>Typically applied to </a:t>
            </a:r>
            <a:r>
              <a:rPr lang="ja-JP" altLang="en-US" sz="1800" dirty="0">
                <a:solidFill>
                  <a:srgbClr val="800000"/>
                </a:solidFill>
                <a:ea typeface="ＭＳ Ｐゴシック" charset="0"/>
                <a:cs typeface="ＭＳ Ｐゴシック" charset="0"/>
              </a:rPr>
              <a:t>“</a:t>
            </a:r>
            <a:r>
              <a:rPr lang="en-US" sz="1800" dirty="0">
                <a:solidFill>
                  <a:srgbClr val="800000"/>
                </a:solidFill>
                <a:ea typeface="ＭＳ Ｐゴシック" charset="0"/>
                <a:cs typeface="ＭＳ Ｐゴシック" charset="0"/>
              </a:rPr>
              <a:t>mass market</a:t>
            </a:r>
            <a:r>
              <a:rPr lang="ja-JP" altLang="en-US" sz="1800" dirty="0">
                <a:solidFill>
                  <a:srgbClr val="800000"/>
                </a:solidFill>
                <a:ea typeface="ＭＳ Ｐゴシック" charset="0"/>
                <a:cs typeface="ＭＳ Ｐゴシック" charset="0"/>
              </a:rPr>
              <a:t>”</a:t>
            </a:r>
            <a:r>
              <a:rPr lang="en-US" sz="1800" dirty="0">
                <a:solidFill>
                  <a:srgbClr val="800000"/>
                </a:solidFill>
                <a:ea typeface="ＭＳ Ｐゴシック" charset="0"/>
                <a:cs typeface="ＭＳ Ｐゴシック" charset="0"/>
              </a:rPr>
              <a:t> and </a:t>
            </a:r>
            <a:r>
              <a:rPr lang="ja-JP" altLang="en-US" sz="1800" dirty="0">
                <a:solidFill>
                  <a:srgbClr val="800000"/>
                </a:solidFill>
                <a:ea typeface="ＭＳ Ｐゴシック" charset="0"/>
                <a:cs typeface="ＭＳ Ｐゴシック" charset="0"/>
              </a:rPr>
              <a:t>“</a:t>
            </a:r>
            <a:r>
              <a:rPr lang="en-US" sz="1800" dirty="0">
                <a:solidFill>
                  <a:srgbClr val="800000"/>
                </a:solidFill>
                <a:ea typeface="ＭＳ Ｐゴシック" charset="0"/>
                <a:cs typeface="ＭＳ Ｐゴシック" charset="0"/>
              </a:rPr>
              <a:t>residential</a:t>
            </a:r>
            <a:r>
              <a:rPr lang="ja-JP" altLang="en-US" sz="1800" dirty="0">
                <a:solidFill>
                  <a:srgbClr val="800000"/>
                </a:solidFill>
                <a:ea typeface="ＭＳ Ｐゴシック" charset="0"/>
                <a:cs typeface="ＭＳ Ｐゴシック" charset="0"/>
              </a:rPr>
              <a:t>”</a:t>
            </a:r>
            <a:r>
              <a:rPr lang="en-US" sz="1800" dirty="0">
                <a:solidFill>
                  <a:srgbClr val="800000"/>
                </a:solidFill>
                <a:ea typeface="ＭＳ Ｐゴシック" charset="0"/>
                <a:cs typeface="ＭＳ Ｐゴシック" charset="0"/>
              </a:rPr>
              <a:t> programs and with a control group versus a participant group.</a:t>
            </a:r>
          </a:p>
          <a:p>
            <a:pPr eaLnBrk="1" hangingPunct="1">
              <a:lnSpc>
                <a:spcPct val="90000"/>
              </a:lnSpc>
              <a:buFont typeface="Wingdings" charset="0"/>
              <a:buNone/>
            </a:pPr>
            <a:endParaRPr lang="en-US" dirty="0">
              <a:latin typeface="Rockwell"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36340800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l"/>
            <a:r>
              <a:rPr lang="en-US" sz="4000" dirty="0">
                <a:ea typeface="ＭＳ Ｐゴシック" charset="0"/>
                <a:cs typeface="ＭＳ Ｐゴシック" charset="0"/>
              </a:rPr>
              <a:t>A </a:t>
            </a:r>
            <a:r>
              <a:rPr lang="ja-JP" altLang="en-US" sz="4000" dirty="0">
                <a:ea typeface="ＭＳ Ｐゴシック" charset="0"/>
                <a:cs typeface="ＭＳ Ｐゴシック" charset="0"/>
              </a:rPr>
              <a:t>“</a:t>
            </a:r>
            <a:r>
              <a:rPr lang="en-US" sz="4000" dirty="0">
                <a:ea typeface="ＭＳ Ｐゴシック" charset="0"/>
                <a:cs typeface="ＭＳ Ｐゴシック" charset="0"/>
              </a:rPr>
              <a:t>Typical</a:t>
            </a:r>
            <a:r>
              <a:rPr lang="ja-JP" altLang="en-US" sz="4000" dirty="0">
                <a:ea typeface="ＭＳ Ｐゴシック" charset="0"/>
                <a:cs typeface="ＭＳ Ｐゴシック" charset="0"/>
              </a:rPr>
              <a:t>”</a:t>
            </a:r>
            <a:r>
              <a:rPr lang="en-US" sz="4000" dirty="0">
                <a:ea typeface="ＭＳ Ｐゴシック" charset="0"/>
                <a:cs typeface="ＭＳ Ｐゴシック" charset="0"/>
              </a:rPr>
              <a:t> Combination for Determining Gross Savings</a:t>
            </a:r>
          </a:p>
        </p:txBody>
      </p:sp>
      <p:sp>
        <p:nvSpPr>
          <p:cNvPr id="40963" name="Content Placeholder 2"/>
          <p:cNvSpPr>
            <a:spLocks noGrp="1"/>
          </p:cNvSpPr>
          <p:nvPr>
            <p:ph idx="1"/>
          </p:nvPr>
        </p:nvSpPr>
        <p:spPr/>
        <p:txBody>
          <a:bodyPr>
            <a:normAutofit/>
          </a:bodyPr>
          <a:lstStyle/>
          <a:p>
            <a:r>
              <a:rPr lang="en-US" sz="2000" dirty="0">
                <a:solidFill>
                  <a:srgbClr val="000000"/>
                </a:solidFill>
                <a:ea typeface="ＭＳ Ｐゴシック" charset="0"/>
                <a:cs typeface="ＭＳ Ｐゴシック" charset="0"/>
              </a:rPr>
              <a:t>Set of prescriptive programs use deemed savings values for savings (e.g., residential CFLs and insulation, commercial ventilation motors, commercial building lighting)</a:t>
            </a:r>
          </a:p>
          <a:p>
            <a:r>
              <a:rPr lang="en-US" sz="2000" dirty="0">
                <a:solidFill>
                  <a:srgbClr val="000000"/>
                </a:solidFill>
                <a:ea typeface="ＭＳ Ｐゴシック" charset="0"/>
                <a:cs typeface="ＭＳ Ｐゴシック" charset="0"/>
              </a:rPr>
              <a:t>Set of custom programs use calculated ex-ante savings estimates and 100% site verification with spot measurements (e.g., commercial HVAC measures)</a:t>
            </a:r>
          </a:p>
          <a:p>
            <a:r>
              <a:rPr lang="en-US" sz="2000" dirty="0">
                <a:solidFill>
                  <a:srgbClr val="000000"/>
                </a:solidFill>
                <a:ea typeface="ＭＳ Ｐゴシック" charset="0"/>
                <a:cs typeface="ＭＳ Ｐゴシック" charset="0"/>
              </a:rPr>
              <a:t>Another set of custom programs use M&amp;V savings analyses (Options A, B, C and/or D), defined in a guideline, on a census of projects (e.g., industrial process measures) </a:t>
            </a:r>
          </a:p>
          <a:p>
            <a:r>
              <a:rPr lang="en-US" sz="2000" dirty="0">
                <a:solidFill>
                  <a:srgbClr val="000000"/>
                </a:solidFill>
                <a:ea typeface="ＭＳ Ｐゴシック" charset="0"/>
                <a:cs typeface="ＭＳ Ｐゴシック" charset="0"/>
              </a:rPr>
              <a:t>Residential weatherization program uses large scale billing data analyses</a:t>
            </a:r>
          </a:p>
        </p:txBody>
      </p:sp>
      <p:sp>
        <p:nvSpPr>
          <p:cNvPr id="2" name="Footer Placeholder 1"/>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27386291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TRMs</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a:xfrm>
            <a:off x="264458" y="6275668"/>
            <a:ext cx="5418870" cy="365125"/>
          </a:xfrm>
        </p:spPr>
        <p:txBody>
          <a:bodyPr/>
          <a:lstStyle/>
          <a:p>
            <a:r>
              <a:rPr lang="en-US" smtClean="0"/>
              <a:t>TRM Presentation -  Schiller</a:t>
            </a:r>
            <a:endParaRPr lang="en-US" dirty="0"/>
          </a:p>
        </p:txBody>
      </p:sp>
      <p:pic>
        <p:nvPicPr>
          <p:cNvPr id="6" name="Picture 5" descr="building-blocks.jpg"/>
          <p:cNvPicPr>
            <a:picLocks noChangeAspect="1"/>
          </p:cNvPicPr>
          <p:nvPr/>
        </p:nvPicPr>
        <p:blipFill>
          <a:blip r:embed="rId2" cstate="print"/>
          <a:stretch>
            <a:fillRect/>
          </a:stretch>
        </p:blipFill>
        <p:spPr>
          <a:xfrm>
            <a:off x="6016441" y="0"/>
            <a:ext cx="3034060" cy="2403947"/>
          </a:xfrm>
          <a:prstGeom prst="rect">
            <a:avLst/>
          </a:prstGeom>
        </p:spPr>
      </p:pic>
    </p:spTree>
    <p:extLst>
      <p:ext uri="{BB962C8B-B14F-4D97-AF65-F5344CB8AC3E}">
        <p14:creationId xmlns:p14="http://schemas.microsoft.com/office/powerpoint/2010/main" val="8890419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107576"/>
            <a:ext cx="8042276" cy="784155"/>
          </a:xfrm>
        </p:spPr>
        <p:txBody>
          <a:bodyPr/>
          <a:lstStyle/>
          <a:p>
            <a:r>
              <a:rPr lang="en-US" dirty="0"/>
              <a:t>Definitions</a:t>
            </a:r>
          </a:p>
        </p:txBody>
      </p:sp>
      <p:sp>
        <p:nvSpPr>
          <p:cNvPr id="2" name="Content Placeholder 1"/>
          <p:cNvSpPr>
            <a:spLocks noGrp="1"/>
          </p:cNvSpPr>
          <p:nvPr>
            <p:ph idx="1"/>
          </p:nvPr>
        </p:nvSpPr>
        <p:spPr>
          <a:xfrm>
            <a:off x="405299" y="1089894"/>
            <a:ext cx="8253792" cy="5311937"/>
          </a:xfrm>
        </p:spPr>
        <p:txBody>
          <a:bodyPr>
            <a:normAutofit/>
          </a:bodyPr>
          <a:lstStyle/>
          <a:p>
            <a:r>
              <a:rPr lang="en-US" sz="2200" b="1" dirty="0">
                <a:solidFill>
                  <a:srgbClr val="800000"/>
                </a:solidFill>
              </a:rPr>
              <a:t>Deemed Savings Value</a:t>
            </a:r>
            <a:r>
              <a:rPr lang="en-US" sz="2200" dirty="0"/>
              <a:t>: </a:t>
            </a:r>
            <a:r>
              <a:rPr lang="en-US" sz="2200" dirty="0">
                <a:solidFill>
                  <a:srgbClr val="000000"/>
                </a:solidFill>
              </a:rPr>
              <a:t>(</a:t>
            </a:r>
            <a:r>
              <a:rPr lang="en-US" sz="2200" i="1" dirty="0">
                <a:solidFill>
                  <a:srgbClr val="000000"/>
                </a:solidFill>
              </a:rPr>
              <a:t>Stipulated Savings </a:t>
            </a:r>
            <a:r>
              <a:rPr lang="en-US" sz="2200" i="1" dirty="0" smtClean="0">
                <a:solidFill>
                  <a:srgbClr val="000000"/>
                </a:solidFill>
              </a:rPr>
              <a:t>Value, Unit Energy Savings)</a:t>
            </a:r>
            <a:r>
              <a:rPr lang="en-US" sz="2200" i="1" dirty="0">
                <a:solidFill>
                  <a:srgbClr val="000000"/>
                </a:solidFill>
              </a:rPr>
              <a:t>.</a:t>
            </a:r>
            <a:r>
              <a:rPr lang="en-US" sz="2200" dirty="0">
                <a:solidFill>
                  <a:srgbClr val="000000"/>
                </a:solidFill>
              </a:rPr>
              <a:t> Estimate of energy or demand savings for installed EE measure </a:t>
            </a:r>
            <a:r>
              <a:rPr lang="en-US" sz="2200" dirty="0" smtClean="0">
                <a:solidFill>
                  <a:srgbClr val="000000"/>
                </a:solidFill>
              </a:rPr>
              <a:t>‘per unit’:</a:t>
            </a:r>
            <a:endParaRPr lang="en-US" sz="2200" dirty="0">
              <a:solidFill>
                <a:srgbClr val="000000"/>
              </a:solidFill>
            </a:endParaRPr>
          </a:p>
          <a:p>
            <a:pPr lvl="1"/>
            <a:r>
              <a:rPr lang="en-US" sz="1800" dirty="0" smtClean="0">
                <a:solidFill>
                  <a:srgbClr val="800000"/>
                </a:solidFill>
              </a:rPr>
              <a:t>Used for well understood and documented EE measures</a:t>
            </a:r>
          </a:p>
          <a:p>
            <a:pPr lvl="2"/>
            <a:r>
              <a:rPr lang="en-US" sz="1800" dirty="0" smtClean="0">
                <a:solidFill>
                  <a:srgbClr val="000000"/>
                </a:solidFill>
                <a:ea typeface="ＭＳ Ｐゴシック" charset="0"/>
                <a:cs typeface="ＭＳ Ｐゴシック" charset="0"/>
              </a:rPr>
              <a:t>For example: energy</a:t>
            </a:r>
            <a:r>
              <a:rPr lang="en-US" sz="1800" dirty="0">
                <a:solidFill>
                  <a:srgbClr val="000000"/>
                </a:solidFill>
                <a:ea typeface="ＭＳ Ｐゴシック" charset="0"/>
                <a:cs typeface="ＭＳ Ｐゴシック" charset="0"/>
              </a:rPr>
              <a:t>-efficient appliances such as washing machines, computer equipment and refrigerators, and lighting retrofit projects with well-understood operating </a:t>
            </a:r>
            <a:r>
              <a:rPr lang="en-US" sz="1800" dirty="0" smtClean="0">
                <a:solidFill>
                  <a:srgbClr val="000000"/>
                </a:solidFill>
                <a:ea typeface="ＭＳ Ｐゴシック" charset="0"/>
                <a:cs typeface="ＭＳ Ｐゴシック" charset="0"/>
              </a:rPr>
              <a:t>hours</a:t>
            </a:r>
            <a:endParaRPr lang="en-US" sz="1800" dirty="0" smtClean="0">
              <a:solidFill>
                <a:srgbClr val="000000"/>
              </a:solidFill>
            </a:endParaRPr>
          </a:p>
          <a:p>
            <a:pPr lvl="1"/>
            <a:r>
              <a:rPr lang="en-US" sz="1800" dirty="0" smtClean="0">
                <a:solidFill>
                  <a:srgbClr val="800000"/>
                </a:solidFill>
              </a:rPr>
              <a:t>Has </a:t>
            </a:r>
            <a:r>
              <a:rPr lang="en-US" sz="1800" dirty="0">
                <a:solidFill>
                  <a:srgbClr val="800000"/>
                </a:solidFill>
              </a:rPr>
              <a:t>been developed from reliable data sources and analytical methods </a:t>
            </a:r>
          </a:p>
          <a:p>
            <a:pPr lvl="1"/>
            <a:r>
              <a:rPr lang="en-US" sz="1800" dirty="0">
                <a:solidFill>
                  <a:srgbClr val="800000"/>
                </a:solidFill>
              </a:rPr>
              <a:t>Is applicable to the situation being </a:t>
            </a:r>
            <a:r>
              <a:rPr lang="en-US" sz="1800" dirty="0" smtClean="0">
                <a:solidFill>
                  <a:srgbClr val="800000"/>
                </a:solidFill>
              </a:rPr>
              <a:t>evaluated</a:t>
            </a:r>
            <a:endParaRPr lang="en-US" sz="1800" dirty="0" smtClean="0"/>
          </a:p>
          <a:p>
            <a:r>
              <a:rPr lang="en-US" sz="2200" b="1" dirty="0">
                <a:solidFill>
                  <a:srgbClr val="800000"/>
                </a:solidFill>
              </a:rPr>
              <a:t>Deemed Savings Calculation</a:t>
            </a:r>
            <a:r>
              <a:rPr lang="en-US" sz="2200" dirty="0"/>
              <a:t>: </a:t>
            </a:r>
            <a:r>
              <a:rPr lang="en-US" sz="2200" dirty="0">
                <a:solidFill>
                  <a:srgbClr val="000000"/>
                </a:solidFill>
              </a:rPr>
              <a:t>An agreed-to (stipulated)</a:t>
            </a:r>
            <a:r>
              <a:rPr lang="en-US" sz="2200" dirty="0"/>
              <a:t> </a:t>
            </a:r>
            <a:r>
              <a:rPr lang="en-US" sz="2200" dirty="0">
                <a:solidFill>
                  <a:srgbClr val="800000"/>
                </a:solidFill>
              </a:rPr>
              <a:t>engineering algorithm(s) </a:t>
            </a:r>
            <a:r>
              <a:rPr lang="en-US" sz="2200" dirty="0">
                <a:solidFill>
                  <a:srgbClr val="000000"/>
                </a:solidFill>
              </a:rPr>
              <a:t>used to calculate the energy and/or demand savings associated with an installed EE measure(s)</a:t>
            </a:r>
            <a:r>
              <a:rPr lang="en-US" dirty="0">
                <a:solidFill>
                  <a:srgbClr val="000000"/>
                </a:solidFill>
              </a:rPr>
              <a:t>. </a:t>
            </a:r>
          </a:p>
        </p:txBody>
      </p:sp>
      <p:sp>
        <p:nvSpPr>
          <p:cNvPr id="5" name="Footer Placeholder 4"/>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32439437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l"/>
            <a:r>
              <a:rPr lang="en-US" dirty="0">
                <a:ea typeface="ＭＳ Ｐゴシック" charset="0"/>
                <a:cs typeface="ＭＳ Ｐゴシック" charset="0"/>
              </a:rPr>
              <a:t>Deemed </a:t>
            </a:r>
            <a:r>
              <a:rPr lang="en-US" dirty="0" smtClean="0">
                <a:ea typeface="ＭＳ Ｐゴシック" charset="0"/>
                <a:cs typeface="ＭＳ Ｐゴシック" charset="0"/>
              </a:rPr>
              <a:t>Savings</a:t>
            </a:r>
            <a:endParaRPr lang="en-US" dirty="0">
              <a:ea typeface="ＭＳ Ｐゴシック" charset="0"/>
              <a:cs typeface="ＭＳ Ｐゴシック" charset="0"/>
            </a:endParaRPr>
          </a:p>
        </p:txBody>
      </p:sp>
      <p:sp>
        <p:nvSpPr>
          <p:cNvPr id="39939" name="Content Placeholder 5"/>
          <p:cNvSpPr>
            <a:spLocks noGrp="1"/>
          </p:cNvSpPr>
          <p:nvPr>
            <p:ph sz="half" idx="1"/>
          </p:nvPr>
        </p:nvSpPr>
        <p:spPr>
          <a:xfrm>
            <a:off x="498475" y="1985963"/>
            <a:ext cx="3657600" cy="4140200"/>
          </a:xfrm>
        </p:spPr>
        <p:txBody>
          <a:bodyPr/>
          <a:lstStyle/>
          <a:p>
            <a:pPr marL="0" indent="0">
              <a:lnSpc>
                <a:spcPct val="90000"/>
              </a:lnSpc>
              <a:buFont typeface="Wingdings" charset="0"/>
              <a:buNone/>
            </a:pPr>
            <a:r>
              <a:rPr lang="en-US" sz="4400" dirty="0" smtClean="0">
                <a:solidFill>
                  <a:schemeClr val="accent6"/>
                </a:solidFill>
                <a:ea typeface="ＭＳ Ｐゴシック" charset="0"/>
                <a:cs typeface="ＭＳ Ｐゴシック" charset="0"/>
              </a:rPr>
              <a:t>They are used </a:t>
            </a:r>
            <a:r>
              <a:rPr lang="en-US" sz="4400" dirty="0">
                <a:solidFill>
                  <a:schemeClr val="accent6"/>
                </a:solidFill>
                <a:ea typeface="ＭＳ Ｐゴシック" charset="0"/>
                <a:cs typeface="ＭＳ Ｐゴシック" charset="0"/>
              </a:rPr>
              <a:t>a</a:t>
            </a:r>
            <a:r>
              <a:rPr lang="en-US" sz="4400" dirty="0" smtClean="0">
                <a:solidFill>
                  <a:schemeClr val="accent6"/>
                </a:solidFill>
                <a:ea typeface="ＭＳ Ｐゴシック" charset="0"/>
                <a:cs typeface="ＭＳ Ｐゴシック" charset="0"/>
              </a:rPr>
              <a:t> </a:t>
            </a:r>
            <a:r>
              <a:rPr lang="en-US" sz="4400" dirty="0">
                <a:solidFill>
                  <a:schemeClr val="accent6"/>
                </a:solidFill>
                <a:ea typeface="ＭＳ Ｐゴシック" charset="0"/>
                <a:cs typeface="ＭＳ Ｐゴシック" charset="0"/>
              </a:rPr>
              <a:t>l</a:t>
            </a:r>
            <a:r>
              <a:rPr lang="en-US" sz="4400" dirty="0" smtClean="0">
                <a:solidFill>
                  <a:schemeClr val="accent6"/>
                </a:solidFill>
                <a:ea typeface="ＭＳ Ｐゴシック" charset="0"/>
                <a:cs typeface="ＭＳ Ｐゴシック" charset="0"/>
              </a:rPr>
              <a:t>ot!</a:t>
            </a:r>
            <a:endParaRPr lang="en-US" sz="4000" dirty="0">
              <a:solidFill>
                <a:schemeClr val="accent6"/>
              </a:solidFill>
              <a:ea typeface="ＭＳ Ｐゴシック" charset="0"/>
              <a:cs typeface="ＭＳ Ｐゴシック" charset="0"/>
            </a:endParaRPr>
          </a:p>
          <a:p>
            <a:pPr marL="0" indent="0">
              <a:lnSpc>
                <a:spcPct val="70000"/>
              </a:lnSpc>
              <a:buFont typeface="Wingdings" charset="0"/>
              <a:buNone/>
            </a:pPr>
            <a:endParaRPr lang="en-US" sz="1700" dirty="0">
              <a:latin typeface="Rockwell" charset="0"/>
              <a:ea typeface="ＭＳ Ｐゴシック" charset="0"/>
              <a:cs typeface="ＭＳ Ｐゴシック" charset="0"/>
            </a:endParaRPr>
          </a:p>
        </p:txBody>
      </p:sp>
      <p:sp>
        <p:nvSpPr>
          <p:cNvPr id="38916" name="Content Placeholder 6"/>
          <p:cNvSpPr>
            <a:spLocks noGrp="1"/>
          </p:cNvSpPr>
          <p:nvPr>
            <p:ph sz="half" idx="2"/>
          </p:nvPr>
        </p:nvSpPr>
        <p:spPr>
          <a:xfrm>
            <a:off x="4400550" y="1985963"/>
            <a:ext cx="4387850" cy="4140200"/>
          </a:xfrm>
        </p:spPr>
        <p:txBody>
          <a:bodyPr/>
          <a:lstStyle/>
          <a:p>
            <a:pPr>
              <a:buFont typeface="Wingdings" charset="0"/>
              <a:buNone/>
            </a:pPr>
            <a:r>
              <a:rPr lang="en-US" sz="1700" dirty="0" smtClean="0">
                <a:solidFill>
                  <a:srgbClr val="C00000"/>
                </a:solidFill>
                <a:ea typeface="ＭＳ Ｐゴシック" charset="0"/>
                <a:cs typeface="ＭＳ Ｐゴシック" charset="0"/>
              </a:rPr>
              <a:t>But, Must Be Used With Caution</a:t>
            </a:r>
            <a:endParaRPr lang="en-US" sz="1700" dirty="0">
              <a:solidFill>
                <a:srgbClr val="C00000"/>
              </a:solidFill>
              <a:ea typeface="ＭＳ Ｐゴシック" charset="0"/>
              <a:cs typeface="ＭＳ Ｐゴシック" charset="0"/>
            </a:endParaRPr>
          </a:p>
          <a:p>
            <a:r>
              <a:rPr lang="en-US" sz="1600" dirty="0" smtClean="0">
                <a:solidFill>
                  <a:srgbClr val="000000"/>
                </a:solidFill>
                <a:ea typeface="ＭＳ Ｐゴシック" charset="0"/>
                <a:cs typeface="ＭＳ Ｐゴシック" charset="0"/>
              </a:rPr>
              <a:t>Have to be applied where appropriate – only!</a:t>
            </a:r>
          </a:p>
          <a:p>
            <a:r>
              <a:rPr lang="en-US" sz="1600" dirty="0" smtClean="0">
                <a:solidFill>
                  <a:srgbClr val="000000"/>
                </a:solidFill>
                <a:ea typeface="ＭＳ Ｐゴシック" charset="0"/>
                <a:cs typeface="ＭＳ Ｐゴシック" charset="0"/>
              </a:rPr>
              <a:t>The </a:t>
            </a:r>
            <a:r>
              <a:rPr lang="en-US" sz="1600" dirty="0">
                <a:solidFill>
                  <a:srgbClr val="000000"/>
                </a:solidFill>
                <a:ea typeface="ＭＳ Ｐゴシック" charset="0"/>
                <a:cs typeface="ＭＳ Ｐゴシック" charset="0"/>
              </a:rPr>
              <a:t>use of deemed values in a savings calculation is an agreement to accept a stipulated value, irrespective of what actually </a:t>
            </a:r>
            <a:r>
              <a:rPr lang="ja-JP" altLang="en-US" sz="1600" dirty="0">
                <a:solidFill>
                  <a:srgbClr val="000000"/>
                </a:solidFill>
                <a:ea typeface="ＭＳ Ｐゴシック" charset="0"/>
                <a:cs typeface="ＭＳ Ｐゴシック" charset="0"/>
              </a:rPr>
              <a:t>“</a:t>
            </a:r>
            <a:r>
              <a:rPr lang="en-US" sz="1600" dirty="0">
                <a:solidFill>
                  <a:srgbClr val="000000"/>
                </a:solidFill>
                <a:ea typeface="ＭＳ Ｐゴシック" charset="0"/>
                <a:cs typeface="ＭＳ Ｐゴシック" charset="0"/>
              </a:rPr>
              <a:t>happens</a:t>
            </a:r>
            <a:r>
              <a:rPr lang="ja-JP" altLang="en-US" sz="1600" dirty="0">
                <a:solidFill>
                  <a:srgbClr val="000000"/>
                </a:solidFill>
                <a:ea typeface="ＭＳ Ｐゴシック" charset="0"/>
                <a:cs typeface="ＭＳ Ｐゴシック" charset="0"/>
              </a:rPr>
              <a:t>”</a:t>
            </a:r>
            <a:r>
              <a:rPr lang="en-US" sz="1600" dirty="0" smtClean="0">
                <a:solidFill>
                  <a:srgbClr val="000000"/>
                </a:solidFill>
                <a:ea typeface="ＭＳ Ｐゴシック" charset="0"/>
                <a:cs typeface="ＭＳ Ｐゴシック" charset="0"/>
              </a:rPr>
              <a:t>.</a:t>
            </a:r>
          </a:p>
          <a:p>
            <a:r>
              <a:rPr lang="en-US" sz="1600" dirty="0">
                <a:solidFill>
                  <a:srgbClr val="000000"/>
                </a:solidFill>
                <a:ea typeface="ＭＳ Ｐゴシック" charset="0"/>
                <a:cs typeface="ＭＳ Ｐゴシック" charset="0"/>
              </a:rPr>
              <a:t>When using deemed values, it is important to realize that technologies alone do not save </a:t>
            </a:r>
            <a:r>
              <a:rPr lang="en-US" sz="1600" dirty="0" smtClean="0">
                <a:solidFill>
                  <a:srgbClr val="000000"/>
                </a:solidFill>
                <a:ea typeface="ＭＳ Ｐゴシック" charset="0"/>
                <a:cs typeface="ＭＳ Ｐゴシック" charset="0"/>
              </a:rPr>
              <a:t>energy -  </a:t>
            </a:r>
            <a:r>
              <a:rPr lang="en-US" sz="1600" dirty="0">
                <a:solidFill>
                  <a:srgbClr val="000000"/>
                </a:solidFill>
                <a:ea typeface="ＭＳ Ｐゴシック" charset="0"/>
                <a:cs typeface="ＭＳ Ｐゴシック" charset="0"/>
              </a:rPr>
              <a:t>it is how they are used that saves </a:t>
            </a:r>
            <a:r>
              <a:rPr lang="en-US" sz="1600" dirty="0" smtClean="0">
                <a:solidFill>
                  <a:srgbClr val="000000"/>
                </a:solidFill>
                <a:ea typeface="ＭＳ Ｐゴシック" charset="0"/>
                <a:cs typeface="ＭＳ Ｐゴシック" charset="0"/>
              </a:rPr>
              <a:t>energy</a:t>
            </a:r>
            <a:endParaRPr lang="en-US" sz="1600" dirty="0">
              <a:solidFill>
                <a:srgbClr val="000000"/>
              </a:solidFill>
              <a:ea typeface="ＭＳ Ｐゴシック" charset="0"/>
              <a:cs typeface="ＭＳ Ｐゴシック" charset="0"/>
            </a:endParaRPr>
          </a:p>
          <a:p>
            <a:pPr>
              <a:lnSpc>
                <a:spcPct val="80000"/>
              </a:lnSpc>
            </a:pPr>
            <a:endParaRPr lang="en-US" sz="1400" dirty="0">
              <a:latin typeface="Rockwell"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2530415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107576"/>
            <a:ext cx="8042276" cy="1028343"/>
          </a:xfrm>
        </p:spPr>
        <p:txBody>
          <a:bodyPr/>
          <a:lstStyle/>
          <a:p>
            <a:pPr algn="l"/>
            <a:r>
              <a:rPr lang="en-US" sz="3600" dirty="0"/>
              <a:t>Deemed Savings and Algorithm Resource Database – AKA “TRM” </a:t>
            </a:r>
          </a:p>
        </p:txBody>
      </p:sp>
      <p:sp>
        <p:nvSpPr>
          <p:cNvPr id="2" name="Content Placeholder 1"/>
          <p:cNvSpPr>
            <a:spLocks noGrp="1"/>
          </p:cNvSpPr>
          <p:nvPr>
            <p:ph idx="1"/>
          </p:nvPr>
        </p:nvSpPr>
        <p:spPr>
          <a:xfrm>
            <a:off x="264458" y="1225363"/>
            <a:ext cx="8750974" cy="4933672"/>
          </a:xfrm>
        </p:spPr>
        <p:txBody>
          <a:bodyPr/>
          <a:lstStyle/>
          <a:p>
            <a:pPr>
              <a:spcBef>
                <a:spcPts val="800"/>
              </a:spcBef>
            </a:pPr>
            <a:r>
              <a:rPr lang="en-US" sz="2000" dirty="0" smtClean="0">
                <a:solidFill>
                  <a:srgbClr val="000000"/>
                </a:solidFill>
              </a:rPr>
              <a:t>TRM is a resource (document, database, website) that </a:t>
            </a:r>
            <a:r>
              <a:rPr lang="en-US" sz="2000" dirty="0">
                <a:solidFill>
                  <a:srgbClr val="000000"/>
                </a:solidFill>
              </a:rPr>
              <a:t>includes information used in program</a:t>
            </a:r>
            <a:r>
              <a:rPr lang="en-US" sz="2000" dirty="0"/>
              <a:t> </a:t>
            </a:r>
            <a:r>
              <a:rPr lang="en-US" sz="2000" dirty="0" smtClean="0">
                <a:solidFill>
                  <a:srgbClr val="800000"/>
                </a:solidFill>
              </a:rPr>
              <a:t>planning</a:t>
            </a:r>
            <a:r>
              <a:rPr lang="en-US" sz="2000" dirty="0"/>
              <a:t>,</a:t>
            </a:r>
            <a:r>
              <a:rPr lang="en-US" sz="2000" dirty="0" smtClean="0"/>
              <a:t> </a:t>
            </a:r>
            <a:r>
              <a:rPr lang="en-US" sz="2000" dirty="0">
                <a:solidFill>
                  <a:srgbClr val="800000"/>
                </a:solidFill>
              </a:rPr>
              <a:t>reporting</a:t>
            </a:r>
            <a:r>
              <a:rPr lang="en-US" sz="2000" dirty="0"/>
              <a:t> </a:t>
            </a:r>
            <a:r>
              <a:rPr lang="en-US" sz="2000" dirty="0" smtClean="0"/>
              <a:t>and </a:t>
            </a:r>
            <a:r>
              <a:rPr lang="en-US" sz="2000" dirty="0" smtClean="0">
                <a:solidFill>
                  <a:srgbClr val="800000"/>
                </a:solidFill>
              </a:rPr>
              <a:t>evaluating </a:t>
            </a:r>
            <a:r>
              <a:rPr lang="en-US" sz="2000" dirty="0" smtClean="0">
                <a:solidFill>
                  <a:srgbClr val="000000"/>
                </a:solidFill>
              </a:rPr>
              <a:t>of EE programs which can include: </a:t>
            </a:r>
          </a:p>
          <a:p>
            <a:pPr lvl="1">
              <a:spcBef>
                <a:spcPts val="800"/>
              </a:spcBef>
            </a:pPr>
            <a:r>
              <a:rPr lang="en-US" sz="1800" dirty="0" smtClean="0">
                <a:solidFill>
                  <a:srgbClr val="800000"/>
                </a:solidFill>
              </a:rPr>
              <a:t>Energy efficiency measures metrics or characteristics (e.g. ,savings)</a:t>
            </a:r>
            <a:endParaRPr lang="en-US" sz="1800" dirty="0">
              <a:solidFill>
                <a:srgbClr val="800000"/>
              </a:solidFill>
            </a:endParaRPr>
          </a:p>
          <a:p>
            <a:pPr lvl="1">
              <a:spcBef>
                <a:spcPts val="800"/>
              </a:spcBef>
            </a:pPr>
            <a:r>
              <a:rPr lang="en-US" sz="1800" dirty="0">
                <a:solidFill>
                  <a:srgbClr val="800000"/>
                </a:solidFill>
              </a:rPr>
              <a:t>E</a:t>
            </a:r>
            <a:r>
              <a:rPr lang="en-US" sz="1800" dirty="0" smtClean="0">
                <a:solidFill>
                  <a:srgbClr val="800000"/>
                </a:solidFill>
              </a:rPr>
              <a:t>ngineering </a:t>
            </a:r>
            <a:r>
              <a:rPr lang="en-US" sz="1800" dirty="0">
                <a:solidFill>
                  <a:srgbClr val="800000"/>
                </a:solidFill>
              </a:rPr>
              <a:t>algorithms to calculate savings</a:t>
            </a:r>
          </a:p>
          <a:p>
            <a:pPr lvl="1">
              <a:spcBef>
                <a:spcPts val="800"/>
              </a:spcBef>
            </a:pPr>
            <a:r>
              <a:rPr lang="en-US" sz="1800" dirty="0">
                <a:solidFill>
                  <a:srgbClr val="800000"/>
                </a:solidFill>
              </a:rPr>
              <a:t>Specific parameters needed to calculate savings</a:t>
            </a:r>
          </a:p>
          <a:p>
            <a:pPr lvl="1">
              <a:spcBef>
                <a:spcPts val="800"/>
              </a:spcBef>
            </a:pPr>
            <a:r>
              <a:rPr lang="en-US" sz="1800" dirty="0">
                <a:solidFill>
                  <a:srgbClr val="800000"/>
                </a:solidFill>
              </a:rPr>
              <a:t>F</a:t>
            </a:r>
            <a:r>
              <a:rPr lang="en-US" sz="1800" dirty="0" smtClean="0">
                <a:solidFill>
                  <a:srgbClr val="800000"/>
                </a:solidFill>
              </a:rPr>
              <a:t>actors for applying </a:t>
            </a:r>
            <a:r>
              <a:rPr lang="en-US" sz="1800" dirty="0">
                <a:solidFill>
                  <a:srgbClr val="800000"/>
                </a:solidFill>
              </a:rPr>
              <a:t>to calculated savings (e.g., net-to-gross </a:t>
            </a:r>
            <a:r>
              <a:rPr lang="en-US" sz="1800" dirty="0" smtClean="0">
                <a:solidFill>
                  <a:srgbClr val="800000"/>
                </a:solidFill>
              </a:rPr>
              <a:t>ratios)</a:t>
            </a:r>
            <a:endParaRPr lang="en-US" sz="1800" dirty="0">
              <a:solidFill>
                <a:srgbClr val="800000"/>
              </a:solidFill>
            </a:endParaRPr>
          </a:p>
          <a:p>
            <a:pPr>
              <a:spcBef>
                <a:spcPts val="800"/>
              </a:spcBef>
            </a:pPr>
            <a:r>
              <a:rPr lang="en-US" sz="2000" dirty="0" smtClean="0">
                <a:solidFill>
                  <a:srgbClr val="000000"/>
                </a:solidFill>
              </a:rPr>
              <a:t>Typically include documentation of:</a:t>
            </a:r>
          </a:p>
          <a:p>
            <a:pPr lvl="1">
              <a:spcBef>
                <a:spcPts val="800"/>
              </a:spcBef>
            </a:pPr>
            <a:r>
              <a:rPr lang="en-US" sz="1800" dirty="0">
                <a:solidFill>
                  <a:srgbClr val="800000"/>
                </a:solidFill>
              </a:rPr>
              <a:t>Assumptions (e.g., baselines) used to prepare values</a:t>
            </a:r>
          </a:p>
          <a:p>
            <a:pPr lvl="1">
              <a:spcBef>
                <a:spcPts val="800"/>
              </a:spcBef>
            </a:pPr>
            <a:r>
              <a:rPr lang="en-US" sz="1800" dirty="0">
                <a:solidFill>
                  <a:srgbClr val="800000"/>
                </a:solidFill>
              </a:rPr>
              <a:t>Calculations of values</a:t>
            </a:r>
          </a:p>
          <a:p>
            <a:pPr lvl="1">
              <a:spcBef>
                <a:spcPts val="800"/>
              </a:spcBef>
            </a:pPr>
            <a:r>
              <a:rPr lang="en-US" sz="1800" dirty="0">
                <a:solidFill>
                  <a:srgbClr val="800000"/>
                </a:solidFill>
              </a:rPr>
              <a:t>When (what appropriate applications) to apply values and </a:t>
            </a:r>
            <a:r>
              <a:rPr lang="en-US" sz="1800" dirty="0" smtClean="0">
                <a:solidFill>
                  <a:srgbClr val="800000"/>
                </a:solidFill>
              </a:rPr>
              <a:t>algorithms</a:t>
            </a:r>
          </a:p>
          <a:p>
            <a:pPr>
              <a:spcBef>
                <a:spcPts val="800"/>
              </a:spcBef>
            </a:pPr>
            <a:r>
              <a:rPr lang="en-US" sz="2000" dirty="0">
                <a:solidFill>
                  <a:srgbClr val="000000"/>
                </a:solidFill>
              </a:rPr>
              <a:t>Provide a common reference for utility program managers, implementers, evaluators, and regulators</a:t>
            </a:r>
            <a:endParaRPr lang="en-US" sz="1800" dirty="0">
              <a:solidFill>
                <a:srgbClr val="000000"/>
              </a:solidFill>
            </a:endParaRPr>
          </a:p>
          <a:p>
            <a:pPr lvl="1"/>
            <a:endParaRPr lang="en-US" sz="1800" dirty="0">
              <a:solidFill>
                <a:srgbClr val="800000"/>
              </a:solidFill>
            </a:endParaRPr>
          </a:p>
          <a:p>
            <a:endParaRPr lang="en-US" dirty="0"/>
          </a:p>
          <a:p>
            <a:endParaRPr lang="en-US" dirty="0"/>
          </a:p>
        </p:txBody>
      </p:sp>
      <p:sp>
        <p:nvSpPr>
          <p:cNvPr id="5" name="Footer Placeholder 4"/>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34486661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19399"/>
          </a:xfrm>
        </p:spPr>
        <p:txBody>
          <a:bodyPr/>
          <a:lstStyle/>
          <a:p>
            <a:pPr algn="l"/>
            <a:r>
              <a:rPr lang="en-US" sz="4000" dirty="0" smtClean="0"/>
              <a:t>TRM Contents</a:t>
            </a:r>
            <a:endParaRPr lang="en-US" sz="4000" dirty="0"/>
          </a:p>
        </p:txBody>
      </p:sp>
      <p:sp>
        <p:nvSpPr>
          <p:cNvPr id="3" name="Content Placeholder 2"/>
          <p:cNvSpPr>
            <a:spLocks noGrp="1"/>
          </p:cNvSpPr>
          <p:nvPr>
            <p:ph idx="1"/>
          </p:nvPr>
        </p:nvSpPr>
        <p:spPr>
          <a:xfrm>
            <a:off x="549275" y="1279027"/>
            <a:ext cx="8042276" cy="4664574"/>
          </a:xfrm>
        </p:spPr>
        <p:txBody>
          <a:bodyPr/>
          <a:lstStyle/>
          <a:p>
            <a:r>
              <a:rPr lang="en-US" dirty="0">
                <a:solidFill>
                  <a:srgbClr val="000000"/>
                </a:solidFill>
              </a:rPr>
              <a:t>For each measure, the </a:t>
            </a:r>
            <a:r>
              <a:rPr lang="en-US" dirty="0" smtClean="0">
                <a:solidFill>
                  <a:srgbClr val="000000"/>
                </a:solidFill>
              </a:rPr>
              <a:t>TRMs often, but not always, include </a:t>
            </a:r>
            <a:r>
              <a:rPr lang="en-US" dirty="0">
                <a:solidFill>
                  <a:srgbClr val="000000"/>
                </a:solidFill>
              </a:rPr>
              <a:t>either specific deemed values or </a:t>
            </a:r>
            <a:r>
              <a:rPr lang="en-US" dirty="0" smtClean="0">
                <a:solidFill>
                  <a:srgbClr val="000000"/>
                </a:solidFill>
              </a:rPr>
              <a:t>algorithms </a:t>
            </a:r>
            <a:r>
              <a:rPr lang="en-US" dirty="0">
                <a:solidFill>
                  <a:srgbClr val="000000"/>
                </a:solidFill>
              </a:rPr>
              <a:t>for </a:t>
            </a:r>
            <a:r>
              <a:rPr lang="en-US" dirty="0" smtClean="0">
                <a:solidFill>
                  <a:srgbClr val="000000"/>
                </a:solidFill>
              </a:rPr>
              <a:t>calculating one or more of the following: </a:t>
            </a:r>
            <a:endParaRPr lang="en-US" dirty="0">
              <a:solidFill>
                <a:srgbClr val="000000"/>
              </a:solidFill>
            </a:endParaRPr>
          </a:p>
          <a:p>
            <a:pPr lvl="1"/>
            <a:r>
              <a:rPr lang="en-US" sz="1800" dirty="0">
                <a:solidFill>
                  <a:srgbClr val="000000"/>
                </a:solidFill>
              </a:rPr>
              <a:t>E</a:t>
            </a:r>
            <a:r>
              <a:rPr lang="en-US" sz="1800" dirty="0" smtClean="0">
                <a:solidFill>
                  <a:srgbClr val="000000"/>
                </a:solidFill>
              </a:rPr>
              <a:t>lectric </a:t>
            </a:r>
            <a:r>
              <a:rPr lang="en-US" sz="1800" dirty="0">
                <a:solidFill>
                  <a:srgbClr val="000000"/>
                </a:solidFill>
              </a:rPr>
              <a:t>energy </a:t>
            </a:r>
            <a:r>
              <a:rPr lang="en-US" sz="1800" dirty="0" smtClean="0">
                <a:solidFill>
                  <a:srgbClr val="000000"/>
                </a:solidFill>
              </a:rPr>
              <a:t>and demand savings</a:t>
            </a:r>
            <a:endParaRPr lang="en-US" sz="1800" dirty="0">
              <a:solidFill>
                <a:srgbClr val="000000"/>
              </a:solidFill>
            </a:endParaRPr>
          </a:p>
          <a:p>
            <a:pPr lvl="1"/>
            <a:r>
              <a:rPr lang="en-US" sz="1800" dirty="0">
                <a:solidFill>
                  <a:srgbClr val="000000"/>
                </a:solidFill>
              </a:rPr>
              <a:t>F</a:t>
            </a:r>
            <a:r>
              <a:rPr lang="en-US" sz="1800" dirty="0" smtClean="0">
                <a:solidFill>
                  <a:srgbClr val="000000"/>
                </a:solidFill>
              </a:rPr>
              <a:t>ossil </a:t>
            </a:r>
            <a:r>
              <a:rPr lang="en-US" sz="1800" dirty="0">
                <a:solidFill>
                  <a:srgbClr val="000000"/>
                </a:solidFill>
              </a:rPr>
              <a:t>fuel energy </a:t>
            </a:r>
            <a:r>
              <a:rPr lang="en-US" sz="1800" dirty="0" smtClean="0">
                <a:solidFill>
                  <a:srgbClr val="000000"/>
                </a:solidFill>
              </a:rPr>
              <a:t>savings </a:t>
            </a:r>
          </a:p>
          <a:p>
            <a:pPr lvl="1"/>
            <a:r>
              <a:rPr lang="en-US" sz="1800" dirty="0">
                <a:solidFill>
                  <a:srgbClr val="000000"/>
                </a:solidFill>
              </a:rPr>
              <a:t>Incremental costs</a:t>
            </a:r>
          </a:p>
          <a:p>
            <a:pPr lvl="1"/>
            <a:r>
              <a:rPr lang="en-US" sz="1800" dirty="0">
                <a:solidFill>
                  <a:srgbClr val="000000"/>
                </a:solidFill>
              </a:rPr>
              <a:t>Measure </a:t>
            </a:r>
            <a:r>
              <a:rPr lang="en-US" sz="1800" dirty="0" smtClean="0">
                <a:solidFill>
                  <a:srgbClr val="000000"/>
                </a:solidFill>
              </a:rPr>
              <a:t>lives</a:t>
            </a:r>
          </a:p>
          <a:p>
            <a:pPr marL="349250" lvl="1" indent="0">
              <a:buNone/>
            </a:pPr>
            <a:r>
              <a:rPr lang="en-US" sz="1800" i="1" dirty="0" smtClean="0">
                <a:solidFill>
                  <a:srgbClr val="000000"/>
                </a:solidFill>
              </a:rPr>
              <a:t>Note that these are often the values required for determining cost-effectiveness</a:t>
            </a:r>
          </a:p>
          <a:p>
            <a:r>
              <a:rPr lang="en-US" sz="2000" dirty="0" smtClean="0">
                <a:solidFill>
                  <a:srgbClr val="000000"/>
                </a:solidFill>
              </a:rPr>
              <a:t>And sometimes:</a:t>
            </a:r>
            <a:endParaRPr lang="en-US" sz="2000" dirty="0">
              <a:solidFill>
                <a:srgbClr val="000000"/>
              </a:solidFill>
            </a:endParaRPr>
          </a:p>
          <a:p>
            <a:pPr lvl="1"/>
            <a:r>
              <a:rPr lang="en-US" sz="1800" dirty="0" smtClean="0">
                <a:solidFill>
                  <a:srgbClr val="000000"/>
                </a:solidFill>
              </a:rPr>
              <a:t>Net to gross ratios</a:t>
            </a:r>
            <a:endParaRPr lang="en-US" sz="1800" dirty="0">
              <a:solidFill>
                <a:srgbClr val="000000"/>
              </a:solidFill>
            </a:endParaRPr>
          </a:p>
          <a:p>
            <a:pPr lvl="1"/>
            <a:r>
              <a:rPr lang="en-US" sz="1800" dirty="0" smtClean="0">
                <a:solidFill>
                  <a:srgbClr val="000000"/>
                </a:solidFill>
              </a:rPr>
              <a:t>Non-energy benefits - e.g</a:t>
            </a:r>
            <a:r>
              <a:rPr lang="en-US" sz="1800" dirty="0">
                <a:solidFill>
                  <a:srgbClr val="000000"/>
                </a:solidFill>
              </a:rPr>
              <a:t>. water savings, </a:t>
            </a:r>
            <a:r>
              <a:rPr lang="en-US" sz="1800" dirty="0" smtClean="0">
                <a:solidFill>
                  <a:srgbClr val="000000"/>
                </a:solidFill>
              </a:rPr>
              <a:t>avoided emissions</a:t>
            </a:r>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15925535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316898"/>
            <a:ext cx="8686800" cy="819021"/>
          </a:xfrm>
        </p:spPr>
        <p:txBody>
          <a:bodyPr>
            <a:normAutofit/>
          </a:bodyPr>
          <a:lstStyle/>
          <a:p>
            <a:pPr algn="l"/>
            <a:r>
              <a:rPr lang="en-US" sz="4000" dirty="0" smtClean="0"/>
              <a:t>How Values Are Indicated</a:t>
            </a:r>
            <a:endParaRPr lang="en-US" sz="4000" dirty="0"/>
          </a:p>
        </p:txBody>
      </p:sp>
      <p:sp>
        <p:nvSpPr>
          <p:cNvPr id="5" name="Content Placeholder 4"/>
          <p:cNvSpPr>
            <a:spLocks noGrp="1"/>
          </p:cNvSpPr>
          <p:nvPr>
            <p:ph idx="1"/>
          </p:nvPr>
        </p:nvSpPr>
        <p:spPr>
          <a:xfrm>
            <a:off x="457200" y="1395302"/>
            <a:ext cx="8229600" cy="4672123"/>
          </a:xfrm>
        </p:spPr>
        <p:txBody>
          <a:bodyPr>
            <a:normAutofit fontScale="92500" lnSpcReduction="10000"/>
          </a:bodyPr>
          <a:lstStyle/>
          <a:p>
            <a:pPr marL="0" indent="0">
              <a:lnSpc>
                <a:spcPct val="120000"/>
              </a:lnSpc>
              <a:buNone/>
            </a:pPr>
            <a:r>
              <a:rPr lang="en-US" dirty="0" smtClean="0">
                <a:solidFill>
                  <a:srgbClr val="000000"/>
                </a:solidFill>
              </a:rPr>
              <a:t>Measure savings may be represented in one of three ways (or combinations):	</a:t>
            </a:r>
          </a:p>
          <a:p>
            <a:pPr>
              <a:lnSpc>
                <a:spcPct val="120000"/>
              </a:lnSpc>
            </a:pPr>
            <a:r>
              <a:rPr lang="en-US" dirty="0" smtClean="0">
                <a:solidFill>
                  <a:srgbClr val="000000"/>
                </a:solidFill>
              </a:rPr>
              <a:t>Fully Deemed - Fully stipulated (deemed) savings value</a:t>
            </a:r>
          </a:p>
          <a:p>
            <a:pPr lvl="1">
              <a:lnSpc>
                <a:spcPct val="120000"/>
              </a:lnSpc>
            </a:pPr>
            <a:r>
              <a:rPr lang="en-US" dirty="0" smtClean="0">
                <a:solidFill>
                  <a:srgbClr val="000000"/>
                </a:solidFill>
              </a:rPr>
              <a:t>Used when savings are well studied</a:t>
            </a:r>
          </a:p>
          <a:p>
            <a:pPr>
              <a:lnSpc>
                <a:spcPct val="120000"/>
              </a:lnSpc>
            </a:pPr>
            <a:r>
              <a:rPr lang="en-US" dirty="0" smtClean="0">
                <a:solidFill>
                  <a:srgbClr val="000000"/>
                </a:solidFill>
              </a:rPr>
              <a:t>Partially Deemed Algorithm - Savings based on a formula where input parameters are stipulated or based on project-specific conditions</a:t>
            </a:r>
          </a:p>
          <a:p>
            <a:pPr lvl="1">
              <a:lnSpc>
                <a:spcPct val="120000"/>
              </a:lnSpc>
            </a:pPr>
            <a:r>
              <a:rPr lang="en-US" dirty="0" smtClean="0">
                <a:solidFill>
                  <a:srgbClr val="000000"/>
                </a:solidFill>
              </a:rPr>
              <a:t>Most common approach, allows for some variability</a:t>
            </a:r>
          </a:p>
          <a:p>
            <a:pPr>
              <a:lnSpc>
                <a:spcPct val="120000"/>
              </a:lnSpc>
            </a:pPr>
            <a:r>
              <a:rPr lang="en-US" dirty="0" smtClean="0">
                <a:solidFill>
                  <a:srgbClr val="000000"/>
                </a:solidFill>
              </a:rPr>
              <a:t>Fully Calculated Algorithm - No stipulated parameters</a:t>
            </a:r>
          </a:p>
          <a:p>
            <a:pPr lvl="1">
              <a:lnSpc>
                <a:spcPct val="120000"/>
              </a:lnSpc>
            </a:pPr>
            <a:r>
              <a:rPr lang="en-US" dirty="0" smtClean="0">
                <a:solidFill>
                  <a:srgbClr val="000000"/>
                </a:solidFill>
              </a:rPr>
              <a:t>Used for highly variable savings for a given measure</a:t>
            </a:r>
            <a:endParaRPr lang="en-US" dirty="0">
              <a:solidFill>
                <a:srgbClr val="000000"/>
              </a:solidFill>
            </a:endParaRPr>
          </a:p>
        </p:txBody>
      </p:sp>
      <p:sp>
        <p:nvSpPr>
          <p:cNvPr id="3" name="Footer Placeholder 2"/>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35017867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77904"/>
          </a:xfrm>
        </p:spPr>
        <p:txBody>
          <a:bodyPr/>
          <a:lstStyle/>
          <a:p>
            <a:pPr algn="l"/>
            <a:r>
              <a:rPr lang="en-US" dirty="0" smtClean="0"/>
              <a:t>Measure Spectrum</a:t>
            </a:r>
            <a:endParaRPr lang="en-US" dirty="0"/>
          </a:p>
        </p:txBody>
      </p:sp>
      <p:sp>
        <p:nvSpPr>
          <p:cNvPr id="3" name="Content Placeholder 2"/>
          <p:cNvSpPr>
            <a:spLocks noGrp="1"/>
          </p:cNvSpPr>
          <p:nvPr>
            <p:ph idx="1"/>
          </p:nvPr>
        </p:nvSpPr>
        <p:spPr>
          <a:xfrm>
            <a:off x="549275" y="1064365"/>
            <a:ext cx="8042276" cy="4879236"/>
          </a:xfrm>
        </p:spPr>
        <p:txBody>
          <a:bodyPr/>
          <a:lstStyle/>
          <a:p>
            <a:r>
              <a:rPr lang="en-US" dirty="0" smtClean="0"/>
              <a:t>Graphic from VEIC</a:t>
            </a:r>
          </a:p>
          <a:p>
            <a:endParaRPr lang="en-US" dirty="0"/>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pic>
        <p:nvPicPr>
          <p:cNvPr id="6" name="Picture 5"/>
          <p:cNvPicPr>
            <a:picLocks noChangeAspect="1"/>
          </p:cNvPicPr>
          <p:nvPr/>
        </p:nvPicPr>
        <p:blipFill>
          <a:blip r:embed="rId3"/>
          <a:stretch>
            <a:fillRect/>
          </a:stretch>
        </p:blipFill>
        <p:spPr>
          <a:xfrm>
            <a:off x="549274" y="1649119"/>
            <a:ext cx="8077279" cy="4227250"/>
          </a:xfrm>
          <a:prstGeom prst="rect">
            <a:avLst/>
          </a:prstGeom>
        </p:spPr>
      </p:pic>
    </p:spTree>
    <p:extLst>
      <p:ext uri="{BB962C8B-B14F-4D97-AF65-F5344CB8AC3E}">
        <p14:creationId xmlns:p14="http://schemas.microsoft.com/office/powerpoint/2010/main" val="34257675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9275" y="107576"/>
            <a:ext cx="8042276" cy="1064120"/>
          </a:xfrm>
        </p:spPr>
        <p:txBody>
          <a:bodyPr/>
          <a:lstStyle/>
          <a:p>
            <a:pPr algn="l"/>
            <a:r>
              <a:rPr lang="en-US" dirty="0" smtClean="0"/>
              <a:t>Topics</a:t>
            </a:r>
            <a:endParaRPr lang="en-US" dirty="0"/>
          </a:p>
        </p:txBody>
      </p:sp>
      <p:sp>
        <p:nvSpPr>
          <p:cNvPr id="6" name="Content Placeholder 5"/>
          <p:cNvSpPr>
            <a:spLocks noGrp="1"/>
          </p:cNvSpPr>
          <p:nvPr>
            <p:ph idx="1"/>
          </p:nvPr>
        </p:nvSpPr>
        <p:spPr/>
        <p:txBody>
          <a:bodyPr/>
          <a:lstStyle/>
          <a:p>
            <a:r>
              <a:rPr lang="en-US" dirty="0" smtClean="0">
                <a:solidFill>
                  <a:schemeClr val="tx1"/>
                </a:solidFill>
              </a:rPr>
              <a:t>Context/Background on EE EM&amp;V</a:t>
            </a:r>
          </a:p>
          <a:p>
            <a:r>
              <a:rPr lang="en-US" dirty="0" smtClean="0">
                <a:solidFill>
                  <a:schemeClr val="tx1"/>
                </a:solidFill>
              </a:rPr>
              <a:t>Introduction to TRMs</a:t>
            </a:r>
          </a:p>
          <a:p>
            <a:r>
              <a:rPr lang="en-US" dirty="0" smtClean="0">
                <a:solidFill>
                  <a:schemeClr val="tx1"/>
                </a:solidFill>
              </a:rPr>
              <a:t>Why use TRMs</a:t>
            </a:r>
          </a:p>
          <a:p>
            <a:r>
              <a:rPr lang="en-US" dirty="0" smtClean="0">
                <a:solidFill>
                  <a:schemeClr val="tx1"/>
                </a:solidFill>
              </a:rPr>
              <a:t>TRM examples</a:t>
            </a:r>
          </a:p>
          <a:p>
            <a:r>
              <a:rPr lang="en-US" dirty="0" smtClean="0">
                <a:solidFill>
                  <a:schemeClr val="tx1"/>
                </a:solidFill>
              </a:rPr>
              <a:t>How To Set Up and Use TRMs </a:t>
            </a:r>
          </a:p>
          <a:p>
            <a:r>
              <a:rPr lang="en-US" dirty="0" smtClean="0">
                <a:solidFill>
                  <a:schemeClr val="tx1"/>
                </a:solidFill>
              </a:rPr>
              <a:t>EM&amp;V and TRM Resources</a:t>
            </a:r>
          </a:p>
          <a:p>
            <a:pPr marL="0" indent="0" algn="ctr">
              <a:buNone/>
            </a:pPr>
            <a:r>
              <a:rPr lang="en-US" i="1" dirty="0" smtClean="0">
                <a:solidFill>
                  <a:srgbClr val="C00000"/>
                </a:solidFill>
              </a:rPr>
              <a:t>Intent is for informal presentation and discussion</a:t>
            </a:r>
          </a:p>
          <a:p>
            <a:endParaRPr lang="en-US" dirty="0" smtClean="0"/>
          </a:p>
          <a:p>
            <a:endParaRPr lang="en-US" dirty="0"/>
          </a:p>
        </p:txBody>
      </p:sp>
      <p:sp>
        <p:nvSpPr>
          <p:cNvPr id="7" name="Footer Placeholder 6"/>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32548818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7845"/>
          </a:xfrm>
        </p:spPr>
        <p:txBody>
          <a:bodyPr/>
          <a:lstStyle/>
          <a:p>
            <a:pPr algn="l"/>
            <a:r>
              <a:rPr lang="en-US" sz="4000" dirty="0" smtClean="0"/>
              <a:t>Applicability Conditions</a:t>
            </a:r>
            <a:endParaRPr lang="en-US" sz="4000" dirty="0"/>
          </a:p>
        </p:txBody>
      </p:sp>
      <p:sp>
        <p:nvSpPr>
          <p:cNvPr id="3" name="Content Placeholder 2"/>
          <p:cNvSpPr>
            <a:spLocks noGrp="1"/>
          </p:cNvSpPr>
          <p:nvPr>
            <p:ph idx="1"/>
          </p:nvPr>
        </p:nvSpPr>
        <p:spPr>
          <a:xfrm>
            <a:off x="549275" y="1287971"/>
            <a:ext cx="8042276" cy="4655630"/>
          </a:xfrm>
        </p:spPr>
        <p:txBody>
          <a:bodyPr/>
          <a:lstStyle/>
          <a:p>
            <a:r>
              <a:rPr lang="en-US" dirty="0" smtClean="0"/>
              <a:t>Graphic from VEIC</a:t>
            </a:r>
          </a:p>
          <a:p>
            <a:endParaRPr lang="en-US" dirty="0"/>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pic>
        <p:nvPicPr>
          <p:cNvPr id="6" name="Picture 5"/>
          <p:cNvPicPr>
            <a:picLocks noChangeAspect="1"/>
          </p:cNvPicPr>
          <p:nvPr/>
        </p:nvPicPr>
        <p:blipFill>
          <a:blip r:embed="rId3"/>
          <a:stretch>
            <a:fillRect/>
          </a:stretch>
        </p:blipFill>
        <p:spPr>
          <a:xfrm>
            <a:off x="264458" y="1779906"/>
            <a:ext cx="8548472" cy="4163696"/>
          </a:xfrm>
          <a:prstGeom prst="rect">
            <a:avLst/>
          </a:prstGeom>
        </p:spPr>
      </p:pic>
    </p:spTree>
    <p:extLst>
      <p:ext uri="{BB962C8B-B14F-4D97-AF65-F5344CB8AC3E}">
        <p14:creationId xmlns:p14="http://schemas.microsoft.com/office/powerpoint/2010/main" val="23744386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7845"/>
          </a:xfrm>
        </p:spPr>
        <p:txBody>
          <a:bodyPr>
            <a:noAutofit/>
          </a:bodyPr>
          <a:lstStyle/>
          <a:p>
            <a:pPr algn="l"/>
            <a:r>
              <a:rPr lang="en-US" sz="4000" dirty="0" smtClean="0"/>
              <a:t>TRM Formats</a:t>
            </a:r>
            <a:endParaRPr lang="en-US" sz="4000" dirty="0"/>
          </a:p>
        </p:txBody>
      </p:sp>
      <p:sp>
        <p:nvSpPr>
          <p:cNvPr id="3" name="Content Placeholder 2"/>
          <p:cNvSpPr>
            <a:spLocks noGrp="1"/>
          </p:cNvSpPr>
          <p:nvPr>
            <p:ph idx="1"/>
          </p:nvPr>
        </p:nvSpPr>
        <p:spPr>
          <a:xfrm>
            <a:off x="457200" y="1207474"/>
            <a:ext cx="8229600" cy="4936152"/>
          </a:xfrm>
        </p:spPr>
        <p:txBody>
          <a:bodyPr>
            <a:noAutofit/>
          </a:bodyPr>
          <a:lstStyle/>
          <a:p>
            <a:pPr marL="0" indent="0">
              <a:buNone/>
            </a:pPr>
            <a:r>
              <a:rPr lang="en-US" b="1" dirty="0"/>
              <a:t>C</a:t>
            </a:r>
            <a:r>
              <a:rPr lang="en-US" b="1" dirty="0" smtClean="0"/>
              <a:t>an </a:t>
            </a:r>
            <a:r>
              <a:rPr lang="en-US" b="1" dirty="0"/>
              <a:t>be in </a:t>
            </a:r>
            <a:r>
              <a:rPr lang="en-US" b="1" dirty="0" smtClean="0"/>
              <a:t>different formats</a:t>
            </a:r>
            <a:endParaRPr lang="en-US" b="1" dirty="0"/>
          </a:p>
          <a:p>
            <a:r>
              <a:rPr lang="en-US" b="1" dirty="0" smtClean="0">
                <a:solidFill>
                  <a:srgbClr val="800000"/>
                </a:solidFill>
              </a:rPr>
              <a:t>Online database</a:t>
            </a:r>
          </a:p>
          <a:p>
            <a:r>
              <a:rPr lang="en-US" b="1" dirty="0" smtClean="0">
                <a:solidFill>
                  <a:srgbClr val="800000"/>
                </a:solidFill>
              </a:rPr>
              <a:t>Downloadable database (most common):</a:t>
            </a:r>
          </a:p>
          <a:p>
            <a:pPr lvl="1"/>
            <a:r>
              <a:rPr lang="en-US" sz="2400" dirty="0" smtClean="0">
                <a:solidFill>
                  <a:srgbClr val="800000"/>
                </a:solidFill>
              </a:rPr>
              <a:t>Electronic </a:t>
            </a:r>
            <a:r>
              <a:rPr lang="en-US" sz="2400" dirty="0">
                <a:solidFill>
                  <a:srgbClr val="800000"/>
                </a:solidFill>
              </a:rPr>
              <a:t>Database </a:t>
            </a:r>
            <a:r>
              <a:rPr lang="en-US" sz="2400" dirty="0"/>
              <a:t>– </a:t>
            </a:r>
            <a:r>
              <a:rPr lang="en-US" sz="2400" dirty="0">
                <a:solidFill>
                  <a:srgbClr val="000000"/>
                </a:solidFill>
              </a:rPr>
              <a:t>often Excel worksheets, provides lookup values for tracking system</a:t>
            </a:r>
          </a:p>
          <a:p>
            <a:pPr lvl="1"/>
            <a:r>
              <a:rPr lang="en-US" sz="2400" dirty="0">
                <a:solidFill>
                  <a:srgbClr val="800000"/>
                </a:solidFill>
              </a:rPr>
              <a:t>PDF</a:t>
            </a:r>
            <a:r>
              <a:rPr lang="en-US" sz="2400" dirty="0"/>
              <a:t> – </a:t>
            </a:r>
            <a:r>
              <a:rPr lang="en-US" sz="2400" dirty="0">
                <a:solidFill>
                  <a:srgbClr val="000000"/>
                </a:solidFill>
              </a:rPr>
              <a:t>text format with common sections for each measure </a:t>
            </a:r>
            <a:r>
              <a:rPr lang="en-US" sz="2400" dirty="0" smtClean="0">
                <a:solidFill>
                  <a:srgbClr val="000000"/>
                </a:solidFill>
              </a:rPr>
              <a:t>protocol; </a:t>
            </a:r>
            <a:r>
              <a:rPr lang="en-US" sz="2400" dirty="0">
                <a:solidFill>
                  <a:srgbClr val="000000"/>
                </a:solidFill>
              </a:rPr>
              <a:t>most common format for recent TRMs</a:t>
            </a:r>
          </a:p>
          <a:p>
            <a:pPr lvl="1"/>
            <a:r>
              <a:rPr lang="en-US" sz="2400" dirty="0">
                <a:solidFill>
                  <a:srgbClr val="800000"/>
                </a:solidFill>
              </a:rPr>
              <a:t>Word</a:t>
            </a:r>
            <a:r>
              <a:rPr lang="en-US" sz="2400" dirty="0"/>
              <a:t> – </a:t>
            </a:r>
            <a:r>
              <a:rPr lang="en-US" sz="2400" dirty="0">
                <a:solidFill>
                  <a:srgbClr val="000000"/>
                </a:solidFill>
              </a:rPr>
              <a:t>text format, similar to PDFs</a:t>
            </a:r>
          </a:p>
          <a:p>
            <a:pPr marL="739775" lvl="2" indent="0">
              <a:buNone/>
            </a:pPr>
            <a:endParaRPr lang="en-US" dirty="0"/>
          </a:p>
          <a:p>
            <a:pPr lvl="1"/>
            <a:endParaRPr lang="en-US" sz="2600" dirty="0"/>
          </a:p>
        </p:txBody>
      </p:sp>
      <p:sp>
        <p:nvSpPr>
          <p:cNvPr id="5" name="Footer Placeholder 4"/>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37852580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314111" cy="1336956"/>
          </a:xfrm>
        </p:spPr>
        <p:txBody>
          <a:bodyPr>
            <a:noAutofit/>
          </a:bodyPr>
          <a:lstStyle/>
          <a:p>
            <a:pPr algn="l"/>
            <a:r>
              <a:rPr lang="en-US" sz="3600" dirty="0" smtClean="0"/>
              <a:t>TRM Coverage and Administration: Geographic or Jurisdictional Options</a:t>
            </a:r>
            <a:endParaRPr lang="en-US" sz="3600" dirty="0"/>
          </a:p>
        </p:txBody>
      </p:sp>
      <p:sp>
        <p:nvSpPr>
          <p:cNvPr id="3" name="Content Placeholder 2"/>
          <p:cNvSpPr>
            <a:spLocks noGrp="1"/>
          </p:cNvSpPr>
          <p:nvPr>
            <p:ph idx="1"/>
          </p:nvPr>
        </p:nvSpPr>
        <p:spPr>
          <a:xfrm>
            <a:off x="457200" y="1775377"/>
            <a:ext cx="8229600" cy="4368248"/>
          </a:xfrm>
        </p:spPr>
        <p:txBody>
          <a:bodyPr>
            <a:noAutofit/>
          </a:bodyPr>
          <a:lstStyle/>
          <a:p>
            <a:r>
              <a:rPr lang="en-US" b="1" dirty="0">
                <a:solidFill>
                  <a:srgbClr val="800000"/>
                </a:solidFill>
              </a:rPr>
              <a:t>Regional/</a:t>
            </a:r>
            <a:r>
              <a:rPr lang="en-US" b="1" dirty="0" smtClean="0">
                <a:solidFill>
                  <a:srgbClr val="800000"/>
                </a:solidFill>
              </a:rPr>
              <a:t>Statewide</a:t>
            </a:r>
          </a:p>
          <a:p>
            <a:pPr lvl="1"/>
            <a:r>
              <a:rPr lang="en-US" sz="2000" dirty="0" smtClean="0">
                <a:solidFill>
                  <a:srgbClr val="000000"/>
                </a:solidFill>
              </a:rPr>
              <a:t>Used </a:t>
            </a:r>
            <a:r>
              <a:rPr lang="en-US" sz="2000" dirty="0">
                <a:solidFill>
                  <a:srgbClr val="000000"/>
                </a:solidFill>
              </a:rPr>
              <a:t>to specify the basis for determining savings values claimed by any </a:t>
            </a:r>
            <a:r>
              <a:rPr lang="en-US" sz="2000" dirty="0" smtClean="0">
                <a:solidFill>
                  <a:srgbClr val="000000"/>
                </a:solidFill>
              </a:rPr>
              <a:t>program administrator (e.g., utility) </a:t>
            </a:r>
            <a:r>
              <a:rPr lang="en-US" sz="2000" dirty="0">
                <a:solidFill>
                  <a:srgbClr val="000000"/>
                </a:solidFill>
              </a:rPr>
              <a:t>in a region or state. Often developed through a multiple stakeholder </a:t>
            </a:r>
            <a:r>
              <a:rPr lang="en-US" sz="2000" dirty="0" smtClean="0">
                <a:solidFill>
                  <a:srgbClr val="000000"/>
                </a:solidFill>
              </a:rPr>
              <a:t>process</a:t>
            </a:r>
          </a:p>
          <a:p>
            <a:pPr lvl="1"/>
            <a:r>
              <a:rPr lang="en-US" sz="2000" dirty="0" smtClean="0">
                <a:solidFill>
                  <a:srgbClr val="000000"/>
                </a:solidFill>
              </a:rPr>
              <a:t>Administered by regional </a:t>
            </a:r>
            <a:r>
              <a:rPr lang="en-US" sz="2000" dirty="0">
                <a:solidFill>
                  <a:srgbClr val="000000"/>
                </a:solidFill>
              </a:rPr>
              <a:t>non-profit, state commission or agency, advisory committee, program </a:t>
            </a:r>
            <a:r>
              <a:rPr lang="en-US" sz="2000" dirty="0" smtClean="0">
                <a:solidFill>
                  <a:srgbClr val="000000"/>
                </a:solidFill>
              </a:rPr>
              <a:t>administrator</a:t>
            </a:r>
            <a:endParaRPr lang="en-US" sz="2000" dirty="0">
              <a:solidFill>
                <a:srgbClr val="000000"/>
              </a:solidFill>
            </a:endParaRPr>
          </a:p>
          <a:p>
            <a:r>
              <a:rPr lang="en-US" b="1" dirty="0" smtClean="0">
                <a:solidFill>
                  <a:srgbClr val="800000"/>
                </a:solidFill>
              </a:rPr>
              <a:t>Program Administrator (e.g., utility)</a:t>
            </a:r>
            <a:r>
              <a:rPr lang="en-US" b="1" dirty="0" smtClean="0"/>
              <a:t> </a:t>
            </a:r>
            <a:endParaRPr lang="en-US" dirty="0"/>
          </a:p>
          <a:p>
            <a:pPr lvl="1"/>
            <a:r>
              <a:rPr lang="en-US" sz="2400" dirty="0" smtClean="0">
                <a:solidFill>
                  <a:srgbClr val="000000"/>
                </a:solidFill>
              </a:rPr>
              <a:t>Used </a:t>
            </a:r>
            <a:r>
              <a:rPr lang="en-US" sz="2400" dirty="0">
                <a:solidFill>
                  <a:srgbClr val="000000"/>
                </a:solidFill>
              </a:rPr>
              <a:t>to specify the savings values claimed by a single </a:t>
            </a:r>
            <a:r>
              <a:rPr lang="en-US" sz="2400" dirty="0" smtClean="0">
                <a:solidFill>
                  <a:srgbClr val="000000"/>
                </a:solidFill>
              </a:rPr>
              <a:t>utility. </a:t>
            </a:r>
            <a:r>
              <a:rPr lang="en-US" sz="2400" dirty="0">
                <a:solidFill>
                  <a:srgbClr val="000000"/>
                </a:solidFill>
              </a:rPr>
              <a:t>Often developed by that utility</a:t>
            </a:r>
            <a:r>
              <a:rPr lang="en-US" sz="2400" dirty="0" smtClean="0">
                <a:solidFill>
                  <a:srgbClr val="000000"/>
                </a:solidFill>
              </a:rPr>
              <a:t>. </a:t>
            </a:r>
          </a:p>
          <a:p>
            <a:pPr lvl="1"/>
            <a:r>
              <a:rPr lang="en-US" sz="2400" dirty="0">
                <a:solidFill>
                  <a:srgbClr val="000000"/>
                </a:solidFill>
              </a:rPr>
              <a:t>Administered by </a:t>
            </a:r>
            <a:r>
              <a:rPr lang="en-US" sz="2400" dirty="0" smtClean="0">
                <a:solidFill>
                  <a:srgbClr val="000000"/>
                </a:solidFill>
              </a:rPr>
              <a:t>utility</a:t>
            </a:r>
            <a:endParaRPr lang="en-US" sz="2400" dirty="0">
              <a:solidFill>
                <a:srgbClr val="000000"/>
              </a:solidFill>
            </a:endParaRPr>
          </a:p>
          <a:p>
            <a:pPr lvl="1"/>
            <a:endParaRPr lang="en-US" sz="2600" dirty="0" smtClean="0"/>
          </a:p>
          <a:p>
            <a:pPr marL="457200" lvl="1" indent="0">
              <a:buNone/>
            </a:pPr>
            <a:endParaRPr lang="en-US" sz="2400" dirty="0"/>
          </a:p>
          <a:p>
            <a:endParaRPr lang="en-US" dirty="0"/>
          </a:p>
        </p:txBody>
      </p:sp>
      <p:sp>
        <p:nvSpPr>
          <p:cNvPr id="5" name="Footer Placeholder 4"/>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9244559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TRMs</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a:xfrm>
            <a:off x="264458" y="6275668"/>
            <a:ext cx="5418870" cy="365125"/>
          </a:xfrm>
        </p:spPr>
        <p:txBody>
          <a:bodyPr/>
          <a:lstStyle/>
          <a:p>
            <a:r>
              <a:rPr lang="en-US" smtClean="0"/>
              <a:t>TRM Presentation -  Schiller</a:t>
            </a:r>
            <a:endParaRPr lang="en-US" dirty="0"/>
          </a:p>
        </p:txBody>
      </p:sp>
      <p:pic>
        <p:nvPicPr>
          <p:cNvPr id="6" name="Picture 5" descr="MultiplePeopleInstallLight"/>
          <p:cNvPicPr>
            <a:picLocks noGrp="1" noChangeAspect="1" noChangeArrowheads="1"/>
          </p:cNvPicPr>
          <p:nvPr/>
        </p:nvPicPr>
        <p:blipFill>
          <a:blip r:embed="rId2" cstate="print"/>
          <a:srcRect/>
          <a:stretch>
            <a:fillRect/>
          </a:stretch>
        </p:blipFill>
        <p:spPr bwMode="auto">
          <a:xfrm>
            <a:off x="5527319" y="0"/>
            <a:ext cx="3616682" cy="25491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95170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15295"/>
          </a:xfrm>
        </p:spPr>
        <p:txBody>
          <a:bodyPr>
            <a:noAutofit/>
          </a:bodyPr>
          <a:lstStyle/>
          <a:p>
            <a:pPr algn="l"/>
            <a:r>
              <a:rPr lang="en-US" sz="4000" dirty="0" smtClean="0"/>
              <a:t>TRM Advantages</a:t>
            </a:r>
            <a:endParaRPr lang="en-US" sz="4000" dirty="0"/>
          </a:p>
        </p:txBody>
      </p:sp>
      <p:sp>
        <p:nvSpPr>
          <p:cNvPr id="3" name="Content Placeholder 2"/>
          <p:cNvSpPr>
            <a:spLocks noGrp="1"/>
          </p:cNvSpPr>
          <p:nvPr>
            <p:ph idx="1"/>
          </p:nvPr>
        </p:nvSpPr>
        <p:spPr>
          <a:xfrm>
            <a:off x="457200" y="957034"/>
            <a:ext cx="8229600" cy="5186591"/>
          </a:xfrm>
        </p:spPr>
        <p:txBody>
          <a:bodyPr>
            <a:noAutofit/>
          </a:bodyPr>
          <a:lstStyle/>
          <a:p>
            <a:r>
              <a:rPr lang="en-US" sz="2400" dirty="0">
                <a:solidFill>
                  <a:srgbClr val="000000"/>
                </a:solidFill>
              </a:rPr>
              <a:t>Saves time </a:t>
            </a:r>
            <a:r>
              <a:rPr lang="en-US" sz="2400" dirty="0" smtClean="0">
                <a:solidFill>
                  <a:srgbClr val="000000"/>
                </a:solidFill>
              </a:rPr>
              <a:t>and money while </a:t>
            </a:r>
            <a:r>
              <a:rPr lang="en-US" sz="2400" dirty="0">
                <a:solidFill>
                  <a:srgbClr val="000000"/>
                </a:solidFill>
              </a:rPr>
              <a:t>providing relative </a:t>
            </a:r>
            <a:r>
              <a:rPr lang="en-US" sz="2400" dirty="0" smtClean="0">
                <a:solidFill>
                  <a:srgbClr val="000000"/>
                </a:solidFill>
              </a:rPr>
              <a:t>accuracy – calculate once for state, versus over and over again for each utility and each program (and project?), and perhaps doing that every year</a:t>
            </a:r>
          </a:p>
          <a:p>
            <a:pPr lvl="1"/>
            <a:r>
              <a:rPr lang="en-US" sz="2000" dirty="0">
                <a:solidFill>
                  <a:srgbClr val="000000"/>
                </a:solidFill>
              </a:rPr>
              <a:t>Allows evaluators to better allocate </a:t>
            </a:r>
            <a:r>
              <a:rPr lang="en-US" sz="2000" dirty="0" smtClean="0">
                <a:solidFill>
                  <a:srgbClr val="000000"/>
                </a:solidFill>
              </a:rPr>
              <a:t>resources</a:t>
            </a:r>
            <a:endParaRPr lang="en-US" dirty="0">
              <a:solidFill>
                <a:srgbClr val="000000"/>
              </a:solidFill>
            </a:endParaRPr>
          </a:p>
          <a:p>
            <a:r>
              <a:rPr lang="en-US" dirty="0">
                <a:solidFill>
                  <a:srgbClr val="000000"/>
                </a:solidFill>
              </a:rPr>
              <a:t>Pre-vetted, pre-approved values – reduce regulatory risk and </a:t>
            </a:r>
            <a:r>
              <a:rPr lang="en-US" dirty="0">
                <a:solidFill>
                  <a:srgbClr val="800000"/>
                </a:solidFill>
              </a:rPr>
              <a:t>provide certainty </a:t>
            </a:r>
            <a:r>
              <a:rPr lang="en-US" dirty="0">
                <a:solidFill>
                  <a:srgbClr val="000000"/>
                </a:solidFill>
              </a:rPr>
              <a:t>for regulator, utility, implementer and (maybe) </a:t>
            </a:r>
            <a:r>
              <a:rPr lang="en-US" dirty="0" smtClean="0">
                <a:solidFill>
                  <a:srgbClr val="000000"/>
                </a:solidFill>
              </a:rPr>
              <a:t>customer</a:t>
            </a:r>
            <a:endParaRPr lang="en-US" sz="1800" dirty="0">
              <a:solidFill>
                <a:srgbClr val="000000"/>
              </a:solidFill>
            </a:endParaRPr>
          </a:p>
          <a:p>
            <a:r>
              <a:rPr lang="en-US" sz="2400" dirty="0">
                <a:solidFill>
                  <a:srgbClr val="000000"/>
                </a:solidFill>
              </a:rPr>
              <a:t>Maintains state-wide consistency across utilities</a:t>
            </a:r>
          </a:p>
          <a:p>
            <a:pPr lvl="1"/>
            <a:r>
              <a:rPr lang="en-US" sz="1800" dirty="0">
                <a:solidFill>
                  <a:srgbClr val="000000"/>
                </a:solidFill>
              </a:rPr>
              <a:t>Planning and evaluation values will be calculated using the same methodology while allowing for utility specific inputs</a:t>
            </a:r>
          </a:p>
          <a:p>
            <a:pPr lvl="1"/>
            <a:r>
              <a:rPr lang="en-US" sz="1800" dirty="0">
                <a:solidFill>
                  <a:srgbClr val="000000"/>
                </a:solidFill>
              </a:rPr>
              <a:t>Evaluation findings </a:t>
            </a:r>
            <a:r>
              <a:rPr lang="en-US" sz="1800" dirty="0" smtClean="0">
                <a:solidFill>
                  <a:srgbClr val="000000"/>
                </a:solidFill>
              </a:rPr>
              <a:t>(e.g., billing analysis, metering, survey data) inform TRM </a:t>
            </a:r>
            <a:r>
              <a:rPr lang="en-US" sz="1800" dirty="0">
                <a:solidFill>
                  <a:srgbClr val="000000"/>
                </a:solidFill>
              </a:rPr>
              <a:t>updates allowing utilities to pool evaluation resources</a:t>
            </a:r>
          </a:p>
          <a:p>
            <a:pPr marL="457200" lvl="1" indent="0">
              <a:buNone/>
            </a:pPr>
            <a:endParaRPr lang="en-US" sz="2400" dirty="0"/>
          </a:p>
          <a:p>
            <a:endParaRPr lang="en-US" dirty="0"/>
          </a:p>
        </p:txBody>
      </p:sp>
      <p:sp>
        <p:nvSpPr>
          <p:cNvPr id="5" name="Footer Placeholder 4"/>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8552464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2608" y="484188"/>
            <a:ext cx="8943880" cy="347627"/>
          </a:xfrm>
        </p:spPr>
        <p:txBody>
          <a:bodyPr/>
          <a:lstStyle/>
          <a:p>
            <a:r>
              <a:rPr lang="en-US" sz="4000" dirty="0">
                <a:ea typeface="ＭＳ Ｐゴシック" charset="0"/>
                <a:cs typeface="ＭＳ Ｐゴシック" charset="0"/>
              </a:rPr>
              <a:t/>
            </a:r>
            <a:br>
              <a:rPr lang="en-US" sz="4000" dirty="0">
                <a:ea typeface="ＭＳ Ｐゴシック" charset="0"/>
                <a:cs typeface="ＭＳ Ｐゴシック" charset="0"/>
              </a:rPr>
            </a:br>
            <a:r>
              <a:rPr lang="en-US" sz="4000" dirty="0" smtClean="0">
                <a:ea typeface="ＭＳ Ｐゴシック" charset="0"/>
                <a:cs typeface="ＭＳ Ｐゴシック" charset="0"/>
              </a:rPr>
              <a:t>TRM and Deemed Savings Cautions</a:t>
            </a:r>
            <a:endParaRPr lang="en-US" sz="1800" dirty="0">
              <a:ea typeface="ＭＳ Ｐゴシック" charset="0"/>
              <a:cs typeface="ＭＳ Ｐゴシック" charset="0"/>
            </a:endParaRPr>
          </a:p>
        </p:txBody>
      </p:sp>
      <p:sp>
        <p:nvSpPr>
          <p:cNvPr id="53251" name="Content Placeholder 2"/>
          <p:cNvSpPr>
            <a:spLocks noGrp="1"/>
          </p:cNvSpPr>
          <p:nvPr>
            <p:ph idx="1"/>
          </p:nvPr>
        </p:nvSpPr>
        <p:spPr>
          <a:xfrm>
            <a:off x="498475" y="831816"/>
            <a:ext cx="7556500" cy="5294348"/>
          </a:xfrm>
        </p:spPr>
        <p:txBody>
          <a:bodyPr/>
          <a:lstStyle/>
          <a:p>
            <a:pPr>
              <a:spcBef>
                <a:spcPts val="800"/>
              </a:spcBef>
            </a:pPr>
            <a:r>
              <a:rPr lang="en-US" sz="1600" b="1" dirty="0" smtClean="0">
                <a:solidFill>
                  <a:srgbClr val="000000"/>
                </a:solidFill>
                <a:ea typeface="ＭＳ Ｐゴシック" charset="0"/>
                <a:cs typeface="ＭＳ Ｐゴシック" charset="0"/>
              </a:rPr>
              <a:t>Can </a:t>
            </a:r>
            <a:r>
              <a:rPr lang="en-US" sz="1600" b="1" dirty="0">
                <a:solidFill>
                  <a:srgbClr val="000000"/>
                </a:solidFill>
                <a:ea typeface="ＭＳ Ｐゴシック" charset="0"/>
                <a:cs typeface="ＭＳ Ｐゴシック" charset="0"/>
              </a:rPr>
              <a:t>they be dangerous? Yes! </a:t>
            </a:r>
          </a:p>
          <a:p>
            <a:pPr lvl="1">
              <a:spcBef>
                <a:spcPts val="800"/>
              </a:spcBef>
            </a:pPr>
            <a:r>
              <a:rPr lang="en-US" sz="1400" dirty="0">
                <a:solidFill>
                  <a:srgbClr val="000000"/>
                </a:solidFill>
                <a:ea typeface="ＭＳ Ｐゴシック" charset="0"/>
              </a:rPr>
              <a:t>Only as good as the data, analysis, and QC that goes into them </a:t>
            </a:r>
            <a:r>
              <a:rPr lang="en-US" sz="1400" dirty="0" smtClean="0">
                <a:solidFill>
                  <a:srgbClr val="000000"/>
                </a:solidFill>
                <a:ea typeface="ＭＳ Ｐゴシック" charset="0"/>
              </a:rPr>
              <a:t>(garbage in…..)</a:t>
            </a:r>
            <a:endParaRPr lang="en-US" sz="1400" dirty="0">
              <a:solidFill>
                <a:srgbClr val="000000"/>
              </a:solidFill>
              <a:ea typeface="ＭＳ Ｐゴシック" charset="0"/>
            </a:endParaRPr>
          </a:p>
          <a:p>
            <a:pPr lvl="1">
              <a:spcBef>
                <a:spcPts val="800"/>
              </a:spcBef>
            </a:pPr>
            <a:r>
              <a:rPr lang="en-US" sz="1400" dirty="0">
                <a:solidFill>
                  <a:srgbClr val="000000"/>
                </a:solidFill>
                <a:ea typeface="ＭＳ Ｐゴシック" charset="0"/>
              </a:rPr>
              <a:t>Requires experienced </a:t>
            </a:r>
            <a:r>
              <a:rPr lang="en-US" sz="1400" dirty="0" smtClean="0">
                <a:solidFill>
                  <a:srgbClr val="000000"/>
                </a:solidFill>
                <a:ea typeface="ＭＳ Ｐゴシック" charset="0"/>
              </a:rPr>
              <a:t>oversight to </a:t>
            </a:r>
            <a:r>
              <a:rPr lang="en-US" sz="1400" dirty="0">
                <a:solidFill>
                  <a:srgbClr val="000000"/>
                </a:solidFill>
                <a:ea typeface="ＭＳ Ｐゴシック" charset="0"/>
              </a:rPr>
              <a:t>ensure proper use </a:t>
            </a:r>
            <a:endParaRPr lang="en-US" sz="1400" dirty="0" smtClean="0">
              <a:solidFill>
                <a:srgbClr val="000000"/>
              </a:solidFill>
              <a:ea typeface="ＭＳ Ｐゴシック" charset="0"/>
            </a:endParaRPr>
          </a:p>
          <a:p>
            <a:pPr lvl="1">
              <a:spcBef>
                <a:spcPts val="800"/>
              </a:spcBef>
            </a:pPr>
            <a:r>
              <a:rPr lang="en-US" sz="1400" dirty="0" smtClean="0">
                <a:solidFill>
                  <a:srgbClr val="000000"/>
                </a:solidFill>
                <a:ea typeface="ＭＳ Ｐゴシック" charset="0"/>
              </a:rPr>
              <a:t>Accurate on average (should be - can be even better than case by case M&amp;V)</a:t>
            </a:r>
          </a:p>
          <a:p>
            <a:pPr lvl="1">
              <a:spcBef>
                <a:spcPts val="800"/>
              </a:spcBef>
            </a:pPr>
            <a:r>
              <a:rPr lang="en-US" sz="1400" dirty="0" smtClean="0">
                <a:solidFill>
                  <a:srgbClr val="000000"/>
                </a:solidFill>
                <a:ea typeface="ＭＳ Ｐゴシック" charset="0"/>
              </a:rPr>
              <a:t>Accurate for each project and customer (probably not…..)</a:t>
            </a:r>
            <a:endParaRPr lang="en-US" sz="1400" dirty="0">
              <a:solidFill>
                <a:srgbClr val="000000"/>
              </a:solidFill>
              <a:ea typeface="ＭＳ Ｐゴシック" charset="0"/>
            </a:endParaRPr>
          </a:p>
          <a:p>
            <a:pPr>
              <a:spcBef>
                <a:spcPts val="800"/>
              </a:spcBef>
            </a:pPr>
            <a:r>
              <a:rPr lang="en-US" sz="1600" b="1" dirty="0">
                <a:solidFill>
                  <a:srgbClr val="000000"/>
                </a:solidFill>
                <a:ea typeface="ＭＳ Ｐゴシック" charset="0"/>
                <a:cs typeface="ＭＳ Ｐゴシック" charset="0"/>
              </a:rPr>
              <a:t>Use care not to put the cart before the horse </a:t>
            </a:r>
          </a:p>
          <a:p>
            <a:pPr lvl="1">
              <a:spcBef>
                <a:spcPts val="800"/>
              </a:spcBef>
            </a:pPr>
            <a:r>
              <a:rPr lang="en-US" sz="1400" dirty="0">
                <a:solidFill>
                  <a:srgbClr val="000000"/>
                </a:solidFill>
                <a:ea typeface="ＭＳ Ｐゴシック" charset="0"/>
              </a:rPr>
              <a:t>Need good baseline data </a:t>
            </a:r>
            <a:r>
              <a:rPr lang="en-US" sz="1400" dirty="0" smtClean="0">
                <a:solidFill>
                  <a:srgbClr val="000000"/>
                </a:solidFill>
                <a:ea typeface="ＭＳ Ｐゴシック" charset="0"/>
              </a:rPr>
              <a:t>(baseline data, performance data, saturations</a:t>
            </a:r>
            <a:r>
              <a:rPr lang="en-US" sz="1400" dirty="0">
                <a:solidFill>
                  <a:srgbClr val="000000"/>
                </a:solidFill>
                <a:ea typeface="ＭＳ Ｐゴシック" charset="0"/>
              </a:rPr>
              <a:t>, load shapes) </a:t>
            </a:r>
          </a:p>
          <a:p>
            <a:pPr lvl="1">
              <a:spcBef>
                <a:spcPts val="800"/>
              </a:spcBef>
            </a:pPr>
            <a:r>
              <a:rPr lang="en-US" sz="1400" dirty="0">
                <a:solidFill>
                  <a:srgbClr val="000000"/>
                </a:solidFill>
                <a:ea typeface="ＭＳ Ｐゴシック" charset="0"/>
              </a:rPr>
              <a:t>Need to build off evaluation and other field/lab results </a:t>
            </a:r>
            <a:r>
              <a:rPr lang="en-US" sz="1400" dirty="0" smtClean="0">
                <a:solidFill>
                  <a:srgbClr val="000000"/>
                </a:solidFill>
                <a:ea typeface="ＭＳ Ｐゴシック" charset="0"/>
              </a:rPr>
              <a:t>(empirical vs. theoretical)</a:t>
            </a:r>
          </a:p>
          <a:p>
            <a:pPr lvl="1">
              <a:spcBef>
                <a:spcPts val="800"/>
              </a:spcBef>
            </a:pPr>
            <a:r>
              <a:rPr lang="en-US" sz="1400" dirty="0" smtClean="0">
                <a:solidFill>
                  <a:srgbClr val="000000"/>
                </a:solidFill>
                <a:ea typeface="ＭＳ Ｐゴシック" charset="0"/>
              </a:rPr>
              <a:t>Carefully select data from other jurisdiction’s TRMs (see next slide)</a:t>
            </a:r>
            <a:endParaRPr lang="en-US" sz="1400" dirty="0">
              <a:solidFill>
                <a:srgbClr val="000000"/>
              </a:solidFill>
              <a:ea typeface="ＭＳ Ｐゴシック" charset="0"/>
            </a:endParaRPr>
          </a:p>
          <a:p>
            <a:pPr>
              <a:spcBef>
                <a:spcPts val="800"/>
              </a:spcBef>
            </a:pPr>
            <a:r>
              <a:rPr lang="en-US" sz="1600" b="1" dirty="0">
                <a:solidFill>
                  <a:srgbClr val="000000"/>
                </a:solidFill>
                <a:ea typeface="ＭＳ Ｐゴシック" charset="0"/>
                <a:cs typeface="ＭＳ Ｐゴシック" charset="0"/>
              </a:rPr>
              <a:t>Watch out </a:t>
            </a:r>
            <a:r>
              <a:rPr lang="en-US" sz="1600" b="1" dirty="0" smtClean="0">
                <a:solidFill>
                  <a:srgbClr val="000000"/>
                </a:solidFill>
                <a:ea typeface="ＭＳ Ｐゴシック" charset="0"/>
                <a:cs typeface="ＭＳ Ｐゴシック" charset="0"/>
              </a:rPr>
              <a:t>for:</a:t>
            </a:r>
          </a:p>
          <a:p>
            <a:pPr lvl="1">
              <a:spcBef>
                <a:spcPts val="800"/>
              </a:spcBef>
            </a:pPr>
            <a:r>
              <a:rPr lang="en-US" sz="1400" dirty="0" smtClean="0">
                <a:solidFill>
                  <a:srgbClr val="000000"/>
                </a:solidFill>
                <a:ea typeface="ＭＳ Ｐゴシック" charset="0"/>
                <a:cs typeface="ＭＳ Ｐゴシック" charset="0"/>
              </a:rPr>
              <a:t>Applying values where they are applicable!</a:t>
            </a:r>
          </a:p>
          <a:p>
            <a:pPr lvl="1">
              <a:spcBef>
                <a:spcPts val="800"/>
              </a:spcBef>
            </a:pPr>
            <a:r>
              <a:rPr lang="en-US" sz="1400" dirty="0" smtClean="0">
                <a:solidFill>
                  <a:srgbClr val="000000"/>
                </a:solidFill>
                <a:ea typeface="ＭＳ Ｐゴシック" charset="0"/>
                <a:cs typeface="ＭＳ Ｐゴシック" charset="0"/>
              </a:rPr>
              <a:t>Systematic </a:t>
            </a:r>
            <a:r>
              <a:rPr lang="en-US" sz="1400" dirty="0">
                <a:solidFill>
                  <a:srgbClr val="000000"/>
                </a:solidFill>
                <a:ea typeface="ＭＳ Ｐゴシック" charset="0"/>
                <a:cs typeface="ＭＳ Ｐゴシック" charset="0"/>
              </a:rPr>
              <a:t>biases </a:t>
            </a:r>
            <a:endParaRPr lang="en-US" sz="1400" dirty="0" smtClean="0">
              <a:solidFill>
                <a:srgbClr val="000000"/>
              </a:solidFill>
              <a:ea typeface="ＭＳ Ｐゴシック" charset="0"/>
              <a:cs typeface="ＭＳ Ｐゴシック" charset="0"/>
            </a:endParaRPr>
          </a:p>
          <a:p>
            <a:pPr lvl="1">
              <a:spcBef>
                <a:spcPts val="800"/>
              </a:spcBef>
            </a:pPr>
            <a:r>
              <a:rPr lang="en-US" sz="1400" dirty="0" smtClean="0">
                <a:solidFill>
                  <a:srgbClr val="000000"/>
                </a:solidFill>
                <a:ea typeface="ＭＳ Ｐゴシック" charset="0"/>
                <a:cs typeface="ＭＳ Ｐゴシック" charset="0"/>
              </a:rPr>
              <a:t>Interactive and stacking effects (multiple measures in same facility)</a:t>
            </a:r>
            <a:endParaRPr lang="en-US" sz="1400" dirty="0">
              <a:solidFill>
                <a:srgbClr val="000000"/>
              </a:solidFill>
              <a:ea typeface="ＭＳ Ｐゴシック" charset="0"/>
              <a:cs typeface="ＭＳ Ｐゴシック" charset="0"/>
            </a:endParaRPr>
          </a:p>
          <a:p>
            <a:pPr>
              <a:spcBef>
                <a:spcPts val="800"/>
              </a:spcBef>
            </a:pPr>
            <a:r>
              <a:rPr lang="en-US" sz="1600" b="1" dirty="0" smtClean="0">
                <a:solidFill>
                  <a:srgbClr val="000000"/>
                </a:solidFill>
                <a:ea typeface="ＭＳ Ｐゴシック" charset="0"/>
                <a:cs typeface="ＭＳ Ｐゴシック" charset="0"/>
              </a:rPr>
              <a:t>Need </a:t>
            </a:r>
            <a:r>
              <a:rPr lang="en-US" sz="1600" b="1" dirty="0">
                <a:solidFill>
                  <a:srgbClr val="000000"/>
                </a:solidFill>
                <a:ea typeface="ＭＳ Ｐゴシック" charset="0"/>
                <a:cs typeface="ＭＳ Ｐゴシック" charset="0"/>
              </a:rPr>
              <a:t>transparency and detailed </a:t>
            </a:r>
            <a:r>
              <a:rPr lang="en-US" sz="1600" b="1" dirty="0" smtClean="0">
                <a:solidFill>
                  <a:srgbClr val="000000"/>
                </a:solidFill>
                <a:ea typeface="ＭＳ Ｐゴシック" charset="0"/>
                <a:cs typeface="ＭＳ Ｐゴシック" charset="0"/>
              </a:rPr>
              <a:t>documentation </a:t>
            </a:r>
            <a:r>
              <a:rPr lang="en-US" sz="1600" dirty="0" smtClean="0">
                <a:solidFill>
                  <a:srgbClr val="000000"/>
                </a:solidFill>
                <a:ea typeface="ＭＳ Ｐゴシック" charset="0"/>
                <a:cs typeface="ＭＳ Ｐゴシック" charset="0"/>
              </a:rPr>
              <a:t>with a </a:t>
            </a:r>
            <a:r>
              <a:rPr lang="en-US" sz="1600" dirty="0">
                <a:solidFill>
                  <a:srgbClr val="000000"/>
                </a:solidFill>
                <a:ea typeface="ＭＳ Ｐゴシック" charset="0"/>
                <a:cs typeface="ＭＳ Ｐゴシック" charset="0"/>
              </a:rPr>
              <a:t>detailed guide on how to use the </a:t>
            </a:r>
            <a:r>
              <a:rPr lang="en-US" sz="1600" dirty="0" smtClean="0">
                <a:solidFill>
                  <a:srgbClr val="000000"/>
                </a:solidFill>
                <a:ea typeface="ＭＳ Ｐゴシック" charset="0"/>
                <a:cs typeface="ＭＳ Ｐゴシック" charset="0"/>
              </a:rPr>
              <a:t>data and algorithms </a:t>
            </a:r>
            <a:endParaRPr lang="en-US" sz="1600" dirty="0">
              <a:solidFill>
                <a:srgbClr val="000000"/>
              </a:solidFill>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32261336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6705600" cy="685800"/>
          </a:xfrm>
        </p:spPr>
        <p:txBody>
          <a:bodyPr/>
          <a:lstStyle/>
          <a:p>
            <a:pPr algn="l"/>
            <a:r>
              <a:rPr lang="en-US" sz="4000" dirty="0"/>
              <a:t>TRM Comparison</a:t>
            </a:r>
          </a:p>
        </p:txBody>
      </p:sp>
      <p:sp>
        <p:nvSpPr>
          <p:cNvPr id="3" name="Content Placeholder 2"/>
          <p:cNvSpPr>
            <a:spLocks noGrp="1"/>
          </p:cNvSpPr>
          <p:nvPr>
            <p:ph idx="1"/>
          </p:nvPr>
        </p:nvSpPr>
        <p:spPr>
          <a:xfrm>
            <a:off x="566738" y="1386358"/>
            <a:ext cx="8120062" cy="4785842"/>
          </a:xfrm>
        </p:spPr>
        <p:txBody>
          <a:bodyPr>
            <a:normAutofit fontScale="70000" lnSpcReduction="20000"/>
          </a:bodyPr>
          <a:lstStyle/>
          <a:p>
            <a:pPr>
              <a:lnSpc>
                <a:spcPct val="120000"/>
              </a:lnSpc>
            </a:pPr>
            <a:r>
              <a:rPr lang="en-US" dirty="0" smtClean="0">
                <a:solidFill>
                  <a:srgbClr val="000000"/>
                </a:solidFill>
              </a:rPr>
              <a:t>Cadmus conducted a scoping study for regional TRMs for U.S. DOE and LBNL; the study included an assessment of savings values for 20 measures covering different fuels, sectors, end-uses in multiple TRMs</a:t>
            </a:r>
          </a:p>
          <a:p>
            <a:pPr lvl="1">
              <a:lnSpc>
                <a:spcPct val="120000"/>
              </a:lnSpc>
            </a:pPr>
            <a:r>
              <a:rPr lang="en-US" dirty="0" smtClean="0">
                <a:solidFill>
                  <a:srgbClr val="000000"/>
                </a:solidFill>
              </a:rPr>
              <a:t>See this website for the report and </a:t>
            </a:r>
            <a:r>
              <a:rPr lang="en-US" dirty="0">
                <a:solidFill>
                  <a:srgbClr val="000000"/>
                </a:solidFill>
              </a:rPr>
              <a:t>other resources: </a:t>
            </a:r>
            <a:r>
              <a:rPr lang="en-US" dirty="0">
                <a:hlinkClick r:id="rId3"/>
              </a:rPr>
              <a:t>http://www1.eere.energy.gov/seeaction/</a:t>
            </a:r>
            <a:r>
              <a:rPr lang="en-US" dirty="0" smtClean="0">
                <a:hlinkClick r:id="rId3"/>
              </a:rPr>
              <a:t>evaluation.html</a:t>
            </a:r>
            <a:r>
              <a:rPr lang="en-US" dirty="0" smtClean="0"/>
              <a:t> </a:t>
            </a:r>
          </a:p>
          <a:p>
            <a:pPr>
              <a:lnSpc>
                <a:spcPct val="120000"/>
              </a:lnSpc>
            </a:pPr>
            <a:r>
              <a:rPr lang="en-US" dirty="0" smtClean="0">
                <a:solidFill>
                  <a:srgbClr val="000000"/>
                </a:solidFill>
              </a:rPr>
              <a:t>Findings:</a:t>
            </a:r>
          </a:p>
          <a:p>
            <a:pPr lvl="1">
              <a:lnSpc>
                <a:spcPct val="120000"/>
              </a:lnSpc>
            </a:pPr>
            <a:r>
              <a:rPr lang="en-US" sz="2300" dirty="0" smtClean="0">
                <a:solidFill>
                  <a:srgbClr val="000000"/>
                </a:solidFill>
              </a:rPr>
              <a:t>Savings estimates vary by order of magnitude across sources</a:t>
            </a:r>
          </a:p>
          <a:p>
            <a:pPr lvl="1">
              <a:lnSpc>
                <a:spcPct val="120000"/>
              </a:lnSpc>
            </a:pPr>
            <a:r>
              <a:rPr lang="en-US" sz="2300" dirty="0" smtClean="0">
                <a:solidFill>
                  <a:srgbClr val="000000"/>
                </a:solidFill>
              </a:rPr>
              <a:t>Main drivers of variances are:</a:t>
            </a:r>
          </a:p>
          <a:p>
            <a:pPr lvl="2">
              <a:lnSpc>
                <a:spcPct val="120000"/>
              </a:lnSpc>
            </a:pPr>
            <a:r>
              <a:rPr lang="en-US" sz="2300" dirty="0">
                <a:solidFill>
                  <a:srgbClr val="000000"/>
                </a:solidFill>
              </a:rPr>
              <a:t>Differing baseline assumptions (e.g., hours of use, weather, prevailing codes)</a:t>
            </a:r>
          </a:p>
          <a:p>
            <a:pPr lvl="2">
              <a:lnSpc>
                <a:spcPct val="120000"/>
              </a:lnSpc>
            </a:pPr>
            <a:r>
              <a:rPr lang="en-US" sz="2300" dirty="0" smtClean="0">
                <a:solidFill>
                  <a:srgbClr val="000000"/>
                </a:solidFill>
              </a:rPr>
              <a:t>Source of savings calculations (building simulation versus engineering algorithm)</a:t>
            </a:r>
          </a:p>
          <a:p>
            <a:pPr lvl="2">
              <a:lnSpc>
                <a:spcPct val="120000"/>
              </a:lnSpc>
            </a:pPr>
            <a:r>
              <a:rPr lang="en-US" sz="2300" dirty="0" smtClean="0">
                <a:solidFill>
                  <a:srgbClr val="000000"/>
                </a:solidFill>
              </a:rPr>
              <a:t>Parameters included in algorithm (e.g., use of HVAC interaction factor for lighting)</a:t>
            </a:r>
            <a:endParaRPr lang="en-US" sz="2300" dirty="0">
              <a:solidFill>
                <a:srgbClr val="000000"/>
              </a:solidFill>
            </a:endParaRPr>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38375343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107576"/>
            <a:ext cx="8042276" cy="742127"/>
          </a:xfrm>
        </p:spPr>
        <p:txBody>
          <a:bodyPr/>
          <a:lstStyle/>
          <a:p>
            <a:r>
              <a:rPr lang="en-US" sz="4000" dirty="0">
                <a:ea typeface="ＭＳ Ｐゴシック" charset="0"/>
                <a:cs typeface="ＭＳ Ｐゴシック" charset="0"/>
              </a:rPr>
              <a:t>Bottom Line</a:t>
            </a:r>
          </a:p>
        </p:txBody>
      </p:sp>
      <p:sp>
        <p:nvSpPr>
          <p:cNvPr id="2" name="Content Placeholder 1"/>
          <p:cNvSpPr>
            <a:spLocks noGrp="1"/>
          </p:cNvSpPr>
          <p:nvPr>
            <p:ph idx="1"/>
          </p:nvPr>
        </p:nvSpPr>
        <p:spPr>
          <a:xfrm>
            <a:off x="207819" y="948091"/>
            <a:ext cx="8659091" cy="5210944"/>
          </a:xfrm>
        </p:spPr>
        <p:txBody>
          <a:bodyPr>
            <a:normAutofit lnSpcReduction="10000"/>
          </a:bodyPr>
          <a:lstStyle/>
          <a:p>
            <a:r>
              <a:rPr lang="en-US" sz="2800" dirty="0" smtClean="0">
                <a:solidFill>
                  <a:srgbClr val="800000"/>
                </a:solidFill>
              </a:rPr>
              <a:t>TRMs</a:t>
            </a:r>
            <a:r>
              <a:rPr lang="en-US" sz="2900" dirty="0" smtClean="0">
                <a:solidFill>
                  <a:srgbClr val="800000"/>
                </a:solidFill>
              </a:rPr>
              <a:t>   </a:t>
            </a:r>
            <a:endParaRPr lang="en-US" sz="2900" dirty="0">
              <a:solidFill>
                <a:srgbClr val="800000"/>
              </a:solidFill>
            </a:endParaRPr>
          </a:p>
          <a:p>
            <a:pPr lvl="1"/>
            <a:r>
              <a:rPr lang="en-US" sz="2400" dirty="0" smtClean="0">
                <a:solidFill>
                  <a:srgbClr val="000000"/>
                </a:solidFill>
              </a:rPr>
              <a:t>Creat</a:t>
            </a:r>
            <a:r>
              <a:rPr lang="en-US" dirty="0" smtClean="0">
                <a:solidFill>
                  <a:srgbClr val="000000"/>
                </a:solidFill>
              </a:rPr>
              <a:t>e greater savings certainty and consistency for savings values, and perhaps more accuracy</a:t>
            </a:r>
          </a:p>
          <a:p>
            <a:pPr lvl="1"/>
            <a:r>
              <a:rPr lang="en-US" sz="2400" dirty="0" smtClean="0">
                <a:solidFill>
                  <a:srgbClr val="000000"/>
                </a:solidFill>
              </a:rPr>
              <a:t>Are widely assumed to reduce a state’s EM</a:t>
            </a:r>
            <a:r>
              <a:rPr lang="en-US" sz="2400" dirty="0">
                <a:solidFill>
                  <a:srgbClr val="000000"/>
                </a:solidFill>
              </a:rPr>
              <a:t>&amp;V </a:t>
            </a:r>
            <a:r>
              <a:rPr lang="en-US" sz="2400" dirty="0" smtClean="0">
                <a:solidFill>
                  <a:srgbClr val="000000"/>
                </a:solidFill>
              </a:rPr>
              <a:t>costs</a:t>
            </a:r>
          </a:p>
          <a:p>
            <a:pPr lvl="1"/>
            <a:r>
              <a:rPr lang="en-US" sz="2400" dirty="0" smtClean="0">
                <a:solidFill>
                  <a:srgbClr val="000000"/>
                </a:solidFill>
              </a:rPr>
              <a:t>Focus EM&amp;V resources</a:t>
            </a:r>
          </a:p>
          <a:p>
            <a:pPr lvl="1"/>
            <a:r>
              <a:rPr lang="en-US" sz="2400" dirty="0" smtClean="0">
                <a:solidFill>
                  <a:srgbClr val="000000"/>
                </a:solidFill>
              </a:rPr>
              <a:t>Statewide or regional TRMs are becoming essentially a standard practice</a:t>
            </a:r>
            <a:endParaRPr lang="en-US" sz="2400" dirty="0">
              <a:solidFill>
                <a:srgbClr val="000000"/>
              </a:solidFill>
            </a:endParaRPr>
          </a:p>
          <a:p>
            <a:r>
              <a:rPr lang="en-US" sz="2800" dirty="0" smtClean="0">
                <a:solidFill>
                  <a:srgbClr val="800000"/>
                </a:solidFill>
              </a:rPr>
              <a:t>But</a:t>
            </a:r>
            <a:endParaRPr lang="en-US" sz="2800" dirty="0">
              <a:solidFill>
                <a:srgbClr val="800000"/>
              </a:solidFill>
            </a:endParaRPr>
          </a:p>
          <a:p>
            <a:pPr lvl="1"/>
            <a:r>
              <a:rPr lang="en-US" sz="2300" dirty="0" smtClean="0">
                <a:solidFill>
                  <a:srgbClr val="000000"/>
                </a:solidFill>
              </a:rPr>
              <a:t>As with any tool need to be used for the right use and with caution</a:t>
            </a:r>
          </a:p>
          <a:p>
            <a:pPr lvl="1"/>
            <a:r>
              <a:rPr lang="en-US" sz="2300" dirty="0" smtClean="0">
                <a:solidFill>
                  <a:srgbClr val="000000"/>
                </a:solidFill>
              </a:rPr>
              <a:t>Require (a) agreement among stakeholders, (b) some startup research and costs, and (c) time to get going</a:t>
            </a:r>
            <a:endParaRPr lang="en-US" sz="2300" dirty="0">
              <a:solidFill>
                <a:srgbClr val="000000"/>
              </a:solidFill>
            </a:endParaRPr>
          </a:p>
        </p:txBody>
      </p:sp>
      <p:sp>
        <p:nvSpPr>
          <p:cNvPr id="5" name="Footer Placeholder 4"/>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8035767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2095811"/>
          </a:xfrm>
        </p:spPr>
        <p:txBody>
          <a:bodyPr/>
          <a:lstStyle/>
          <a:p>
            <a:r>
              <a:rPr lang="en-US" dirty="0" smtClean="0"/>
              <a:t>TRM Examples</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a:xfrm>
            <a:off x="264458" y="6275668"/>
            <a:ext cx="5418870" cy="365125"/>
          </a:xfrm>
        </p:spPr>
        <p:txBody>
          <a:bodyPr/>
          <a:lstStyle/>
          <a:p>
            <a:r>
              <a:rPr lang="en-US" smtClean="0"/>
              <a:t>TRM Presentation -  Schiller</a:t>
            </a:r>
            <a:endParaRPr lang="en-US" dirty="0"/>
          </a:p>
        </p:txBody>
      </p:sp>
      <p:pic>
        <p:nvPicPr>
          <p:cNvPr id="8" name="Picture 7" descr="north_carolina_anima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496" y="-181743"/>
            <a:ext cx="4515580" cy="3135740"/>
          </a:xfrm>
          <a:prstGeom prst="rect">
            <a:avLst/>
          </a:prstGeom>
        </p:spPr>
      </p:pic>
    </p:spTree>
    <p:extLst>
      <p:ext uri="{BB962C8B-B14F-4D97-AF65-F5344CB8AC3E}">
        <p14:creationId xmlns:p14="http://schemas.microsoft.com/office/powerpoint/2010/main" val="42453487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76291"/>
          </a:xfrm>
        </p:spPr>
        <p:txBody>
          <a:bodyPr>
            <a:noAutofit/>
          </a:bodyPr>
          <a:lstStyle/>
          <a:p>
            <a:pPr algn="l"/>
            <a:r>
              <a:rPr lang="en-US" sz="4000" dirty="0" smtClean="0"/>
              <a:t>Quick History of TRMs</a:t>
            </a:r>
            <a:endParaRPr lang="en-US" sz="4000" dirty="0"/>
          </a:p>
        </p:txBody>
      </p:sp>
      <p:sp>
        <p:nvSpPr>
          <p:cNvPr id="3" name="Content Placeholder 2"/>
          <p:cNvSpPr>
            <a:spLocks noGrp="1"/>
          </p:cNvSpPr>
          <p:nvPr>
            <p:ph sz="half" idx="1"/>
          </p:nvPr>
        </p:nvSpPr>
        <p:spPr>
          <a:xfrm>
            <a:off x="264458" y="1252194"/>
            <a:ext cx="4125297" cy="4691407"/>
          </a:xfrm>
        </p:spPr>
        <p:txBody>
          <a:bodyPr>
            <a:noAutofit/>
          </a:bodyPr>
          <a:lstStyle/>
          <a:p>
            <a:r>
              <a:rPr lang="en-US" sz="1600" dirty="0">
                <a:solidFill>
                  <a:srgbClr val="800000"/>
                </a:solidFill>
              </a:rPr>
              <a:t>1990s</a:t>
            </a:r>
            <a:r>
              <a:rPr lang="en-US" sz="1600" dirty="0"/>
              <a:t> – </a:t>
            </a:r>
            <a:r>
              <a:rPr lang="en-US" sz="1600" dirty="0">
                <a:solidFill>
                  <a:srgbClr val="000000"/>
                </a:solidFill>
              </a:rPr>
              <a:t>The first databases of savings</a:t>
            </a:r>
          </a:p>
          <a:p>
            <a:pPr lvl="1"/>
            <a:r>
              <a:rPr lang="en-US" sz="1400" dirty="0">
                <a:solidFill>
                  <a:srgbClr val="000000"/>
                </a:solidFill>
              </a:rPr>
              <a:t>Northwest Power &amp; Conservation Council’s Regional Technical Forum (RTF) Unit Energy Savings (UES) Workbooks Database</a:t>
            </a:r>
          </a:p>
          <a:p>
            <a:pPr lvl="1"/>
            <a:r>
              <a:rPr lang="en-US" sz="1400" dirty="0">
                <a:solidFill>
                  <a:srgbClr val="000000"/>
                </a:solidFill>
              </a:rPr>
              <a:t>California Public Utility Commission (CPUC) Database for Energy Efficient Resources (DEER</a:t>
            </a:r>
            <a:r>
              <a:rPr lang="en-US" sz="1400" dirty="0" smtClean="0">
                <a:solidFill>
                  <a:srgbClr val="000000"/>
                </a:solidFill>
              </a:rPr>
              <a:t>)</a:t>
            </a:r>
            <a:endParaRPr lang="en-US" sz="1400" dirty="0">
              <a:solidFill>
                <a:srgbClr val="000000"/>
              </a:solidFill>
            </a:endParaRPr>
          </a:p>
          <a:p>
            <a:r>
              <a:rPr lang="en-US" sz="1600" dirty="0">
                <a:solidFill>
                  <a:srgbClr val="800000"/>
                </a:solidFill>
              </a:rPr>
              <a:t>2000s</a:t>
            </a:r>
            <a:r>
              <a:rPr lang="en-US" sz="1600" dirty="0"/>
              <a:t> – </a:t>
            </a:r>
            <a:r>
              <a:rPr lang="en-US" sz="1600" dirty="0">
                <a:solidFill>
                  <a:srgbClr val="000000"/>
                </a:solidFill>
              </a:rPr>
              <a:t>Continued work by the RTF and CPUC and new documents called Technical Reference Manuals</a:t>
            </a:r>
          </a:p>
          <a:p>
            <a:pPr lvl="1"/>
            <a:r>
              <a:rPr lang="en-US" sz="1400" dirty="0">
                <a:solidFill>
                  <a:srgbClr val="000000"/>
                </a:solidFill>
              </a:rPr>
              <a:t>The sophistication of the RTF’s UES Database and DEER laid the groundwork for </a:t>
            </a:r>
            <a:r>
              <a:rPr lang="en-US" sz="1400" dirty="0" smtClean="0">
                <a:solidFill>
                  <a:srgbClr val="000000"/>
                </a:solidFill>
              </a:rPr>
              <a:t>more</a:t>
            </a:r>
            <a:endParaRPr lang="en-US" sz="1400" dirty="0">
              <a:solidFill>
                <a:srgbClr val="000000"/>
              </a:solidFill>
            </a:endParaRPr>
          </a:p>
          <a:p>
            <a:pPr lvl="1"/>
            <a:r>
              <a:rPr lang="en-US" sz="1400" dirty="0">
                <a:solidFill>
                  <a:srgbClr val="000000"/>
                </a:solidFill>
              </a:rPr>
              <a:t>M</a:t>
            </a:r>
            <a:r>
              <a:rPr lang="en-US" sz="1400" dirty="0" smtClean="0">
                <a:solidFill>
                  <a:srgbClr val="000000"/>
                </a:solidFill>
              </a:rPr>
              <a:t>ore </a:t>
            </a:r>
            <a:r>
              <a:rPr lang="en-US" sz="1400" dirty="0">
                <a:solidFill>
                  <a:srgbClr val="000000"/>
                </a:solidFill>
              </a:rPr>
              <a:t>states started to develop </a:t>
            </a:r>
            <a:r>
              <a:rPr lang="en-US" sz="1400" dirty="0" smtClean="0">
                <a:solidFill>
                  <a:srgbClr val="000000"/>
                </a:solidFill>
              </a:rPr>
              <a:t>these resources </a:t>
            </a:r>
            <a:r>
              <a:rPr lang="en-US" sz="1400" dirty="0">
                <a:solidFill>
                  <a:srgbClr val="000000"/>
                </a:solidFill>
              </a:rPr>
              <a:t>for the use of all utilities within the state</a:t>
            </a:r>
          </a:p>
          <a:p>
            <a:pPr marL="457200" lvl="1" indent="0">
              <a:buNone/>
            </a:pPr>
            <a:endParaRPr lang="en-US" sz="2400" dirty="0"/>
          </a:p>
          <a:p>
            <a:endParaRPr lang="en-US" dirty="0"/>
          </a:p>
        </p:txBody>
      </p:sp>
      <p:sp>
        <p:nvSpPr>
          <p:cNvPr id="6" name="Content Placeholder 5"/>
          <p:cNvSpPr>
            <a:spLocks noGrp="1"/>
          </p:cNvSpPr>
          <p:nvPr>
            <p:ph sz="half" idx="2"/>
          </p:nvPr>
        </p:nvSpPr>
        <p:spPr>
          <a:xfrm>
            <a:off x="4751071" y="1252194"/>
            <a:ext cx="3840480" cy="4691407"/>
          </a:xfrm>
        </p:spPr>
        <p:txBody>
          <a:bodyPr/>
          <a:lstStyle/>
          <a:p>
            <a:r>
              <a:rPr lang="en-US" dirty="0" smtClean="0">
                <a:solidFill>
                  <a:srgbClr val="800000"/>
                </a:solidFill>
              </a:rPr>
              <a:t>Now</a:t>
            </a:r>
          </a:p>
          <a:p>
            <a:pPr lvl="1"/>
            <a:r>
              <a:rPr lang="en-US" dirty="0" smtClean="0">
                <a:solidFill>
                  <a:srgbClr val="000000"/>
                </a:solidFill>
              </a:rPr>
              <a:t>More </a:t>
            </a:r>
            <a:r>
              <a:rPr lang="en-US" dirty="0">
                <a:solidFill>
                  <a:srgbClr val="000000"/>
                </a:solidFill>
              </a:rPr>
              <a:t>and more jurisdictions are adopting </a:t>
            </a:r>
            <a:r>
              <a:rPr lang="en-US" dirty="0" smtClean="0">
                <a:solidFill>
                  <a:srgbClr val="000000"/>
                </a:solidFill>
              </a:rPr>
              <a:t>TRMs</a:t>
            </a:r>
            <a:endParaRPr lang="en-US" dirty="0">
              <a:solidFill>
                <a:srgbClr val="000000"/>
              </a:solidFill>
            </a:endParaRPr>
          </a:p>
          <a:p>
            <a:pPr lvl="1"/>
            <a:r>
              <a:rPr lang="en-US" dirty="0">
                <a:solidFill>
                  <a:srgbClr val="000000"/>
                </a:solidFill>
              </a:rPr>
              <a:t>Movement to create </a:t>
            </a:r>
            <a:r>
              <a:rPr lang="en-US" dirty="0" smtClean="0">
                <a:solidFill>
                  <a:srgbClr val="000000"/>
                </a:solidFill>
              </a:rPr>
              <a:t>regional if not national </a:t>
            </a:r>
            <a:r>
              <a:rPr lang="en-US" dirty="0">
                <a:solidFill>
                  <a:srgbClr val="000000"/>
                </a:solidFill>
              </a:rPr>
              <a:t>standardization of </a:t>
            </a:r>
            <a:r>
              <a:rPr lang="en-US" dirty="0" smtClean="0">
                <a:solidFill>
                  <a:srgbClr val="000000"/>
                </a:solidFill>
              </a:rPr>
              <a:t>resources</a:t>
            </a:r>
          </a:p>
          <a:p>
            <a:pPr lvl="1"/>
            <a:r>
              <a:rPr lang="en-US" dirty="0" smtClean="0">
                <a:solidFill>
                  <a:srgbClr val="000000"/>
                </a:solidFill>
              </a:rPr>
              <a:t>U.S. DOE supporting efforts at standardization</a:t>
            </a:r>
            <a:endParaRPr lang="en-US" dirty="0">
              <a:solidFill>
                <a:srgbClr val="000000"/>
              </a:solidFill>
            </a:endParaRPr>
          </a:p>
          <a:p>
            <a:endParaRPr lang="en-US" dirty="0"/>
          </a:p>
        </p:txBody>
      </p:sp>
      <p:sp>
        <p:nvSpPr>
          <p:cNvPr id="5" name="Footer Placeholder 4"/>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25192021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solidFill>
                  <a:srgbClr val="000000"/>
                </a:solidFill>
              </a:rPr>
              <a:t>Several of the slides and/or presentation points in this presentation were kindly provided by other people.  These particularly include:</a:t>
            </a:r>
          </a:p>
          <a:p>
            <a:pPr lvl="1"/>
            <a:r>
              <a:rPr lang="en-US" dirty="0"/>
              <a:t>Erin Carroll, VEIC, </a:t>
            </a:r>
            <a:r>
              <a:rPr lang="en-US" dirty="0">
                <a:solidFill>
                  <a:srgbClr val="65B11E"/>
                </a:solidFill>
                <a:latin typeface="Trebuchet MS" pitchFamily="34" charset="0"/>
                <a:ea typeface="ＭＳ Ｐゴシック"/>
                <a:cs typeface="Trebuchet MS" pitchFamily="34" charset="0"/>
                <a:hlinkClick r:id="rId2"/>
              </a:rPr>
              <a:t>ecarroll@veic.org</a:t>
            </a:r>
            <a:r>
              <a:rPr lang="en-US" dirty="0">
                <a:solidFill>
                  <a:srgbClr val="65B11E"/>
                </a:solidFill>
                <a:latin typeface="Trebuchet MS" pitchFamily="34" charset="0"/>
                <a:ea typeface="ＭＳ Ｐゴシック"/>
                <a:cs typeface="Trebuchet MS" pitchFamily="34" charset="0"/>
              </a:rPr>
              <a:t> </a:t>
            </a:r>
          </a:p>
          <a:p>
            <a:pPr lvl="1"/>
            <a:r>
              <a:rPr lang="en-US" dirty="0" smtClean="0"/>
              <a:t>Tom Eckman, Northwest Power Planning Council, </a:t>
            </a:r>
            <a:r>
              <a:rPr lang="en-US" dirty="0" smtClean="0">
                <a:hlinkClick r:id="rId3"/>
              </a:rPr>
              <a:t>teckman</a:t>
            </a:r>
            <a:r>
              <a:rPr lang="en-US" dirty="0">
                <a:hlinkClick r:id="rId3"/>
              </a:rPr>
              <a:t>@</a:t>
            </a:r>
            <a:r>
              <a:rPr lang="en-US" dirty="0" smtClean="0">
                <a:hlinkClick r:id="rId3"/>
              </a:rPr>
              <a:t>nwcouncil.org</a:t>
            </a:r>
            <a:r>
              <a:rPr lang="en-US" dirty="0" smtClean="0"/>
              <a:t> </a:t>
            </a:r>
          </a:p>
          <a:p>
            <a:pPr lvl="1"/>
            <a:r>
              <a:rPr lang="en-US" dirty="0" smtClean="0"/>
              <a:t>Sami Khawaja, Cadmus, </a:t>
            </a:r>
            <a:r>
              <a:rPr lang="en-US" dirty="0" smtClean="0">
                <a:hlinkClick r:id="rId4"/>
              </a:rPr>
              <a:t>Sami.Khawaja</a:t>
            </a:r>
            <a:r>
              <a:rPr lang="en-US" dirty="0">
                <a:hlinkClick r:id="rId4"/>
              </a:rPr>
              <a:t>@</a:t>
            </a:r>
            <a:r>
              <a:rPr lang="en-US" dirty="0" smtClean="0">
                <a:hlinkClick r:id="rId4"/>
              </a:rPr>
              <a:t>cadmusgroup.com</a:t>
            </a:r>
            <a:r>
              <a:rPr lang="en-US" dirty="0" smtClean="0"/>
              <a:t> </a:t>
            </a:r>
          </a:p>
          <a:p>
            <a:pPr lvl="1"/>
            <a:r>
              <a:rPr lang="en-US" dirty="0" smtClean="0"/>
              <a:t>Elizabeth Titus, TRM Manager, NEEP, EM&amp;V Forum, </a:t>
            </a:r>
            <a:r>
              <a:rPr lang="en-US" dirty="0">
                <a:solidFill>
                  <a:srgbClr val="65B11E"/>
                </a:solidFill>
                <a:latin typeface="Trebuchet MS" pitchFamily="34" charset="0"/>
                <a:ea typeface="ＭＳ Ｐゴシック"/>
                <a:cs typeface="Trebuchet MS" pitchFamily="34" charset="0"/>
                <a:hlinkClick r:id="rId5"/>
              </a:rPr>
              <a:t>etitus@</a:t>
            </a:r>
            <a:r>
              <a:rPr lang="en-US" dirty="0" smtClean="0">
                <a:solidFill>
                  <a:srgbClr val="65B11E"/>
                </a:solidFill>
                <a:latin typeface="Trebuchet MS" pitchFamily="34" charset="0"/>
                <a:ea typeface="ＭＳ Ｐゴシック"/>
                <a:cs typeface="Trebuchet MS" pitchFamily="34" charset="0"/>
                <a:hlinkClick r:id="rId5"/>
              </a:rPr>
              <a:t>neep.org</a:t>
            </a:r>
            <a:endParaRPr lang="en-US" dirty="0" smtClean="0">
              <a:solidFill>
                <a:srgbClr val="65B11E"/>
              </a:solidFill>
              <a:latin typeface="Trebuchet MS" pitchFamily="34" charset="0"/>
              <a:ea typeface="ＭＳ Ｐゴシック"/>
              <a:cs typeface="Trebuchet MS" pitchFamily="34" charset="0"/>
            </a:endParaRP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1258990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7845"/>
          </a:xfrm>
        </p:spPr>
        <p:txBody>
          <a:bodyPr>
            <a:normAutofit/>
          </a:bodyPr>
          <a:lstStyle/>
          <a:p>
            <a:pPr algn="l"/>
            <a:r>
              <a:rPr lang="en-US" sz="4000" dirty="0" smtClean="0"/>
              <a:t>Today’s National Picture</a:t>
            </a:r>
            <a:endParaRPr lang="en-US" sz="4000" dirty="0"/>
          </a:p>
        </p:txBody>
      </p:sp>
      <p:sp>
        <p:nvSpPr>
          <p:cNvPr id="3" name="Content Placeholder 2"/>
          <p:cNvSpPr>
            <a:spLocks noGrp="1"/>
          </p:cNvSpPr>
          <p:nvPr>
            <p:ph idx="1"/>
          </p:nvPr>
        </p:nvSpPr>
        <p:spPr>
          <a:xfrm>
            <a:off x="457200" y="5668963"/>
            <a:ext cx="8229600" cy="474662"/>
          </a:xfrm>
        </p:spPr>
        <p:txBody>
          <a:bodyPr>
            <a:noAutofit/>
          </a:bodyPr>
          <a:lstStyle/>
          <a:p>
            <a:pPr marL="0" indent="0" algn="ctr">
              <a:spcBef>
                <a:spcPts val="0"/>
              </a:spcBef>
              <a:buNone/>
            </a:pPr>
            <a:r>
              <a:rPr lang="en-US" sz="2400" dirty="0" smtClean="0"/>
              <a:t>23 states have TRM resources  </a:t>
            </a:r>
            <a:r>
              <a:rPr lang="en-US" sz="1200" dirty="0" smtClean="0"/>
              <a:t>(from Cadmus study, see resources section)</a:t>
            </a:r>
          </a:p>
          <a:p>
            <a:pPr marL="0" indent="0" algn="ctr">
              <a:spcBef>
                <a:spcPts val="0"/>
              </a:spcBef>
              <a:buNone/>
            </a:pPr>
            <a:r>
              <a:rPr lang="en-US" sz="1200" dirty="0" smtClean="0"/>
              <a:t>And so does New Mexico..</a:t>
            </a:r>
            <a:endParaRPr lang="en-US" sz="1100" dirty="0"/>
          </a:p>
          <a:p>
            <a:pPr marL="457200" lvl="1" indent="0">
              <a:buNone/>
            </a:pPr>
            <a:endParaRPr lang="en-US" sz="2400" dirty="0"/>
          </a:p>
          <a:p>
            <a:endParaRPr lang="en-US" dirty="0"/>
          </a:p>
        </p:txBody>
      </p:sp>
      <p:pic>
        <p:nvPicPr>
          <p:cNvPr id="5"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723" y="1055421"/>
            <a:ext cx="6854789" cy="4486570"/>
          </a:xfrm>
          <a:prstGeom prst="rect">
            <a:avLst/>
          </a:prstGeom>
        </p:spPr>
      </p:pic>
      <p:sp>
        <p:nvSpPr>
          <p:cNvPr id="6" name="Footer Placeholder 5"/>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15576990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Two Regional TRMs</a:t>
            </a:r>
            <a:endParaRPr lang="en-US" dirty="0"/>
          </a:p>
        </p:txBody>
      </p:sp>
      <p:sp>
        <p:nvSpPr>
          <p:cNvPr id="3" name="Content Placeholder 2"/>
          <p:cNvSpPr>
            <a:spLocks noGrp="1"/>
          </p:cNvSpPr>
          <p:nvPr>
            <p:ph idx="1"/>
          </p:nvPr>
        </p:nvSpPr>
        <p:spPr/>
        <p:txBody>
          <a:bodyPr/>
          <a:lstStyle/>
          <a:p>
            <a:r>
              <a:rPr lang="en-US" dirty="0" smtClean="0">
                <a:solidFill>
                  <a:srgbClr val="000000"/>
                </a:solidFill>
              </a:rPr>
              <a:t>Mid-Atlantic TRM – slides from Elizabeth Titus of NEEP</a:t>
            </a:r>
          </a:p>
          <a:p>
            <a:r>
              <a:rPr lang="en-US" dirty="0" smtClean="0">
                <a:solidFill>
                  <a:srgbClr val="000000"/>
                </a:solidFill>
              </a:rPr>
              <a:t>Northwest Regional Technical Forum – slides from Tom Eckman of the RTF</a:t>
            </a: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7912270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228600" cy="6858000"/>
          </a:xfrm>
          <a:prstGeom prst="rect">
            <a:avLst/>
          </a:prstGeom>
          <a:gradFill flip="none" rotWithShape="1">
            <a:gsLst>
              <a:gs pos="0">
                <a:srgbClr val="00693E">
                  <a:shade val="30000"/>
                  <a:satMod val="115000"/>
                </a:srgbClr>
              </a:gs>
              <a:gs pos="50000">
                <a:srgbClr val="00693E">
                  <a:shade val="67500"/>
                  <a:satMod val="115000"/>
                </a:srgbClr>
              </a:gs>
              <a:gs pos="100000">
                <a:srgbClr val="00693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202C6"/>
              </a:solidFill>
            </a:endParaRPr>
          </a:p>
        </p:txBody>
      </p:sp>
      <p:pic>
        <p:nvPicPr>
          <p:cNvPr id="6" name="Picture 5" descr="EM&amp;V 1.jpg"/>
          <p:cNvPicPr>
            <a:picLocks noChangeAspect="1"/>
          </p:cNvPicPr>
          <p:nvPr/>
        </p:nvPicPr>
        <p:blipFill>
          <a:blip r:embed="rId3" cstate="print"/>
          <a:stretch>
            <a:fillRect/>
          </a:stretch>
        </p:blipFill>
        <p:spPr>
          <a:xfrm>
            <a:off x="4580050" y="1824626"/>
            <a:ext cx="4011501" cy="3747961"/>
          </a:xfrm>
          <a:prstGeom prst="rect">
            <a:avLst/>
          </a:prstGeom>
        </p:spPr>
      </p:pic>
      <p:sp>
        <p:nvSpPr>
          <p:cNvPr id="4" name="Title 3"/>
          <p:cNvSpPr>
            <a:spLocks noGrp="1"/>
          </p:cNvSpPr>
          <p:nvPr>
            <p:ph type="title"/>
          </p:nvPr>
        </p:nvSpPr>
        <p:spPr/>
        <p:txBody>
          <a:bodyPr/>
          <a:lstStyle/>
          <a:p>
            <a:pPr algn="l"/>
            <a:r>
              <a:rPr lang="en-US" dirty="0" smtClean="0"/>
              <a:t>Regional (Northeast/Mid Atlantic) EM&amp;V Forum</a:t>
            </a:r>
            <a:endParaRPr lang="en-US" dirty="0"/>
          </a:p>
        </p:txBody>
      </p:sp>
      <p:sp>
        <p:nvSpPr>
          <p:cNvPr id="2" name="Footer Placeholder 1"/>
          <p:cNvSpPr>
            <a:spLocks noGrp="1"/>
          </p:cNvSpPr>
          <p:nvPr>
            <p:ph type="ftr" sz="quarter" idx="11"/>
          </p:nvPr>
        </p:nvSpPr>
        <p:spPr/>
        <p:txBody>
          <a:bodyPr/>
          <a:lstStyle/>
          <a:p>
            <a:r>
              <a:rPr lang="en-US" smtClean="0"/>
              <a:t>TRM Presentation -  Schiller</a:t>
            </a:r>
            <a:endParaRPr lang="en-US" dirty="0"/>
          </a:p>
        </p:txBody>
      </p:sp>
      <p:sp>
        <p:nvSpPr>
          <p:cNvPr id="7" name="TextBox 6"/>
          <p:cNvSpPr txBox="1"/>
          <p:nvPr/>
        </p:nvSpPr>
        <p:spPr>
          <a:xfrm>
            <a:off x="813894" y="1923013"/>
            <a:ext cx="3192966" cy="3970318"/>
          </a:xfrm>
          <a:prstGeom prst="rect">
            <a:avLst/>
          </a:prstGeom>
          <a:noFill/>
        </p:spPr>
        <p:txBody>
          <a:bodyPr wrap="square" rtlCol="0">
            <a:spAutoFit/>
          </a:bodyPr>
          <a:lstStyle/>
          <a:p>
            <a:pPr algn="just"/>
            <a:r>
              <a:rPr lang="en-US" dirty="0" smtClean="0"/>
              <a:t>Launched </a:t>
            </a:r>
            <a:r>
              <a:rPr lang="en-US" dirty="0"/>
              <a:t>in 2008, the Evaluation, Measurement, &amp; Verification (EM&amp;V) Forum is a project facilitated by NEEP, whose purpose is to support the development and use of consistent protocols to evaluate, measure, verify, and report the savings, costs, and emission impacts of energy efficiency and other demand-side resources.</a:t>
            </a:r>
          </a:p>
        </p:txBody>
      </p:sp>
    </p:spTree>
    <p:extLst>
      <p:ext uri="{BB962C8B-B14F-4D97-AF65-F5344CB8AC3E}">
        <p14:creationId xmlns:p14="http://schemas.microsoft.com/office/powerpoint/2010/main" val="21702979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en-US" sz="4000" dirty="0" smtClean="0"/>
              <a:t>Forum Participants and Multistate (Mid-Atlantic)TRM</a:t>
            </a:r>
          </a:p>
        </p:txBody>
      </p:sp>
      <p:sp>
        <p:nvSpPr>
          <p:cNvPr id="4099" name="Rectangle 3"/>
          <p:cNvSpPr>
            <a:spLocks noGrp="1" noChangeArrowheads="1"/>
          </p:cNvSpPr>
          <p:nvPr>
            <p:ph sz="half" idx="1"/>
          </p:nvPr>
        </p:nvSpPr>
        <p:spPr>
          <a:xfrm>
            <a:off x="457200" y="1752600"/>
            <a:ext cx="4038600" cy="4373563"/>
          </a:xfrm>
        </p:spPr>
        <p:txBody>
          <a:bodyPr/>
          <a:lstStyle/>
          <a:p>
            <a:r>
              <a:rPr lang="en-US" sz="2000" dirty="0" smtClean="0"/>
              <a:t>Who is Involved in Forum</a:t>
            </a:r>
          </a:p>
          <a:p>
            <a:endParaRPr lang="en-US" sz="2000" dirty="0" smtClean="0"/>
          </a:p>
        </p:txBody>
      </p:sp>
      <p:sp>
        <p:nvSpPr>
          <p:cNvPr id="8" name="Rectangle 7"/>
          <p:cNvSpPr/>
          <p:nvPr/>
        </p:nvSpPr>
        <p:spPr>
          <a:xfrm>
            <a:off x="0" y="0"/>
            <a:ext cx="228600" cy="6858000"/>
          </a:xfrm>
          <a:prstGeom prst="rect">
            <a:avLst/>
          </a:prstGeom>
          <a:gradFill flip="none" rotWithShape="1">
            <a:gsLst>
              <a:gs pos="0">
                <a:srgbClr val="00693E">
                  <a:shade val="30000"/>
                  <a:satMod val="115000"/>
                </a:srgbClr>
              </a:gs>
              <a:gs pos="50000">
                <a:srgbClr val="00693E">
                  <a:shade val="67500"/>
                  <a:satMod val="115000"/>
                </a:srgbClr>
              </a:gs>
              <a:gs pos="100000">
                <a:srgbClr val="00693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202C6"/>
              </a:solidFill>
            </a:endParaRPr>
          </a:p>
        </p:txBody>
      </p:sp>
      <p:sp>
        <p:nvSpPr>
          <p:cNvPr id="2" name="Footer Placeholder 1"/>
          <p:cNvSpPr>
            <a:spLocks noGrp="1"/>
          </p:cNvSpPr>
          <p:nvPr>
            <p:ph type="ftr" sz="quarter" idx="11"/>
          </p:nvPr>
        </p:nvSpPr>
        <p:spPr/>
        <p:txBody>
          <a:bodyPr/>
          <a:lstStyle/>
          <a:p>
            <a:r>
              <a:rPr lang="en-US" smtClean="0"/>
              <a:t>TRM Presentation -  Schiller</a:t>
            </a:r>
            <a:endParaRPr lang="en-US" dirty="0"/>
          </a:p>
        </p:txBody>
      </p:sp>
      <p:sp>
        <p:nvSpPr>
          <p:cNvPr id="4" name="Content Placeholder 3"/>
          <p:cNvSpPr>
            <a:spLocks noGrp="1"/>
          </p:cNvSpPr>
          <p:nvPr>
            <p:ph sz="half" idx="2"/>
          </p:nvPr>
        </p:nvSpPr>
        <p:spPr/>
        <p:txBody>
          <a:bodyPr/>
          <a:lstStyle/>
          <a:p>
            <a:r>
              <a:rPr lang="en-US" dirty="0"/>
              <a:t>Maryland, Delaware and District of Columbia stakeholders developed one Technical Reference Manual in 2009</a:t>
            </a:r>
          </a:p>
          <a:p>
            <a:endParaRPr lang="en-US" dirty="0"/>
          </a:p>
          <a:p>
            <a:r>
              <a:rPr lang="en-US" dirty="0"/>
              <a:t>Now developing the  update process; informed by research on experience from 6 individual state TRMs (IL, ME, MA, NJ, PA, VT)  </a:t>
            </a:r>
          </a:p>
          <a:p>
            <a:endParaRPr lang="en-US" dirty="0"/>
          </a:p>
        </p:txBody>
      </p:sp>
      <p:pic>
        <p:nvPicPr>
          <p:cNvPr id="11" name="Picture 2"/>
          <p:cNvPicPr>
            <a:picLocks noChangeAspect="1" noChangeArrowheads="1"/>
          </p:cNvPicPr>
          <p:nvPr/>
        </p:nvPicPr>
        <p:blipFill>
          <a:blip r:embed="rId2"/>
          <a:srcRect/>
          <a:stretch>
            <a:fillRect/>
          </a:stretch>
        </p:blipFill>
        <p:spPr bwMode="auto">
          <a:xfrm>
            <a:off x="867984" y="2388113"/>
            <a:ext cx="3809666" cy="4873969"/>
          </a:xfrm>
          <a:prstGeom prst="rect">
            <a:avLst/>
          </a:prstGeom>
          <a:noFill/>
          <a:ln w="9525">
            <a:noFill/>
            <a:miter lim="800000"/>
            <a:headEnd/>
            <a:tailEnd/>
          </a:ln>
          <a:effectLst/>
        </p:spPr>
      </p:pic>
      <p:graphicFrame>
        <p:nvGraphicFramePr>
          <p:cNvPr id="12" name="Chart 11"/>
          <p:cNvGraphicFramePr/>
          <p:nvPr>
            <p:extLst>
              <p:ext uri="{D42A27DB-BD31-4B8C-83A1-F6EECF244321}">
                <p14:modId xmlns:p14="http://schemas.microsoft.com/office/powerpoint/2010/main" val="3382988827"/>
              </p:ext>
            </p:extLst>
          </p:nvPr>
        </p:nvGraphicFramePr>
        <p:xfrm>
          <a:off x="936136" y="4587754"/>
          <a:ext cx="3586496" cy="1484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84900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58" y="188074"/>
            <a:ext cx="8327093" cy="1336956"/>
          </a:xfrm>
        </p:spPr>
        <p:txBody>
          <a:bodyPr>
            <a:noAutofit/>
          </a:bodyPr>
          <a:lstStyle/>
          <a:p>
            <a:pPr>
              <a:defRPr/>
            </a:pPr>
            <a:r>
              <a:rPr lang="en-US" sz="3600" dirty="0" smtClean="0"/>
              <a:t>Northwest </a:t>
            </a:r>
            <a:r>
              <a:rPr lang="en-US" sz="3600" dirty="0"/>
              <a:t>Regional Technical </a:t>
            </a:r>
            <a:r>
              <a:rPr lang="en-US" sz="3600" dirty="0" smtClean="0"/>
              <a:t>Forum</a:t>
            </a:r>
            <a:br>
              <a:rPr lang="en-US" sz="3600" dirty="0" smtClean="0"/>
            </a:br>
            <a:r>
              <a:rPr lang="en-US" sz="3600" dirty="0" smtClean="0"/>
              <a:t> </a:t>
            </a:r>
            <a:r>
              <a:rPr lang="en-US" sz="2400" dirty="0" smtClean="0"/>
              <a:t>an </a:t>
            </a:r>
            <a:r>
              <a:rPr lang="en-US" sz="2400" dirty="0"/>
              <a:t>advisory committee established in 1999 to develop standards to verify and evaluate conservation savings</a:t>
            </a:r>
            <a:endPar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bwMode="auto">
          <a:xfrm>
            <a:off x="1524000" y="1676400"/>
            <a:ext cx="609600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Overflow="clip" wrap="square" lIns="18288" tIns="0" rIns="0" bIns="0" rtlCol="0" anchor="ctr" upright="1"/>
          <a:lstStyle/>
          <a:p>
            <a:pPr algn="ctr"/>
            <a:r>
              <a:rPr lang="en-US" sz="2400" dirty="0" smtClean="0">
                <a:effectLst>
                  <a:outerShdw blurRad="38100" dist="38100" dir="2700000" algn="tl">
                    <a:srgbClr val="000000">
                      <a:alpha val="43137"/>
                    </a:srgbClr>
                  </a:outerShdw>
                </a:effectLst>
                <a:latin typeface="Arial" pitchFamily="34" charset="0"/>
                <a:cs typeface="Arial" pitchFamily="34" charset="0"/>
              </a:rPr>
              <a:t>Northwest Power and Conservation Council</a:t>
            </a:r>
            <a:endParaRPr lang="en-US" sz="2400" dirty="0">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bwMode="auto">
          <a:xfrm>
            <a:off x="2870796" y="3200400"/>
            <a:ext cx="2691804" cy="1676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Overflow="clip" wrap="square" lIns="18288" tIns="0" rIns="0" bIns="0" rtlCol="0" anchor="ctr" upright="1"/>
          <a:lstStyle/>
          <a:p>
            <a:pPr algn="ctr"/>
            <a:r>
              <a:rPr lang="en-US" sz="2000" b="1" dirty="0" smtClean="0">
                <a:effectLst>
                  <a:outerShdw blurRad="38100" dist="38100" dir="2700000" algn="tl">
                    <a:srgbClr val="000000">
                      <a:alpha val="43137"/>
                    </a:srgbClr>
                  </a:outerShdw>
                </a:effectLst>
                <a:latin typeface="Arial" pitchFamily="34" charset="0"/>
                <a:cs typeface="Arial" pitchFamily="34" charset="0"/>
              </a:rPr>
              <a:t>Regional Technical Forum (RTF)</a:t>
            </a:r>
          </a:p>
        </p:txBody>
      </p:sp>
      <p:sp>
        <p:nvSpPr>
          <p:cNvPr id="8" name="Rectangle 7"/>
          <p:cNvSpPr/>
          <p:nvPr/>
        </p:nvSpPr>
        <p:spPr bwMode="auto">
          <a:xfrm>
            <a:off x="5789430" y="3200400"/>
            <a:ext cx="3125970" cy="28194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Overflow="clip" wrap="square" lIns="18288" tIns="0" rIns="0" bIns="0" rtlCol="0" anchor="ctr" upright="1"/>
          <a:lstStyle/>
          <a:p>
            <a:pPr algn="ctr"/>
            <a:r>
              <a:rPr lang="en-US" sz="2000" b="1" dirty="0" smtClean="0">
                <a:effectLst>
                  <a:outerShdw blurRad="38100" dist="38100" dir="2700000" algn="tl">
                    <a:srgbClr val="000000">
                      <a:alpha val="43137"/>
                    </a:srgbClr>
                  </a:outerShdw>
                </a:effectLst>
                <a:latin typeface="Arial" pitchFamily="34" charset="0"/>
                <a:cs typeface="Arial" pitchFamily="34" charset="0"/>
              </a:rPr>
              <a:t>Regional Technical Forum</a:t>
            </a:r>
          </a:p>
          <a:p>
            <a:pPr algn="ctr"/>
            <a:r>
              <a:rPr lang="en-US" sz="2000" b="1" dirty="0" smtClean="0">
                <a:effectLst>
                  <a:outerShdw blurRad="38100" dist="38100" dir="2700000" algn="tl">
                    <a:srgbClr val="000000">
                      <a:alpha val="43137"/>
                    </a:srgbClr>
                  </a:outerShdw>
                </a:effectLst>
                <a:latin typeface="Arial" pitchFamily="34" charset="0"/>
                <a:cs typeface="Arial" pitchFamily="34" charset="0"/>
              </a:rPr>
              <a:t>Policy Advisory Committee</a:t>
            </a:r>
          </a:p>
          <a:p>
            <a:pPr algn="ctr"/>
            <a:r>
              <a:rPr lang="en-US" sz="2000" b="1" dirty="0" smtClean="0">
                <a:effectLst>
                  <a:outerShdw blurRad="38100" dist="38100" dir="2700000" algn="tl">
                    <a:srgbClr val="000000">
                      <a:alpha val="43137"/>
                    </a:srgbClr>
                  </a:outerShdw>
                </a:effectLst>
                <a:latin typeface="Arial" pitchFamily="34" charset="0"/>
                <a:cs typeface="Arial" pitchFamily="34" charset="0"/>
              </a:rPr>
              <a:t>(RTF PAC)</a:t>
            </a:r>
          </a:p>
        </p:txBody>
      </p:sp>
      <p:sp>
        <p:nvSpPr>
          <p:cNvPr id="9" name="Right Arrow 8"/>
          <p:cNvSpPr/>
          <p:nvPr/>
        </p:nvSpPr>
        <p:spPr bwMode="auto">
          <a:xfrm rot="16200000">
            <a:off x="3868927" y="5122673"/>
            <a:ext cx="642197" cy="455251"/>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Overflow="clip" wrap="square" lIns="18288" tIns="0" rIns="0" bIns="0" rtlCol="0" anchor="ctr" upright="1"/>
          <a:lstStyle/>
          <a:p>
            <a:pPr algn="ctr"/>
            <a:endParaRPr lang="en-US" dirty="0"/>
          </a:p>
        </p:txBody>
      </p:sp>
      <p:sp>
        <p:nvSpPr>
          <p:cNvPr id="10" name="Right Arrow 9"/>
          <p:cNvSpPr/>
          <p:nvPr/>
        </p:nvSpPr>
        <p:spPr bwMode="auto">
          <a:xfrm rot="16200000">
            <a:off x="6003880" y="2530520"/>
            <a:ext cx="639491" cy="455251"/>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Overflow="clip" wrap="square" lIns="18288" tIns="0" rIns="0" bIns="0" rtlCol="0" anchor="ctr" upright="1"/>
          <a:lstStyle/>
          <a:p>
            <a:pPr algn="ctr"/>
            <a:endParaRPr lang="en-US" dirty="0"/>
          </a:p>
        </p:txBody>
      </p:sp>
      <p:sp>
        <p:nvSpPr>
          <p:cNvPr id="11" name="Rectangle 10"/>
          <p:cNvSpPr/>
          <p:nvPr/>
        </p:nvSpPr>
        <p:spPr bwMode="auto">
          <a:xfrm>
            <a:off x="303031" y="3200400"/>
            <a:ext cx="1676400" cy="1524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Overflow="clip" wrap="square" lIns="18288" tIns="0" rIns="0" bIns="0" rtlCol="0" anchor="ctr" upright="1"/>
          <a:lstStyle/>
          <a:p>
            <a:pPr algn="ctr"/>
            <a:r>
              <a:rPr lang="en-US" sz="2000" b="1" dirty="0" smtClean="0">
                <a:effectLst>
                  <a:outerShdw blurRad="38100" dist="38100" dir="2700000" algn="tl">
                    <a:srgbClr val="000000">
                      <a:alpha val="43137"/>
                    </a:srgbClr>
                  </a:outerShdw>
                </a:effectLst>
                <a:latin typeface="Arial" pitchFamily="34" charset="0"/>
                <a:cs typeface="Arial" pitchFamily="34" charset="0"/>
              </a:rPr>
              <a:t>Regional </a:t>
            </a:r>
          </a:p>
          <a:p>
            <a:pPr algn="ctr"/>
            <a:r>
              <a:rPr lang="en-US" sz="2000" b="1" dirty="0" smtClean="0">
                <a:effectLst>
                  <a:outerShdw blurRad="38100" dist="38100" dir="2700000" algn="tl">
                    <a:srgbClr val="000000">
                      <a:alpha val="43137"/>
                    </a:srgbClr>
                  </a:outerShdw>
                </a:effectLst>
                <a:latin typeface="Arial" pitchFamily="34" charset="0"/>
                <a:cs typeface="Arial" pitchFamily="34" charset="0"/>
              </a:rPr>
              <a:t>Stakeholders</a:t>
            </a:r>
          </a:p>
        </p:txBody>
      </p:sp>
      <p:sp>
        <p:nvSpPr>
          <p:cNvPr id="15" name="Left-Right Arrow 14"/>
          <p:cNvSpPr/>
          <p:nvPr/>
        </p:nvSpPr>
        <p:spPr bwMode="auto">
          <a:xfrm>
            <a:off x="2089299" y="3810000"/>
            <a:ext cx="609600" cy="304800"/>
          </a:xfrm>
          <a:prstGeom prst="lef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Overflow="clip" wrap="square" lIns="18288" tIns="0" rIns="0" bIns="0" rtlCol="0" anchor="ctr" upright="1"/>
          <a:lstStyle/>
          <a:p>
            <a:pPr algn="ctr"/>
            <a:endParaRPr lang="en-US" dirty="0"/>
          </a:p>
        </p:txBody>
      </p:sp>
      <p:sp>
        <p:nvSpPr>
          <p:cNvPr id="16" name="Rectangle 15"/>
          <p:cNvSpPr/>
          <p:nvPr/>
        </p:nvSpPr>
        <p:spPr bwMode="auto">
          <a:xfrm>
            <a:off x="2895600" y="5671397"/>
            <a:ext cx="2590800" cy="6096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Overflow="clip" wrap="square" lIns="18288" tIns="0" rIns="0" bIns="0" rtlCol="0" anchor="ctr" upright="1"/>
          <a:lstStyle/>
          <a:p>
            <a:pPr algn="ctr"/>
            <a:r>
              <a:rPr lang="en-US" b="1" dirty="0" smtClean="0">
                <a:effectLst>
                  <a:outerShdw blurRad="38100" dist="38100" dir="2700000" algn="tl">
                    <a:srgbClr val="000000">
                      <a:alpha val="43137"/>
                    </a:srgbClr>
                  </a:outerShdw>
                </a:effectLst>
                <a:latin typeface="Arial" pitchFamily="34" charset="0"/>
                <a:cs typeface="Arial" pitchFamily="34" charset="0"/>
              </a:rPr>
              <a:t>RTF Subcommittees</a:t>
            </a:r>
          </a:p>
        </p:txBody>
      </p:sp>
      <p:sp>
        <p:nvSpPr>
          <p:cNvPr id="17" name="Right Arrow 16"/>
          <p:cNvSpPr/>
          <p:nvPr/>
        </p:nvSpPr>
        <p:spPr bwMode="auto">
          <a:xfrm rot="16200000">
            <a:off x="3792727" y="2531873"/>
            <a:ext cx="642197" cy="455251"/>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Overflow="clip" wrap="square" lIns="18288" tIns="0" rIns="0" bIns="0" rtlCol="0" anchor="ctr" upright="1"/>
          <a:lstStyle/>
          <a:p>
            <a:pPr algn="ctr"/>
            <a:endParaRPr lang="en-US" dirty="0"/>
          </a:p>
        </p:txBody>
      </p:sp>
      <p:sp>
        <p:nvSpPr>
          <p:cNvPr id="3" name="Footer Placeholder 2"/>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422886582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RTF TRM</a:t>
            </a:r>
            <a:endParaRPr lang="en-US" dirty="0"/>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A decade </a:t>
            </a:r>
            <a:r>
              <a:rPr lang="en-US" dirty="0">
                <a:latin typeface="Arial" pitchFamily="34" charset="0"/>
                <a:cs typeface="Arial" pitchFamily="34" charset="0"/>
              </a:rPr>
              <a:t>of </a:t>
            </a:r>
            <a:r>
              <a:rPr lang="en-US" dirty="0" smtClean="0">
                <a:latin typeface="Arial" pitchFamily="34" charset="0"/>
                <a:cs typeface="Arial" pitchFamily="34" charset="0"/>
              </a:rPr>
              <a:t>experience</a:t>
            </a:r>
          </a:p>
          <a:p>
            <a:pPr lvl="1"/>
            <a:r>
              <a:rPr lang="en-US" dirty="0" smtClean="0">
                <a:latin typeface="Arial" pitchFamily="34" charset="0"/>
                <a:cs typeface="Arial" pitchFamily="34" charset="0"/>
              </a:rPr>
              <a:t>“</a:t>
            </a:r>
            <a:r>
              <a:rPr lang="en-US" dirty="0">
                <a:latin typeface="Arial" pitchFamily="34" charset="0"/>
                <a:cs typeface="Arial" pitchFamily="34" charset="0"/>
              </a:rPr>
              <a:t>Codified” </a:t>
            </a:r>
            <a:r>
              <a:rPr lang="en-US" dirty="0" smtClean="0">
                <a:latin typeface="Arial" pitchFamily="34" charset="0"/>
                <a:cs typeface="Arial" pitchFamily="34" charset="0"/>
              </a:rPr>
              <a:t>decision-making process</a:t>
            </a:r>
          </a:p>
          <a:p>
            <a:pPr lvl="1"/>
            <a:r>
              <a:rPr lang="en-US" dirty="0">
                <a:latin typeface="Arial" pitchFamily="34" charset="0"/>
                <a:cs typeface="Arial" pitchFamily="34" charset="0"/>
                <a:hlinkClick r:id="rId2"/>
              </a:rPr>
              <a:t>http://rtf.nwcouncil.org/subcommittees/Guidelines/RTF%20Guidelines%202013-04-16.</a:t>
            </a:r>
            <a:r>
              <a:rPr lang="en-US" dirty="0" smtClean="0">
                <a:latin typeface="Arial" pitchFamily="34" charset="0"/>
                <a:cs typeface="Arial" pitchFamily="34" charset="0"/>
                <a:hlinkClick r:id="rId2"/>
              </a:rPr>
              <a:t>pdf</a:t>
            </a:r>
            <a:r>
              <a:rPr lang="en-US" dirty="0" smtClean="0">
                <a:latin typeface="Arial" pitchFamily="34" charset="0"/>
                <a:cs typeface="Arial" pitchFamily="34" charset="0"/>
              </a:rPr>
              <a:t> </a:t>
            </a:r>
          </a:p>
          <a:p>
            <a:r>
              <a:rPr lang="en-US" dirty="0" smtClean="0">
                <a:latin typeface="Arial" pitchFamily="34" charset="0"/>
                <a:cs typeface="Arial" pitchFamily="34" charset="0"/>
              </a:rPr>
              <a:t>Their process for information:</a:t>
            </a:r>
          </a:p>
          <a:p>
            <a:pPr lvl="1"/>
            <a:r>
              <a:rPr lang="en-US" dirty="0" smtClean="0">
                <a:latin typeface="Arial" pitchFamily="34" charset="0"/>
                <a:cs typeface="Arial" pitchFamily="34" charset="0"/>
              </a:rPr>
              <a:t>Research</a:t>
            </a:r>
          </a:p>
          <a:p>
            <a:pPr lvl="1"/>
            <a:r>
              <a:rPr lang="en-US" dirty="0" smtClean="0">
                <a:latin typeface="Arial" pitchFamily="34" charset="0"/>
                <a:cs typeface="Arial" pitchFamily="34" charset="0"/>
              </a:rPr>
              <a:t>Quantify</a:t>
            </a:r>
          </a:p>
          <a:p>
            <a:pPr lvl="1"/>
            <a:r>
              <a:rPr lang="en-US" dirty="0" smtClean="0">
                <a:latin typeface="Arial" pitchFamily="34" charset="0"/>
                <a:cs typeface="Arial" pitchFamily="34" charset="0"/>
              </a:rPr>
              <a:t>Deliver </a:t>
            </a:r>
          </a:p>
          <a:p>
            <a:pPr lvl="1"/>
            <a:r>
              <a:rPr lang="en-US" dirty="0" smtClean="0">
                <a:latin typeface="Arial" pitchFamily="34" charset="0"/>
                <a:cs typeface="Arial" pitchFamily="34" charset="0"/>
              </a:rPr>
              <a:t>Verify</a:t>
            </a: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a:latin typeface="Arial" pitchFamily="34" charset="0"/>
              <a:cs typeface="Arial" pitchFamily="34" charset="0"/>
            </a:endParaRPr>
          </a:p>
          <a:p>
            <a:pPr marL="349250" lvl="1" indent="0">
              <a:buNone/>
            </a:pPr>
            <a:endParaRPr lang="en-US" dirty="0"/>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pic>
        <p:nvPicPr>
          <p:cNvPr id="6" name="Picture 1" descr="logo_med"/>
          <p:cNvPicPr>
            <a:picLocks noChangeAspect="1" noChangeArrowheads="1"/>
          </p:cNvPicPr>
          <p:nvPr/>
        </p:nvPicPr>
        <p:blipFill>
          <a:blip r:embed="rId3" cstate="print"/>
          <a:srcRect/>
          <a:stretch>
            <a:fillRect/>
          </a:stretch>
        </p:blipFill>
        <p:spPr bwMode="auto">
          <a:xfrm>
            <a:off x="6724903" y="885481"/>
            <a:ext cx="2115885" cy="712348"/>
          </a:xfrm>
          <a:prstGeom prst="rect">
            <a:avLst/>
          </a:prstGeom>
          <a:noFill/>
          <a:ln w="9525">
            <a:noFill/>
            <a:miter lim="800000"/>
            <a:headEnd/>
            <a:tailEnd/>
          </a:ln>
        </p:spPr>
      </p:pic>
    </p:spTree>
    <p:extLst>
      <p:ext uri="{BB962C8B-B14F-4D97-AF65-F5344CB8AC3E}">
        <p14:creationId xmlns:p14="http://schemas.microsoft.com/office/powerpoint/2010/main" val="33176409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49275" y="429324"/>
            <a:ext cx="8042276" cy="536654"/>
          </a:xfrm>
        </p:spPr>
        <p:txBody>
          <a:bodyPr>
            <a:noAutofit/>
          </a:bodyPr>
          <a:lstStyle/>
          <a:p>
            <a:pPr algn="l"/>
            <a:r>
              <a:rPr lang="en-US" sz="3200" dirty="0" smtClean="0">
                <a:effectLst>
                  <a:outerShdw blurRad="38100" dist="38100" dir="2700000" algn="tl">
                    <a:srgbClr val="000000">
                      <a:alpha val="43137"/>
                    </a:srgbClr>
                  </a:outerShdw>
                </a:effectLst>
                <a:cs typeface="Arial" pitchFamily="34" charset="0"/>
              </a:rPr>
              <a:t>Measure Category/Quality Standards</a:t>
            </a:r>
          </a:p>
        </p:txBody>
      </p:sp>
      <p:graphicFrame>
        <p:nvGraphicFramePr>
          <p:cNvPr id="8" name="Diagram 7"/>
          <p:cNvGraphicFramePr/>
          <p:nvPr>
            <p:extLst>
              <p:ext uri="{D42A27DB-BD31-4B8C-83A1-F6EECF244321}">
                <p14:modId xmlns:p14="http://schemas.microsoft.com/office/powerpoint/2010/main" val="2881600438"/>
              </p:ext>
            </p:extLst>
          </p:nvPr>
        </p:nvGraphicFramePr>
        <p:xfrm>
          <a:off x="304800" y="1447800"/>
          <a:ext cx="8610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TRM Presentation -  Schiller</a:t>
            </a:r>
            <a:endParaRPr lang="en-US" dirty="0"/>
          </a:p>
        </p:txBody>
      </p:sp>
      <p:pic>
        <p:nvPicPr>
          <p:cNvPr id="7" name="Picture 1" descr="logo_med"/>
          <p:cNvPicPr>
            <a:picLocks noChangeAspect="1" noChangeArrowheads="1"/>
          </p:cNvPicPr>
          <p:nvPr/>
        </p:nvPicPr>
        <p:blipFill>
          <a:blip r:embed="rId8" cstate="print"/>
          <a:srcRect/>
          <a:stretch>
            <a:fillRect/>
          </a:stretch>
        </p:blipFill>
        <p:spPr bwMode="auto">
          <a:xfrm>
            <a:off x="6877051" y="867317"/>
            <a:ext cx="1714500" cy="577215"/>
          </a:xfrm>
          <a:prstGeom prst="rect">
            <a:avLst/>
          </a:prstGeom>
          <a:noFill/>
          <a:ln w="9525">
            <a:noFill/>
            <a:miter lim="800000"/>
            <a:headEnd/>
            <a:tailEnd/>
          </a:ln>
        </p:spPr>
      </p:pic>
    </p:spTree>
    <p:extLst>
      <p:ext uri="{BB962C8B-B14F-4D97-AF65-F5344CB8AC3E}">
        <p14:creationId xmlns:p14="http://schemas.microsoft.com/office/powerpoint/2010/main" val="34358657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dgm id="{0DF4D907-E694-4D48-B701-3ADAB8F810E7}"/>
                                            </p:graphicEl>
                                          </p:spTgt>
                                        </p:tgtEl>
                                        <p:attrNameLst>
                                          <p:attrName>style.visibility</p:attrName>
                                        </p:attrNameLst>
                                      </p:cBhvr>
                                      <p:to>
                                        <p:strVal val="visible"/>
                                      </p:to>
                                    </p:set>
                                    <p:animEffect transition="in" filter="wipe(left)">
                                      <p:cBhvr>
                                        <p:cTn id="7" dur="500"/>
                                        <p:tgtEl>
                                          <p:spTgt spid="8">
                                            <p:graphicEl>
                                              <a:dgm id="{0DF4D907-E694-4D48-B701-3ADAB8F810E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dgm id="{BB238E50-9C6B-46C8-BC18-4149F6C9C014}"/>
                                            </p:graphicEl>
                                          </p:spTgt>
                                        </p:tgtEl>
                                        <p:attrNameLst>
                                          <p:attrName>style.visibility</p:attrName>
                                        </p:attrNameLst>
                                      </p:cBhvr>
                                      <p:to>
                                        <p:strVal val="visible"/>
                                      </p:to>
                                    </p:set>
                                    <p:animEffect transition="in" filter="wipe(left)">
                                      <p:cBhvr>
                                        <p:cTn id="12" dur="500"/>
                                        <p:tgtEl>
                                          <p:spTgt spid="8">
                                            <p:graphicEl>
                                              <a:dgm id="{BB238E50-9C6B-46C8-BC18-4149F6C9C01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graphicEl>
                                              <a:dgm id="{DB38A697-C508-462E-92AE-AC127CF523D6}"/>
                                            </p:graphicEl>
                                          </p:spTgt>
                                        </p:tgtEl>
                                        <p:attrNameLst>
                                          <p:attrName>style.visibility</p:attrName>
                                        </p:attrNameLst>
                                      </p:cBhvr>
                                      <p:to>
                                        <p:strVal val="visible"/>
                                      </p:to>
                                    </p:set>
                                    <p:animEffect transition="in" filter="wipe(left)">
                                      <p:cBhvr>
                                        <p:cTn id="17" dur="500"/>
                                        <p:tgtEl>
                                          <p:spTgt spid="8">
                                            <p:graphicEl>
                                              <a:dgm id="{DB38A697-C508-462E-92AE-AC127CF523D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graphicEl>
                                              <a:dgm id="{DF618DD6-AF68-455E-B0DC-66D8036700B6}"/>
                                            </p:graphicEl>
                                          </p:spTgt>
                                        </p:tgtEl>
                                        <p:attrNameLst>
                                          <p:attrName>style.visibility</p:attrName>
                                        </p:attrNameLst>
                                      </p:cBhvr>
                                      <p:to>
                                        <p:strVal val="visible"/>
                                      </p:to>
                                    </p:set>
                                    <p:animEffect transition="in" filter="wipe(left)">
                                      <p:cBhvr>
                                        <p:cTn id="22" dur="500"/>
                                        <p:tgtEl>
                                          <p:spTgt spid="8">
                                            <p:graphicEl>
                                              <a:dgm id="{DF618DD6-AF68-455E-B0DC-66D8036700B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graphicEl>
                                              <a:dgm id="{7CA0F816-254E-4243-A07A-5CFA6947A003}"/>
                                            </p:graphicEl>
                                          </p:spTgt>
                                        </p:tgtEl>
                                        <p:attrNameLst>
                                          <p:attrName>style.visibility</p:attrName>
                                        </p:attrNameLst>
                                      </p:cBhvr>
                                      <p:to>
                                        <p:strVal val="visible"/>
                                      </p:to>
                                    </p:set>
                                    <p:animEffect transition="in" filter="wipe(left)">
                                      <p:cBhvr>
                                        <p:cTn id="27" dur="500"/>
                                        <p:tgtEl>
                                          <p:spTgt spid="8">
                                            <p:graphicEl>
                                              <a:dgm id="{7CA0F816-254E-4243-A07A-5CFA6947A00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graphicEl>
                                              <a:dgm id="{E7686B54-96E3-470E-93AA-07B0E007D346}"/>
                                            </p:graphicEl>
                                          </p:spTgt>
                                        </p:tgtEl>
                                        <p:attrNameLst>
                                          <p:attrName>style.visibility</p:attrName>
                                        </p:attrNameLst>
                                      </p:cBhvr>
                                      <p:to>
                                        <p:strVal val="visible"/>
                                      </p:to>
                                    </p:set>
                                    <p:animEffect transition="in" filter="wipe(left)">
                                      <p:cBhvr>
                                        <p:cTn id="32" dur="500"/>
                                        <p:tgtEl>
                                          <p:spTgt spid="8">
                                            <p:graphicEl>
                                              <a:dgm id="{E7686B54-96E3-470E-93AA-07B0E007D34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graphicEl>
                                              <a:dgm id="{0492B028-D851-4247-9844-AD7BFC7E5365}"/>
                                            </p:graphicEl>
                                          </p:spTgt>
                                        </p:tgtEl>
                                        <p:attrNameLst>
                                          <p:attrName>style.visibility</p:attrName>
                                        </p:attrNameLst>
                                      </p:cBhvr>
                                      <p:to>
                                        <p:strVal val="visible"/>
                                      </p:to>
                                    </p:set>
                                    <p:animEffect transition="in" filter="wipe(left)">
                                      <p:cBhvr>
                                        <p:cTn id="37" dur="500"/>
                                        <p:tgtEl>
                                          <p:spTgt spid="8">
                                            <p:graphicEl>
                                              <a:dgm id="{0492B028-D851-4247-9844-AD7BFC7E536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graphicEl>
                                              <a:dgm id="{A8F7F5E8-DEA0-4AE4-B567-6E7F6A4EF260}"/>
                                            </p:graphicEl>
                                          </p:spTgt>
                                        </p:tgtEl>
                                        <p:attrNameLst>
                                          <p:attrName>style.visibility</p:attrName>
                                        </p:attrNameLst>
                                      </p:cBhvr>
                                      <p:to>
                                        <p:strVal val="visible"/>
                                      </p:to>
                                    </p:set>
                                    <p:animEffect transition="in" filter="wipe(left)">
                                      <p:cBhvr>
                                        <p:cTn id="42" dur="500"/>
                                        <p:tgtEl>
                                          <p:spTgt spid="8">
                                            <p:graphicEl>
                                              <a:dgm id="{A8F7F5E8-DEA0-4AE4-B567-6E7F6A4EF26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64458" y="107576"/>
            <a:ext cx="8327093" cy="1111624"/>
          </a:xfrm>
        </p:spPr>
        <p:txBody>
          <a:bodyPr>
            <a:normAutofit/>
          </a:bodyPr>
          <a:lstStyle/>
          <a:p>
            <a:pPr algn="l"/>
            <a:r>
              <a:rPr lang="en-US" sz="4000" i="1" dirty="0" smtClean="0">
                <a:cs typeface="Arial" pitchFamily="34" charset="0"/>
              </a:rPr>
              <a:t>Guidelines </a:t>
            </a:r>
            <a:r>
              <a:rPr lang="en-US" sz="4000" dirty="0" smtClean="0">
                <a:cs typeface="Arial" pitchFamily="34" charset="0"/>
              </a:rPr>
              <a:t>Measure Status</a:t>
            </a:r>
          </a:p>
        </p:txBody>
      </p:sp>
      <p:graphicFrame>
        <p:nvGraphicFramePr>
          <p:cNvPr id="5" name="Diagram 4"/>
          <p:cNvGraphicFramePr/>
          <p:nvPr>
            <p:extLst>
              <p:ext uri="{D42A27DB-BD31-4B8C-83A1-F6EECF244321}">
                <p14:modId xmlns:p14="http://schemas.microsoft.com/office/powerpoint/2010/main" val="1390894701"/>
              </p:ext>
            </p:extLst>
          </p:nvPr>
        </p:nvGraphicFramePr>
        <p:xfrm>
          <a:off x="152400" y="1219200"/>
          <a:ext cx="868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TRM Presentation -  Schiller</a:t>
            </a:r>
            <a:endParaRPr lang="en-US" dirty="0"/>
          </a:p>
        </p:txBody>
      </p:sp>
      <p:pic>
        <p:nvPicPr>
          <p:cNvPr id="7" name="Picture 1" descr="logo_med"/>
          <p:cNvPicPr>
            <a:picLocks noChangeAspect="1" noChangeArrowheads="1"/>
          </p:cNvPicPr>
          <p:nvPr/>
        </p:nvPicPr>
        <p:blipFill>
          <a:blip r:embed="rId8" cstate="print"/>
          <a:srcRect/>
          <a:stretch>
            <a:fillRect/>
          </a:stretch>
        </p:blipFill>
        <p:spPr bwMode="auto">
          <a:xfrm>
            <a:off x="7174006" y="641985"/>
            <a:ext cx="1714500" cy="577215"/>
          </a:xfrm>
          <a:prstGeom prst="rect">
            <a:avLst/>
          </a:prstGeom>
          <a:noFill/>
          <a:ln w="9525">
            <a:noFill/>
            <a:miter lim="800000"/>
            <a:headEnd/>
            <a:tailEnd/>
          </a:ln>
        </p:spPr>
      </p:pic>
    </p:spTree>
    <p:extLst>
      <p:ext uri="{BB962C8B-B14F-4D97-AF65-F5344CB8AC3E}">
        <p14:creationId xmlns:p14="http://schemas.microsoft.com/office/powerpoint/2010/main" val="28315114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004A8D11-AC61-4068-997C-36A346625B30}"/>
                                            </p:graphicEl>
                                          </p:spTgt>
                                        </p:tgtEl>
                                        <p:attrNameLst>
                                          <p:attrName>style.visibility</p:attrName>
                                        </p:attrNameLst>
                                      </p:cBhvr>
                                      <p:to>
                                        <p:strVal val="visible"/>
                                      </p:to>
                                    </p:set>
                                    <p:animEffect transition="in" filter="wipe(left)">
                                      <p:cBhvr>
                                        <p:cTn id="7" dur="500"/>
                                        <p:tgtEl>
                                          <p:spTgt spid="5">
                                            <p:graphicEl>
                                              <a:dgm id="{004A8D11-AC61-4068-997C-36A346625B30}"/>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graphicEl>
                                              <a:dgm id="{BCF890A2-71DE-46B8-B977-584D3FFBFFA0}"/>
                                            </p:graphicEl>
                                          </p:spTgt>
                                        </p:tgtEl>
                                        <p:attrNameLst>
                                          <p:attrName>style.visibility</p:attrName>
                                        </p:attrNameLst>
                                      </p:cBhvr>
                                      <p:to>
                                        <p:strVal val="visible"/>
                                      </p:to>
                                    </p:set>
                                    <p:animEffect transition="in" filter="wipe(left)">
                                      <p:cBhvr>
                                        <p:cTn id="10" dur="500"/>
                                        <p:tgtEl>
                                          <p:spTgt spid="5">
                                            <p:graphicEl>
                                              <a:dgm id="{BCF890A2-71DE-46B8-B977-584D3FFBFFA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dgm id="{EEB79522-CBDE-4CDE-92BC-B24C6A9A340F}"/>
                                            </p:graphicEl>
                                          </p:spTgt>
                                        </p:tgtEl>
                                        <p:attrNameLst>
                                          <p:attrName>style.visibility</p:attrName>
                                        </p:attrNameLst>
                                      </p:cBhvr>
                                      <p:to>
                                        <p:strVal val="visible"/>
                                      </p:to>
                                    </p:set>
                                    <p:animEffect transition="in" filter="wipe(left)">
                                      <p:cBhvr>
                                        <p:cTn id="15" dur="500"/>
                                        <p:tgtEl>
                                          <p:spTgt spid="5">
                                            <p:graphicEl>
                                              <a:dgm id="{EEB79522-CBDE-4CDE-92BC-B24C6A9A340F}"/>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dgm id="{502DCF86-E084-4B62-81DE-342FE8DA6663}"/>
                                            </p:graphicEl>
                                          </p:spTgt>
                                        </p:tgtEl>
                                        <p:attrNameLst>
                                          <p:attrName>style.visibility</p:attrName>
                                        </p:attrNameLst>
                                      </p:cBhvr>
                                      <p:to>
                                        <p:strVal val="visible"/>
                                      </p:to>
                                    </p:set>
                                    <p:animEffect transition="in" filter="wipe(left)">
                                      <p:cBhvr>
                                        <p:cTn id="18" dur="500"/>
                                        <p:tgtEl>
                                          <p:spTgt spid="5">
                                            <p:graphicEl>
                                              <a:dgm id="{502DCF86-E084-4B62-81DE-342FE8DA666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graphicEl>
                                              <a:dgm id="{90AA6AB1-8B4E-412D-8802-DEBE2F21E796}"/>
                                            </p:graphicEl>
                                          </p:spTgt>
                                        </p:tgtEl>
                                        <p:attrNameLst>
                                          <p:attrName>style.visibility</p:attrName>
                                        </p:attrNameLst>
                                      </p:cBhvr>
                                      <p:to>
                                        <p:strVal val="visible"/>
                                      </p:to>
                                    </p:set>
                                    <p:animEffect transition="in" filter="wipe(left)">
                                      <p:cBhvr>
                                        <p:cTn id="23" dur="500"/>
                                        <p:tgtEl>
                                          <p:spTgt spid="5">
                                            <p:graphicEl>
                                              <a:dgm id="{90AA6AB1-8B4E-412D-8802-DEBE2F21E796}"/>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graphicEl>
                                              <a:dgm id="{E94FDF0D-D63D-4A1F-8B01-F77E602542C4}"/>
                                            </p:graphicEl>
                                          </p:spTgt>
                                        </p:tgtEl>
                                        <p:attrNameLst>
                                          <p:attrName>style.visibility</p:attrName>
                                        </p:attrNameLst>
                                      </p:cBhvr>
                                      <p:to>
                                        <p:strVal val="visible"/>
                                      </p:to>
                                    </p:set>
                                    <p:animEffect transition="in" filter="wipe(left)">
                                      <p:cBhvr>
                                        <p:cTn id="26" dur="500"/>
                                        <p:tgtEl>
                                          <p:spTgt spid="5">
                                            <p:graphicEl>
                                              <a:dgm id="{E94FDF0D-D63D-4A1F-8B01-F77E602542C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graphicEl>
                                              <a:dgm id="{C49B4632-C862-44BC-915A-E098C5CD348A}"/>
                                            </p:graphicEl>
                                          </p:spTgt>
                                        </p:tgtEl>
                                        <p:attrNameLst>
                                          <p:attrName>style.visibility</p:attrName>
                                        </p:attrNameLst>
                                      </p:cBhvr>
                                      <p:to>
                                        <p:strVal val="visible"/>
                                      </p:to>
                                    </p:set>
                                    <p:animEffect transition="in" filter="wipe(left)">
                                      <p:cBhvr>
                                        <p:cTn id="31" dur="500"/>
                                        <p:tgtEl>
                                          <p:spTgt spid="5">
                                            <p:graphicEl>
                                              <a:dgm id="{C49B4632-C862-44BC-915A-E098C5CD348A}"/>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graphicEl>
                                              <a:dgm id="{B5F80409-46C7-4666-B8D8-97AEB8B47E74}"/>
                                            </p:graphicEl>
                                          </p:spTgt>
                                        </p:tgtEl>
                                        <p:attrNameLst>
                                          <p:attrName>style.visibility</p:attrName>
                                        </p:attrNameLst>
                                      </p:cBhvr>
                                      <p:to>
                                        <p:strVal val="visible"/>
                                      </p:to>
                                    </p:set>
                                    <p:animEffect transition="in" filter="wipe(left)">
                                      <p:cBhvr>
                                        <p:cTn id="34" dur="500"/>
                                        <p:tgtEl>
                                          <p:spTgt spid="5">
                                            <p:graphicEl>
                                              <a:dgm id="{B5F80409-46C7-4666-B8D8-97AEB8B47E74}"/>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graphicEl>
                                              <a:dgm id="{12B24CC5-E779-4E63-AB3F-5CAF9DA1526F}"/>
                                            </p:graphicEl>
                                          </p:spTgt>
                                        </p:tgtEl>
                                        <p:attrNameLst>
                                          <p:attrName>style.visibility</p:attrName>
                                        </p:attrNameLst>
                                      </p:cBhvr>
                                      <p:to>
                                        <p:strVal val="visible"/>
                                      </p:to>
                                    </p:set>
                                    <p:animEffect transition="in" filter="wipe(left)">
                                      <p:cBhvr>
                                        <p:cTn id="39" dur="500"/>
                                        <p:tgtEl>
                                          <p:spTgt spid="5">
                                            <p:graphicEl>
                                              <a:dgm id="{12B24CC5-E779-4E63-AB3F-5CAF9DA1526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graphicEl>
                                              <a:dgm id="{6A9457FA-7B68-4C61-A705-D3D2429FC931}"/>
                                            </p:graphicEl>
                                          </p:spTgt>
                                        </p:tgtEl>
                                        <p:attrNameLst>
                                          <p:attrName>style.visibility</p:attrName>
                                        </p:attrNameLst>
                                      </p:cBhvr>
                                      <p:to>
                                        <p:strVal val="visible"/>
                                      </p:to>
                                    </p:set>
                                    <p:animEffect transition="in" filter="wipe(left)">
                                      <p:cBhvr>
                                        <p:cTn id="44" dur="500"/>
                                        <p:tgtEl>
                                          <p:spTgt spid="5">
                                            <p:graphicEl>
                                              <a:dgm id="{6A9457FA-7B68-4C61-A705-D3D2429FC93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
                                            <p:graphicEl>
                                              <a:dgm id="{4118D133-587F-49C9-84EF-D172BF58B4D4}"/>
                                            </p:graphicEl>
                                          </p:spTgt>
                                        </p:tgtEl>
                                        <p:attrNameLst>
                                          <p:attrName>style.visibility</p:attrName>
                                        </p:attrNameLst>
                                      </p:cBhvr>
                                      <p:to>
                                        <p:strVal val="visible"/>
                                      </p:to>
                                    </p:set>
                                    <p:animEffect transition="in" filter="wipe(left)">
                                      <p:cBhvr>
                                        <p:cTn id="49" dur="500"/>
                                        <p:tgtEl>
                                          <p:spTgt spid="5">
                                            <p:graphicEl>
                                              <a:dgm id="{4118D133-587F-49C9-84EF-D172BF58B4D4}"/>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
                                            <p:graphicEl>
                                              <a:dgm id="{43BF8D18-30A2-430E-BFDF-A673E89C3F89}"/>
                                            </p:graphicEl>
                                          </p:spTgt>
                                        </p:tgtEl>
                                        <p:attrNameLst>
                                          <p:attrName>style.visibility</p:attrName>
                                        </p:attrNameLst>
                                      </p:cBhvr>
                                      <p:to>
                                        <p:strVal val="visible"/>
                                      </p:to>
                                    </p:set>
                                    <p:animEffect transition="in" filter="wipe(left)">
                                      <p:cBhvr>
                                        <p:cTn id="54" dur="500"/>
                                        <p:tgtEl>
                                          <p:spTgt spid="5">
                                            <p:graphicEl>
                                              <a:dgm id="{43BF8D18-30A2-430E-BFDF-A673E89C3F8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cs typeface="Arial" pitchFamily="34" charset="0"/>
              </a:rPr>
              <a:t>RTF  - Getting to Unitized Savings (UES)</a:t>
            </a:r>
            <a:endParaRPr lang="en-US" sz="4000" dirty="0">
              <a:cs typeface="Arial" pitchFamily="34" charset="0"/>
            </a:endParaRPr>
          </a:p>
        </p:txBody>
      </p:sp>
      <p:sp>
        <p:nvSpPr>
          <p:cNvPr id="3" name="Content Placeholder 2"/>
          <p:cNvSpPr>
            <a:spLocks noGrp="1"/>
          </p:cNvSpPr>
          <p:nvPr>
            <p:ph idx="1"/>
          </p:nvPr>
        </p:nvSpPr>
        <p:spPr>
          <a:xfrm>
            <a:off x="457200" y="1601020"/>
            <a:ext cx="8229600" cy="4342580"/>
          </a:xfrm>
        </p:spPr>
        <p:txBody>
          <a:bodyPr>
            <a:noAutofit/>
          </a:bodyPr>
          <a:lstStyle/>
          <a:p>
            <a:r>
              <a:rPr lang="en-US" sz="2400" dirty="0" smtClean="0">
                <a:solidFill>
                  <a:srgbClr val="800000"/>
                </a:solidFill>
              </a:rPr>
              <a:t>Statistical or meta-statistical data</a:t>
            </a:r>
          </a:p>
          <a:p>
            <a:pPr lvl="1"/>
            <a:r>
              <a:rPr lang="en-US" sz="2000" dirty="0" smtClean="0">
                <a:solidFill>
                  <a:srgbClr val="000000"/>
                </a:solidFill>
              </a:rPr>
              <a:t>Quality judged by relative error of mean savings estimate</a:t>
            </a:r>
          </a:p>
          <a:p>
            <a:pPr lvl="1"/>
            <a:r>
              <a:rPr lang="en-US" sz="2000" dirty="0" smtClean="0">
                <a:solidFill>
                  <a:srgbClr val="000000"/>
                </a:solidFill>
              </a:rPr>
              <a:t>Avoid when savings significantly interact with other measures due to large sample needs</a:t>
            </a:r>
          </a:p>
          <a:p>
            <a:r>
              <a:rPr lang="en-US" sz="2400" dirty="0" smtClean="0">
                <a:solidFill>
                  <a:srgbClr val="800000"/>
                </a:solidFill>
              </a:rPr>
              <a:t>Calibrated engineering models</a:t>
            </a:r>
          </a:p>
          <a:p>
            <a:pPr lvl="1"/>
            <a:r>
              <a:rPr lang="en-US" sz="2000" dirty="0" smtClean="0">
                <a:solidFill>
                  <a:srgbClr val="000000"/>
                </a:solidFill>
              </a:rPr>
              <a:t>Adjusted to individual cases or to the average characteristics and consumption of groups</a:t>
            </a:r>
          </a:p>
          <a:p>
            <a:pPr lvl="2"/>
            <a:r>
              <a:rPr lang="en-US" sz="1800" dirty="0" smtClean="0">
                <a:solidFill>
                  <a:srgbClr val="000000"/>
                </a:solidFill>
              </a:rPr>
              <a:t>Ex. SEEM heating loads calibrated to billing data from representative sample of SF homes</a:t>
            </a:r>
          </a:p>
          <a:p>
            <a:pPr lvl="1"/>
            <a:r>
              <a:rPr lang="en-US" sz="2000" dirty="0" smtClean="0">
                <a:solidFill>
                  <a:srgbClr val="000000"/>
                </a:solidFill>
              </a:rPr>
              <a:t>Savings expected to be regionally applicable</a:t>
            </a:r>
          </a:p>
          <a:p>
            <a:pPr lvl="1"/>
            <a:r>
              <a:rPr lang="en-US" sz="2000" dirty="0" smtClean="0">
                <a:solidFill>
                  <a:srgbClr val="000000"/>
                </a:solidFill>
              </a:rPr>
              <a:t>Significant interactions need to be dealt with</a:t>
            </a:r>
          </a:p>
        </p:txBody>
      </p:sp>
      <p:pic>
        <p:nvPicPr>
          <p:cNvPr id="4" name="Picture 1" descr="logo_med"/>
          <p:cNvPicPr>
            <a:picLocks noChangeAspect="1" noChangeArrowheads="1"/>
          </p:cNvPicPr>
          <p:nvPr/>
        </p:nvPicPr>
        <p:blipFill>
          <a:blip r:embed="rId2" cstate="print"/>
          <a:srcRect/>
          <a:stretch>
            <a:fillRect/>
          </a:stretch>
        </p:blipFill>
        <p:spPr bwMode="auto">
          <a:xfrm>
            <a:off x="6724904" y="1002725"/>
            <a:ext cx="1714500" cy="57721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41677549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9275" y="107576"/>
            <a:ext cx="8042276" cy="885235"/>
          </a:xfrm>
        </p:spPr>
        <p:txBody>
          <a:bodyPr>
            <a:normAutofit/>
          </a:bodyPr>
          <a:lstStyle/>
          <a:p>
            <a:pPr>
              <a:defRPr/>
            </a:pPr>
            <a:r>
              <a:rPr lang="en-US" sz="4100" dirty="0" smtClean="0">
                <a:latin typeface="Arial" pitchFamily="34" charset="0"/>
                <a:cs typeface="Arial" pitchFamily="34" charset="0"/>
              </a:rPr>
              <a:t>They Have </a:t>
            </a:r>
            <a:r>
              <a:rPr lang="en-US" sz="4100" dirty="0">
                <a:latin typeface="Arial" pitchFamily="34" charset="0"/>
                <a:cs typeface="Arial" pitchFamily="34" charset="0"/>
              </a:rPr>
              <a:t>No </a:t>
            </a:r>
            <a:r>
              <a:rPr lang="en-US" sz="4100" dirty="0" smtClean="0">
                <a:latin typeface="Arial" pitchFamily="34" charset="0"/>
                <a:cs typeface="Arial" pitchFamily="34" charset="0"/>
              </a:rPr>
              <a:t>Secrets!</a:t>
            </a:r>
            <a:endParaRPr lang="en-US" sz="400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Content Placeholder 7"/>
          <p:cNvSpPr>
            <a:spLocks noGrp="1"/>
          </p:cNvSpPr>
          <p:nvPr>
            <p:ph sz="half" idx="1"/>
          </p:nvPr>
        </p:nvSpPr>
        <p:spPr>
          <a:xfrm>
            <a:off x="457200" y="1600200"/>
            <a:ext cx="4343400" cy="3657600"/>
          </a:xfrm>
        </p:spPr>
        <p:txBody>
          <a:bodyPr>
            <a:normAutofit/>
          </a:bodyPr>
          <a:lstStyle/>
          <a:p>
            <a:pPr marL="0" lvl="1" indent="0">
              <a:buNone/>
            </a:pPr>
            <a:r>
              <a:rPr lang="en-US" sz="4000" dirty="0" smtClean="0">
                <a:effectLst>
                  <a:outerShdw blurRad="38100" dist="38100" dir="2700000" algn="tl">
                    <a:srgbClr val="000000">
                      <a:alpha val="43137"/>
                    </a:srgbClr>
                  </a:outerShdw>
                </a:effectLst>
              </a:rPr>
              <a:t>RTF decisions, work papers and supporting data are all accessible via the web:</a:t>
            </a:r>
          </a:p>
          <a:p>
            <a:pPr>
              <a:buNone/>
            </a:pPr>
            <a:endParaRPr lang="en-US" dirty="0"/>
          </a:p>
        </p:txBody>
      </p:sp>
      <p:pic>
        <p:nvPicPr>
          <p:cNvPr id="1028" name="Picture 4" descr="http://d.gr-assets.com/books/1172521853l/184085.jpg">
            <a:hlinkClick r:id="rId2"/>
          </p:cNvPr>
          <p:cNvPicPr>
            <a:picLocks noChangeAspect="1" noChangeArrowheads="1"/>
          </p:cNvPicPr>
          <p:nvPr/>
        </p:nvPicPr>
        <p:blipFill>
          <a:blip r:embed="rId3" cstate="print"/>
          <a:srcRect/>
          <a:stretch>
            <a:fillRect/>
          </a:stretch>
        </p:blipFill>
        <p:spPr bwMode="auto">
          <a:xfrm>
            <a:off x="4876800" y="1371600"/>
            <a:ext cx="3429000" cy="3810000"/>
          </a:xfrm>
          <a:prstGeom prst="rect">
            <a:avLst/>
          </a:prstGeom>
          <a:noFill/>
        </p:spPr>
      </p:pic>
      <p:sp>
        <p:nvSpPr>
          <p:cNvPr id="12" name="TextBox 11"/>
          <p:cNvSpPr txBox="1"/>
          <p:nvPr/>
        </p:nvSpPr>
        <p:spPr>
          <a:xfrm>
            <a:off x="5867399" y="3200400"/>
            <a:ext cx="2575623" cy="1200329"/>
          </a:xfrm>
          <a:prstGeom prst="rect">
            <a:avLst/>
          </a:prstGeom>
          <a:noFill/>
        </p:spPr>
        <p:txBody>
          <a:bodyPr wrap="square" rtlCol="0">
            <a:spAutoFit/>
          </a:bodyPr>
          <a:lstStyle/>
          <a:p>
            <a:r>
              <a:rPr lang="en-US" sz="7200" b="1" dirty="0" smtClean="0">
                <a:solidFill>
                  <a:srgbClr val="FF0000"/>
                </a:solidFill>
              </a:rPr>
              <a:t>Work</a:t>
            </a:r>
            <a:endParaRPr lang="en-US" sz="7200" b="1" dirty="0">
              <a:solidFill>
                <a:srgbClr val="FF0000"/>
              </a:solidFill>
            </a:endParaRPr>
          </a:p>
        </p:txBody>
      </p:sp>
      <p:cxnSp>
        <p:nvCxnSpPr>
          <p:cNvPr id="15" name="Straight Connector 14"/>
          <p:cNvCxnSpPr/>
          <p:nvPr/>
        </p:nvCxnSpPr>
        <p:spPr bwMode="auto">
          <a:xfrm flipV="1">
            <a:off x="5334000" y="4648200"/>
            <a:ext cx="2362200" cy="457200"/>
          </a:xfrm>
          <a:prstGeom prst="line">
            <a:avLst/>
          </a:prstGeom>
          <a:solidFill>
            <a:srgbClr val="FFFFFF"/>
          </a:solidFill>
          <a:ln w="73025"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a:off x="5410200" y="4038600"/>
            <a:ext cx="2286000" cy="304800"/>
          </a:xfrm>
          <a:prstGeom prst="line">
            <a:avLst/>
          </a:prstGeom>
          <a:solidFill>
            <a:srgbClr val="FFFFFF"/>
          </a:solidFill>
          <a:ln w="73025" cap="flat" cmpd="sng" algn="ctr">
            <a:solidFill>
              <a:srgbClr val="FF0000"/>
            </a:solidFill>
            <a:prstDash val="solid"/>
            <a:round/>
            <a:headEnd type="none" w="med" len="med"/>
            <a:tailEnd type="none" w="med" len="med"/>
          </a:ln>
          <a:effectLst/>
        </p:spPr>
      </p:cxnSp>
      <p:pic>
        <p:nvPicPr>
          <p:cNvPr id="20" name="Picture 1" descr="logo_med"/>
          <p:cNvPicPr>
            <a:picLocks noChangeAspect="1" noChangeArrowheads="1"/>
          </p:cNvPicPr>
          <p:nvPr/>
        </p:nvPicPr>
        <p:blipFill>
          <a:blip r:embed="rId4" cstate="print"/>
          <a:srcRect/>
          <a:stretch>
            <a:fillRect/>
          </a:stretch>
        </p:blipFill>
        <p:spPr bwMode="auto">
          <a:xfrm>
            <a:off x="3695700" y="5367690"/>
            <a:ext cx="1714500" cy="577215"/>
          </a:xfrm>
          <a:prstGeom prst="rect">
            <a:avLst/>
          </a:prstGeom>
          <a:noFill/>
          <a:ln w="9525">
            <a:noFill/>
            <a:miter lim="800000"/>
            <a:headEnd/>
            <a:tailEnd/>
          </a:ln>
        </p:spPr>
      </p:pic>
      <p:sp>
        <p:nvSpPr>
          <p:cNvPr id="23" name="TextBox 22"/>
          <p:cNvSpPr txBox="1"/>
          <p:nvPr/>
        </p:nvSpPr>
        <p:spPr>
          <a:xfrm>
            <a:off x="1" y="4535269"/>
            <a:ext cx="48006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342900" lvl="1" indent="-342900"/>
            <a:r>
              <a:rPr lang="en-US" sz="3600" dirty="0" smtClean="0">
                <a:effectLst>
                  <a:outerShdw blurRad="38100" dist="38100" dir="2700000" algn="tl">
                    <a:srgbClr val="000000">
                      <a:alpha val="43137"/>
                    </a:srgbClr>
                  </a:outerShdw>
                </a:effectLst>
                <a:latin typeface="Arial" charset="0"/>
                <a:hlinkClick r:id="rId5"/>
              </a:rPr>
              <a:t>http://rtf.nwcouncil.org/</a:t>
            </a:r>
            <a:endParaRPr lang="en-US" sz="2800" dirty="0" smtClean="0">
              <a:effectLst>
                <a:outerShdw blurRad="38100" dist="38100" dir="2700000" algn="tl">
                  <a:srgbClr val="000000">
                    <a:alpha val="43137"/>
                  </a:srgbClr>
                </a:outerShdw>
              </a:effectLst>
              <a:latin typeface="Arial" charset="0"/>
            </a:endParaRPr>
          </a:p>
        </p:txBody>
      </p:sp>
      <p:sp>
        <p:nvSpPr>
          <p:cNvPr id="2" name="Footer Placeholder 1"/>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1426597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500"/>
                                        <p:tgtEl>
                                          <p:spTgt spid="15"/>
                                        </p:tgtEl>
                                      </p:cBhvr>
                                    </p:animEffec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746986"/>
          </a:xfrm>
        </p:spPr>
        <p:txBody>
          <a:bodyPr/>
          <a:lstStyle/>
          <a:p>
            <a:r>
              <a:rPr lang="en-US" dirty="0" smtClean="0"/>
              <a:t>Context and Background on EE EM&amp;V</a:t>
            </a:r>
            <a:endParaRPr lang="en-US" dirty="0"/>
          </a:p>
        </p:txBody>
      </p:sp>
      <p:sp>
        <p:nvSpPr>
          <p:cNvPr id="4" name="Footer Placeholder 3"/>
          <p:cNvSpPr>
            <a:spLocks noGrp="1"/>
          </p:cNvSpPr>
          <p:nvPr>
            <p:ph type="ftr" sz="quarter" idx="11"/>
          </p:nvPr>
        </p:nvSpPr>
        <p:spPr>
          <a:xfrm>
            <a:off x="264458" y="6275668"/>
            <a:ext cx="5418870" cy="365125"/>
          </a:xfrm>
        </p:spPr>
        <p:txBody>
          <a:bodyPr/>
          <a:lstStyle/>
          <a:p>
            <a:r>
              <a:rPr lang="en-US" smtClean="0"/>
              <a:t>TRM Presentation -  Schiller</a:t>
            </a:r>
            <a:endParaRPr lang="en-US" dirty="0"/>
          </a:p>
        </p:txBody>
      </p:sp>
      <p:pic>
        <p:nvPicPr>
          <p:cNvPr id="6" name="Picture 5" descr="ph-musing-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675" y="-16340"/>
            <a:ext cx="3992325" cy="2088036"/>
          </a:xfrm>
          <a:prstGeom prst="rect">
            <a:avLst/>
          </a:prstGeom>
        </p:spPr>
      </p:pic>
    </p:spTree>
    <p:extLst>
      <p:ext uri="{BB962C8B-B14F-4D97-AF65-F5344CB8AC3E}">
        <p14:creationId xmlns:p14="http://schemas.microsoft.com/office/powerpoint/2010/main" val="4581283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29956"/>
          </a:xfrm>
        </p:spPr>
        <p:txBody>
          <a:bodyPr>
            <a:normAutofit fontScale="90000"/>
          </a:bodyPr>
          <a:lstStyle/>
          <a:p>
            <a:pPr algn="l"/>
            <a:r>
              <a:rPr lang="en-US" sz="4800" dirty="0"/>
              <a:t/>
            </a:r>
            <a:br>
              <a:rPr lang="en-US" sz="4800" dirty="0"/>
            </a:br>
            <a:r>
              <a:rPr lang="en-US" dirty="0" smtClean="0"/>
              <a:t>A Few State Examples</a:t>
            </a:r>
            <a:endParaRPr lang="en-US" dirty="0"/>
          </a:p>
        </p:txBody>
      </p:sp>
      <p:sp>
        <p:nvSpPr>
          <p:cNvPr id="3" name="Content Placeholder 2"/>
          <p:cNvSpPr>
            <a:spLocks noGrp="1"/>
          </p:cNvSpPr>
          <p:nvPr>
            <p:ph idx="1"/>
          </p:nvPr>
        </p:nvSpPr>
        <p:spPr>
          <a:xfrm>
            <a:off x="457200" y="1189586"/>
            <a:ext cx="8229600" cy="4915940"/>
          </a:xfrm>
        </p:spPr>
        <p:txBody>
          <a:bodyPr>
            <a:normAutofit fontScale="55000" lnSpcReduction="20000"/>
          </a:bodyPr>
          <a:lstStyle/>
          <a:p>
            <a:pPr>
              <a:lnSpc>
                <a:spcPct val="120000"/>
              </a:lnSpc>
            </a:pPr>
            <a:r>
              <a:rPr lang="en-US" sz="3800" dirty="0" smtClean="0">
                <a:solidFill>
                  <a:srgbClr val="000000"/>
                </a:solidFill>
              </a:rPr>
              <a:t>Energy Trust of Oregon</a:t>
            </a:r>
          </a:p>
          <a:p>
            <a:pPr lvl="1">
              <a:lnSpc>
                <a:spcPct val="120000"/>
              </a:lnSpc>
            </a:pPr>
            <a:r>
              <a:rPr lang="en-US" dirty="0" smtClean="0">
                <a:solidFill>
                  <a:srgbClr val="000000"/>
                </a:solidFill>
              </a:rPr>
              <a:t>Primarily fully deemed values in the database developed in conjunction with analysis completed by Regional Technical Forum; some calculators</a:t>
            </a:r>
          </a:p>
          <a:p>
            <a:pPr lvl="1">
              <a:lnSpc>
                <a:spcPct val="120000"/>
              </a:lnSpc>
            </a:pPr>
            <a:r>
              <a:rPr lang="en-US" dirty="0" smtClean="0">
                <a:solidFill>
                  <a:srgbClr val="000000"/>
                </a:solidFill>
              </a:rPr>
              <a:t>Used for programs, and made specific to Oregon IOU territory</a:t>
            </a:r>
          </a:p>
          <a:p>
            <a:pPr lvl="1">
              <a:lnSpc>
                <a:spcPct val="120000"/>
              </a:lnSpc>
            </a:pPr>
            <a:r>
              <a:rPr lang="en-US" dirty="0" smtClean="0">
                <a:solidFill>
                  <a:srgbClr val="000000"/>
                </a:solidFill>
              </a:rPr>
              <a:t>Updated as needed with EM&amp;V results</a:t>
            </a:r>
          </a:p>
          <a:p>
            <a:pPr>
              <a:lnSpc>
                <a:spcPct val="120000"/>
              </a:lnSpc>
            </a:pPr>
            <a:r>
              <a:rPr lang="en-US" sz="3800" dirty="0" smtClean="0">
                <a:solidFill>
                  <a:srgbClr val="000000"/>
                </a:solidFill>
              </a:rPr>
              <a:t>Michigan Energy Measures Database</a:t>
            </a:r>
          </a:p>
          <a:p>
            <a:pPr lvl="1">
              <a:lnSpc>
                <a:spcPct val="120000"/>
              </a:lnSpc>
            </a:pPr>
            <a:r>
              <a:rPr lang="en-US" dirty="0" smtClean="0">
                <a:solidFill>
                  <a:srgbClr val="000000"/>
                </a:solidFill>
              </a:rPr>
              <a:t>Used by program planners and claimed savings</a:t>
            </a:r>
          </a:p>
          <a:p>
            <a:pPr lvl="1">
              <a:lnSpc>
                <a:spcPct val="120000"/>
              </a:lnSpc>
            </a:pPr>
            <a:r>
              <a:rPr lang="en-US" dirty="0" smtClean="0">
                <a:solidFill>
                  <a:srgbClr val="000000"/>
                </a:solidFill>
              </a:rPr>
              <a:t>Fully deemed values for most measures</a:t>
            </a:r>
          </a:p>
          <a:p>
            <a:pPr lvl="1">
              <a:lnSpc>
                <a:spcPct val="120000"/>
              </a:lnSpc>
            </a:pPr>
            <a:r>
              <a:rPr lang="en-US" dirty="0" smtClean="0">
                <a:solidFill>
                  <a:srgbClr val="000000"/>
                </a:solidFill>
              </a:rPr>
              <a:t>Allows for consistency of assumptions across state</a:t>
            </a:r>
          </a:p>
          <a:p>
            <a:pPr lvl="1">
              <a:lnSpc>
                <a:spcPct val="120000"/>
              </a:lnSpc>
            </a:pPr>
            <a:r>
              <a:rPr lang="en-US" dirty="0" smtClean="0">
                <a:solidFill>
                  <a:srgbClr val="000000"/>
                </a:solidFill>
              </a:rPr>
              <a:t>Updated annually</a:t>
            </a:r>
          </a:p>
          <a:p>
            <a:pPr>
              <a:lnSpc>
                <a:spcPct val="120000"/>
              </a:lnSpc>
            </a:pPr>
            <a:r>
              <a:rPr lang="en-US" sz="3800" dirty="0" smtClean="0">
                <a:solidFill>
                  <a:srgbClr val="000000"/>
                </a:solidFill>
              </a:rPr>
              <a:t>Pennsylvania TRM</a:t>
            </a:r>
            <a:endParaRPr lang="en-US" dirty="0" smtClean="0">
              <a:solidFill>
                <a:srgbClr val="000000"/>
              </a:solidFill>
            </a:endParaRPr>
          </a:p>
          <a:p>
            <a:pPr lvl="1">
              <a:lnSpc>
                <a:spcPct val="120000"/>
              </a:lnSpc>
            </a:pPr>
            <a:r>
              <a:rPr lang="en-US" dirty="0" smtClean="0">
                <a:solidFill>
                  <a:srgbClr val="000000"/>
                </a:solidFill>
              </a:rPr>
              <a:t>Primarily partially deemed algorithms with inputs based on look-up tables or customer-specific application data</a:t>
            </a:r>
          </a:p>
          <a:p>
            <a:pPr lvl="1">
              <a:lnSpc>
                <a:spcPct val="120000"/>
              </a:lnSpc>
            </a:pPr>
            <a:r>
              <a:rPr lang="en-US" dirty="0" smtClean="0">
                <a:solidFill>
                  <a:srgbClr val="000000"/>
                </a:solidFill>
              </a:rPr>
              <a:t>Used for program planners and claimed savings</a:t>
            </a:r>
          </a:p>
          <a:p>
            <a:pPr lvl="1">
              <a:lnSpc>
                <a:spcPct val="120000"/>
              </a:lnSpc>
            </a:pPr>
            <a:r>
              <a:rPr lang="en-US" dirty="0" smtClean="0">
                <a:solidFill>
                  <a:srgbClr val="000000"/>
                </a:solidFill>
              </a:rPr>
              <a:t>Updated annually</a:t>
            </a:r>
          </a:p>
          <a:p>
            <a:pPr lvl="1"/>
            <a:endParaRPr lang="en-US" dirty="0"/>
          </a:p>
        </p:txBody>
      </p:sp>
      <p:sp>
        <p:nvSpPr>
          <p:cNvPr id="5" name="Footer Placeholder 4"/>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13986399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2973" y="1444532"/>
            <a:ext cx="8042276" cy="1336956"/>
          </a:xfrm>
        </p:spPr>
        <p:txBody>
          <a:bodyPr/>
          <a:lstStyle/>
          <a:p>
            <a:r>
              <a:rPr lang="en-US" dirty="0" smtClean="0"/>
              <a:t>Lets run through some examples…..</a:t>
            </a:r>
            <a:endParaRPr lang="en-US" dirty="0"/>
          </a:p>
        </p:txBody>
      </p:sp>
      <p:sp>
        <p:nvSpPr>
          <p:cNvPr id="5" name="Footer Placeholder 4"/>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428424776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184150"/>
            <a:ext cx="8056563" cy="2638554"/>
          </a:xfrm>
        </p:spPr>
        <p:txBody>
          <a:bodyPr/>
          <a:lstStyle/>
          <a:p>
            <a:r>
              <a:rPr lang="en-US" dirty="0" smtClean="0"/>
              <a:t/>
            </a:r>
            <a:br>
              <a:rPr lang="en-US" dirty="0" smtClean="0"/>
            </a:br>
            <a:r>
              <a:rPr lang="en-US" dirty="0" smtClean="0"/>
              <a:t/>
            </a:r>
            <a:br>
              <a:rPr lang="en-US" dirty="0" smtClean="0"/>
            </a:br>
            <a:r>
              <a:rPr lang="en-US" dirty="0"/>
              <a:t/>
            </a:r>
            <a:br>
              <a:rPr lang="en-US" dirty="0"/>
            </a:br>
            <a:r>
              <a:rPr lang="en-US" dirty="0" smtClean="0"/>
              <a:t>How </a:t>
            </a:r>
            <a:r>
              <a:rPr lang="en-US" dirty="0"/>
              <a:t>To Set Up and Use TRMs </a:t>
            </a:r>
            <a:r>
              <a:rPr lang="en-US" dirty="0" smtClean="0"/>
              <a:t>and </a:t>
            </a:r>
            <a:br>
              <a:rPr lang="en-US" dirty="0" smtClean="0"/>
            </a:br>
            <a:r>
              <a:rPr lang="en-US" dirty="0" smtClean="0"/>
              <a:t>Lessons </a:t>
            </a:r>
            <a:r>
              <a:rPr lang="en-US" dirty="0"/>
              <a:t>Learned</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a:xfrm>
            <a:off x="264458" y="6275668"/>
            <a:ext cx="5418870" cy="365125"/>
          </a:xfrm>
        </p:spPr>
        <p:txBody>
          <a:bodyPr/>
          <a:lstStyle/>
          <a:p>
            <a:r>
              <a:rPr lang="en-US" smtClean="0"/>
              <a:t>TRM Presentation -  Schiller</a:t>
            </a:r>
            <a:endParaRPr lang="en-US" dirty="0"/>
          </a:p>
        </p:txBody>
      </p:sp>
      <p:pic>
        <p:nvPicPr>
          <p:cNvPr id="6" name="Picture 5" descr="balancinga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54" y="-81319"/>
            <a:ext cx="4180146" cy="3381745"/>
          </a:xfrm>
          <a:prstGeom prst="rect">
            <a:avLst/>
          </a:prstGeom>
        </p:spPr>
      </p:pic>
    </p:spTree>
    <p:extLst>
      <p:ext uri="{BB962C8B-B14F-4D97-AF65-F5344CB8AC3E}">
        <p14:creationId xmlns:p14="http://schemas.microsoft.com/office/powerpoint/2010/main" val="18276820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Autofit/>
          </a:bodyPr>
          <a:lstStyle/>
          <a:p>
            <a:pPr algn="l">
              <a:lnSpc>
                <a:spcPct val="80000"/>
              </a:lnSpc>
            </a:pPr>
            <a:r>
              <a:rPr lang="en-US" sz="4000" dirty="0" smtClean="0"/>
              <a:t>Pl</a:t>
            </a:r>
            <a:r>
              <a:rPr lang="en-US" sz="4000" dirty="0" smtClean="0">
                <a:ea typeface="ＭＳ Ｐゴシック" charset="-128"/>
                <a:cs typeface="ＭＳ Ｐゴシック" charset="-128"/>
              </a:rPr>
              <a:t>anning, Implementing, and Evaluating Efficiency Programs </a:t>
            </a:r>
            <a:endParaRPr lang="en-US" sz="4000" dirty="0">
              <a:ea typeface="ＭＳ Ｐゴシック" charset="-128"/>
              <a:cs typeface="ＭＳ Ｐゴシック" charset="-128"/>
            </a:endParaRPr>
          </a:p>
        </p:txBody>
      </p:sp>
      <p:sp>
        <p:nvSpPr>
          <p:cNvPr id="50181" name="Footer Placeholder 4"/>
          <p:cNvSpPr>
            <a:spLocks noGrp="1"/>
          </p:cNvSpPr>
          <p:nvPr>
            <p:ph type="ftr" sz="quarter" idx="11"/>
          </p:nvPr>
        </p:nvSpPr>
        <p:spPr bwMode="auto">
          <a:ln>
            <a:miter lim="800000"/>
            <a:headEnd/>
            <a:tailEnd/>
          </a:ln>
        </p:spPr>
        <p:txBody>
          <a:bodyPr/>
          <a:lstStyle/>
          <a:p>
            <a:pPr>
              <a:defRPr/>
            </a:pPr>
            <a:r>
              <a:rPr lang="nl-NL" smtClean="0"/>
              <a:t>TRM Presentation -  Schiller</a:t>
            </a:r>
            <a:endParaRPr lang="en-US" dirty="0"/>
          </a:p>
        </p:txBody>
      </p:sp>
      <p:pic>
        <p:nvPicPr>
          <p:cNvPr id="6" name="Picture 5"/>
          <p:cNvPicPr>
            <a:picLocks noChangeAspect="1"/>
          </p:cNvPicPr>
          <p:nvPr/>
        </p:nvPicPr>
        <p:blipFill>
          <a:blip r:embed="rId3"/>
          <a:stretch>
            <a:fillRect/>
          </a:stretch>
        </p:blipFill>
        <p:spPr>
          <a:xfrm>
            <a:off x="613084" y="1600200"/>
            <a:ext cx="5646384" cy="4495800"/>
          </a:xfrm>
          <a:prstGeom prst="rect">
            <a:avLst/>
          </a:prstGeom>
        </p:spPr>
      </p:pic>
      <p:sp>
        <p:nvSpPr>
          <p:cNvPr id="2" name="TextBox 1"/>
          <p:cNvSpPr txBox="1"/>
          <p:nvPr/>
        </p:nvSpPr>
        <p:spPr>
          <a:xfrm>
            <a:off x="6743686" y="2253950"/>
            <a:ext cx="1976598" cy="313932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endParaRPr lang="en-US" dirty="0" smtClean="0"/>
          </a:p>
          <a:p>
            <a:pPr algn="ctr"/>
            <a:endParaRPr lang="en-US" dirty="0"/>
          </a:p>
          <a:p>
            <a:pPr algn="ctr"/>
            <a:endParaRPr lang="en-US" dirty="0" smtClean="0"/>
          </a:p>
          <a:p>
            <a:pPr algn="ctr"/>
            <a:endParaRPr lang="en-US" dirty="0"/>
          </a:p>
          <a:p>
            <a:pPr algn="ctr"/>
            <a:r>
              <a:rPr lang="en-US" dirty="0" smtClean="0"/>
              <a:t>A TRM Is Used in All Three Activities</a:t>
            </a:r>
          </a:p>
          <a:p>
            <a:endParaRPr lang="en-US" dirty="0"/>
          </a:p>
          <a:p>
            <a:endParaRPr lang="en-US" dirty="0" smtClean="0"/>
          </a:p>
          <a:p>
            <a:endParaRPr lang="en-US" dirty="0"/>
          </a:p>
          <a:p>
            <a:endParaRPr lang="en-US" dirty="0"/>
          </a:p>
        </p:txBody>
      </p:sp>
      <p:cxnSp>
        <p:nvCxnSpPr>
          <p:cNvPr id="4" name="Straight Arrow Connector 3"/>
          <p:cNvCxnSpPr>
            <a:stCxn id="2" idx="1"/>
          </p:cNvCxnSpPr>
          <p:nvPr/>
        </p:nvCxnSpPr>
        <p:spPr>
          <a:xfrm flipH="1" flipV="1">
            <a:off x="6072895" y="2611720"/>
            <a:ext cx="670791" cy="12118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6072894" y="3823611"/>
            <a:ext cx="670792" cy="10506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6072895" y="3794596"/>
            <a:ext cx="6707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42431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60" y="274638"/>
            <a:ext cx="8866740" cy="1143000"/>
          </a:xfrm>
        </p:spPr>
        <p:txBody>
          <a:bodyPr>
            <a:normAutofit fontScale="90000"/>
          </a:bodyPr>
          <a:lstStyle/>
          <a:p>
            <a:pPr algn="l"/>
            <a:r>
              <a:rPr lang="en-US" dirty="0" smtClean="0">
                <a:ea typeface="ＭＳ Ｐゴシック" charset="-128"/>
                <a:cs typeface="ＭＳ Ｐゴシック" charset="-128"/>
              </a:rPr>
              <a:t>Structure for Defining Evaluation Activities – including TRMs</a:t>
            </a:r>
            <a:endParaRPr lang="en-US" dirty="0"/>
          </a:p>
        </p:txBody>
      </p:sp>
      <p:sp>
        <p:nvSpPr>
          <p:cNvPr id="6" name="Content Placeholder 2"/>
          <p:cNvSpPr>
            <a:spLocks noGrp="1"/>
          </p:cNvSpPr>
          <p:nvPr>
            <p:ph idx="1"/>
          </p:nvPr>
        </p:nvSpPr>
        <p:spPr>
          <a:xfrm>
            <a:off x="193366" y="1676400"/>
            <a:ext cx="4226234" cy="4449763"/>
          </a:xfrm>
        </p:spPr>
        <p:txBody>
          <a:bodyPr>
            <a:normAutofit fontScale="47500" lnSpcReduction="20000"/>
          </a:bodyPr>
          <a:lstStyle/>
          <a:p>
            <a:pPr>
              <a:lnSpc>
                <a:spcPct val="120000"/>
              </a:lnSpc>
              <a:spcAft>
                <a:spcPts val="600"/>
              </a:spcAft>
            </a:pPr>
            <a:r>
              <a:rPr lang="en-US" sz="3636" b="1" u="sng" dirty="0" smtClean="0">
                <a:solidFill>
                  <a:srgbClr val="000000"/>
                </a:solidFill>
                <a:ea typeface="ＭＳ Ｐゴシック" charset="-128"/>
              </a:rPr>
              <a:t>EM&amp;V Framework </a:t>
            </a:r>
            <a:r>
              <a:rPr lang="en-US" dirty="0" smtClean="0">
                <a:solidFill>
                  <a:srgbClr val="000000"/>
                </a:solidFill>
                <a:ea typeface="ＭＳ Ｐゴシック" charset="-128"/>
              </a:rPr>
              <a:t>– Primary document that lays out top level structure. </a:t>
            </a:r>
            <a:r>
              <a:rPr lang="en-US" i="1" dirty="0" smtClean="0">
                <a:solidFill>
                  <a:srgbClr val="800000"/>
                </a:solidFill>
                <a:ea typeface="ＭＳ Ｐゴシック" charset="-128"/>
              </a:rPr>
              <a:t>This is perhaps the principle document that all stakeholders can focus on and provide high level input. When used - </a:t>
            </a:r>
            <a:endParaRPr lang="en-US" sz="2500" b="1" i="1" dirty="0" smtClean="0">
              <a:solidFill>
                <a:srgbClr val="800000"/>
              </a:solidFill>
              <a:ea typeface="ＭＳ Ｐゴシック" charset="-128"/>
            </a:endParaRPr>
          </a:p>
          <a:p>
            <a:pPr lvl="1">
              <a:lnSpc>
                <a:spcPct val="120000"/>
              </a:lnSpc>
              <a:spcAft>
                <a:spcPts val="600"/>
              </a:spcAft>
            </a:pPr>
            <a:r>
              <a:rPr lang="en-US" sz="2500" b="1" i="1" u="sng" dirty="0" smtClean="0">
                <a:solidFill>
                  <a:srgbClr val="800000"/>
                </a:solidFill>
                <a:ea typeface="ＭＳ Ｐゴシック" charset="-128"/>
              </a:rPr>
              <a:t>In some states it is standalone document, in other part of an overall “EE Rule”</a:t>
            </a:r>
          </a:p>
          <a:p>
            <a:pPr lvl="1">
              <a:lnSpc>
                <a:spcPct val="120000"/>
              </a:lnSpc>
              <a:spcAft>
                <a:spcPts val="600"/>
              </a:spcAft>
            </a:pPr>
            <a:r>
              <a:rPr lang="en-US" sz="2500" b="1" i="1" u="sng" dirty="0" smtClean="0">
                <a:solidFill>
                  <a:srgbClr val="800000"/>
                </a:solidFill>
                <a:ea typeface="ＭＳ Ｐゴシック" charset="-128"/>
              </a:rPr>
              <a:t>This is where the TRM concept gets defined</a:t>
            </a:r>
            <a:endParaRPr lang="en-US" sz="2500" b="1" u="sng" dirty="0" smtClean="0">
              <a:solidFill>
                <a:srgbClr val="800000"/>
              </a:solidFill>
              <a:ea typeface="ＭＳ Ｐゴシック" charset="-128"/>
            </a:endParaRPr>
          </a:p>
          <a:p>
            <a:pPr>
              <a:lnSpc>
                <a:spcPct val="120000"/>
              </a:lnSpc>
              <a:spcBef>
                <a:spcPts val="1400"/>
              </a:spcBef>
              <a:spcAft>
                <a:spcPts val="600"/>
              </a:spcAft>
            </a:pPr>
            <a:r>
              <a:rPr lang="en-US" sz="2900" b="1" u="sng" dirty="0" smtClean="0">
                <a:solidFill>
                  <a:srgbClr val="000000"/>
                </a:solidFill>
                <a:ea typeface="ＭＳ Ｐゴシック" charset="-128"/>
              </a:rPr>
              <a:t>Portfolio (annual) Plans </a:t>
            </a:r>
            <a:r>
              <a:rPr lang="en-US" sz="2000" dirty="0" smtClean="0">
                <a:solidFill>
                  <a:srgbClr val="000000"/>
                </a:solidFill>
                <a:ea typeface="ＭＳ Ｐゴシック" charset="-128"/>
              </a:rPr>
              <a:t>– Indicates major evaluation activities that will be conducted during the evaluation cycle</a:t>
            </a:r>
          </a:p>
          <a:p>
            <a:pPr>
              <a:lnSpc>
                <a:spcPct val="120000"/>
              </a:lnSpc>
              <a:spcBef>
                <a:spcPts val="1400"/>
              </a:spcBef>
              <a:spcAft>
                <a:spcPts val="600"/>
              </a:spcAft>
            </a:pPr>
            <a:r>
              <a:rPr lang="en-US" sz="2900" b="1" u="sng" dirty="0" smtClean="0">
                <a:solidFill>
                  <a:srgbClr val="000000"/>
                </a:solidFill>
                <a:ea typeface="ＭＳ Ｐゴシック" charset="-128"/>
              </a:rPr>
              <a:t>Evaluation Research Plans </a:t>
            </a:r>
            <a:r>
              <a:rPr lang="en-US" sz="2000" dirty="0" smtClean="0">
                <a:solidFill>
                  <a:srgbClr val="000000"/>
                </a:solidFill>
                <a:ea typeface="ＭＳ Ｐゴシック" charset="-128"/>
              </a:rPr>
              <a:t>– Created for the major EM&amp;V activities</a:t>
            </a:r>
          </a:p>
          <a:p>
            <a:pPr>
              <a:lnSpc>
                <a:spcPct val="120000"/>
              </a:lnSpc>
              <a:spcBef>
                <a:spcPts val="1400"/>
              </a:spcBef>
              <a:spcAft>
                <a:spcPts val="600"/>
              </a:spcAft>
            </a:pPr>
            <a:r>
              <a:rPr lang="en-US" sz="2900" b="1" u="sng" dirty="0" smtClean="0">
                <a:solidFill>
                  <a:srgbClr val="000000"/>
                </a:solidFill>
                <a:ea typeface="ＭＳ Ｐゴシック" charset="-128"/>
              </a:rPr>
              <a:t>Site Specific M&amp;V Plans </a:t>
            </a:r>
            <a:r>
              <a:rPr lang="en-US" sz="2000" dirty="0" smtClean="0">
                <a:solidFill>
                  <a:srgbClr val="000000"/>
                </a:solidFill>
                <a:ea typeface="ＭＳ Ｐゴシック" charset="-128"/>
              </a:rPr>
              <a:t>– For custom project sites that are analyzed and inspected</a:t>
            </a:r>
          </a:p>
        </p:txBody>
      </p:sp>
      <p:sp>
        <p:nvSpPr>
          <p:cNvPr id="5" name="Footer Placeholder 4"/>
          <p:cNvSpPr>
            <a:spLocks noGrp="1"/>
          </p:cNvSpPr>
          <p:nvPr>
            <p:ph type="ftr" sz="quarter" idx="11"/>
          </p:nvPr>
        </p:nvSpPr>
        <p:spPr>
          <a:xfrm>
            <a:off x="381000" y="6356350"/>
            <a:ext cx="7848600" cy="501650"/>
          </a:xfrm>
        </p:spPr>
        <p:txBody>
          <a:bodyPr/>
          <a:lstStyle/>
          <a:p>
            <a:pPr>
              <a:defRPr/>
            </a:pPr>
            <a:r>
              <a:rPr lang="nl-NL" smtClean="0"/>
              <a:t>TRM Presentation -  Schiller</a:t>
            </a:r>
            <a:endParaRPr lang="en-US" dirty="0"/>
          </a:p>
        </p:txBody>
      </p:sp>
      <p:pic>
        <p:nvPicPr>
          <p:cNvPr id="9" name="Picture 8" descr="FigureES.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1676400"/>
            <a:ext cx="4524090" cy="4191000"/>
          </a:xfrm>
          <a:prstGeom prst="rect">
            <a:avLst/>
          </a:prstGeom>
        </p:spPr>
      </p:pic>
      <p:cxnSp>
        <p:nvCxnSpPr>
          <p:cNvPr id="7" name="Straight Arrow Connector 6"/>
          <p:cNvCxnSpPr/>
          <p:nvPr/>
        </p:nvCxnSpPr>
        <p:spPr>
          <a:xfrm flipV="1">
            <a:off x="3845869" y="2441779"/>
            <a:ext cx="2218082" cy="1198529"/>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335652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58" y="107577"/>
            <a:ext cx="8754348" cy="688462"/>
          </a:xfrm>
        </p:spPr>
        <p:txBody>
          <a:bodyPr/>
          <a:lstStyle/>
          <a:p>
            <a:r>
              <a:rPr lang="en-US" sz="4000" dirty="0" smtClean="0"/>
              <a:t>Timing: Portfolio Cycles and TRMs</a:t>
            </a:r>
            <a:endParaRPr lang="en-US" sz="4000" dirty="0"/>
          </a:p>
        </p:txBody>
      </p:sp>
      <p:sp>
        <p:nvSpPr>
          <p:cNvPr id="6" name="Text Placeholder 5"/>
          <p:cNvSpPr>
            <a:spLocks noGrp="1"/>
          </p:cNvSpPr>
          <p:nvPr>
            <p:ph idx="1"/>
          </p:nvPr>
        </p:nvSpPr>
        <p:spPr>
          <a:xfrm>
            <a:off x="549275" y="796039"/>
            <a:ext cx="8042276" cy="5147561"/>
          </a:xfrm>
        </p:spPr>
        <p:txBody>
          <a:bodyPr>
            <a:normAutofit lnSpcReduction="10000"/>
          </a:bodyPr>
          <a:lstStyle/>
          <a:p>
            <a:pPr marL="0" indent="0">
              <a:buNone/>
            </a:pPr>
            <a:r>
              <a:rPr lang="en-US" sz="2000" dirty="0" smtClean="0">
                <a:solidFill>
                  <a:srgbClr val="800000"/>
                </a:solidFill>
              </a:rPr>
              <a:t>Timing for a new </a:t>
            </a:r>
            <a:r>
              <a:rPr lang="en-US" sz="2000" dirty="0" smtClean="0">
                <a:solidFill>
                  <a:srgbClr val="800000"/>
                </a:solidFill>
              </a:rPr>
              <a:t>TRM </a:t>
            </a:r>
            <a:r>
              <a:rPr lang="en-US" sz="2000" dirty="0" smtClean="0">
                <a:solidFill>
                  <a:srgbClr val="800000"/>
                </a:solidFill>
              </a:rPr>
              <a:t>– based on typical </a:t>
            </a:r>
            <a:r>
              <a:rPr lang="en-US" sz="2000" dirty="0" smtClean="0">
                <a:solidFill>
                  <a:srgbClr val="800000"/>
                </a:solidFill>
              </a:rPr>
              <a:t>timing, for example:</a:t>
            </a:r>
            <a:endParaRPr lang="en-US" sz="2000" dirty="0" smtClean="0">
              <a:solidFill>
                <a:srgbClr val="800000"/>
              </a:solidFill>
            </a:endParaRPr>
          </a:p>
          <a:p>
            <a:pPr>
              <a:spcBef>
                <a:spcPts val="800"/>
              </a:spcBef>
            </a:pPr>
            <a:r>
              <a:rPr lang="en-US" sz="1800" dirty="0" smtClean="0">
                <a:solidFill>
                  <a:srgbClr val="000000"/>
                </a:solidFill>
              </a:rPr>
              <a:t>2014-2015- parties engaged to agree to support development of statewide TRM; Framework/Work Plan developed</a:t>
            </a:r>
          </a:p>
          <a:p>
            <a:pPr>
              <a:spcBef>
                <a:spcPts val="800"/>
              </a:spcBef>
            </a:pPr>
            <a:r>
              <a:rPr lang="en-US" sz="1800" dirty="0" smtClean="0">
                <a:solidFill>
                  <a:srgbClr val="000000"/>
                </a:solidFill>
              </a:rPr>
              <a:t>Fall of 2015 – Technical consultant hired to prepare TRM </a:t>
            </a:r>
          </a:p>
          <a:p>
            <a:pPr>
              <a:spcBef>
                <a:spcPts val="800"/>
              </a:spcBef>
            </a:pPr>
            <a:r>
              <a:rPr lang="en-US" sz="1800" dirty="0" smtClean="0">
                <a:solidFill>
                  <a:srgbClr val="000000"/>
                </a:solidFill>
              </a:rPr>
              <a:t>Summer of 2016 </a:t>
            </a:r>
            <a:r>
              <a:rPr lang="en-US" sz="1800" dirty="0" smtClean="0">
                <a:solidFill>
                  <a:srgbClr val="000000"/>
                </a:solidFill>
              </a:rPr>
              <a:t>–TRM </a:t>
            </a:r>
            <a:r>
              <a:rPr lang="en-US" sz="1800" dirty="0" smtClean="0">
                <a:solidFill>
                  <a:srgbClr val="000000"/>
                </a:solidFill>
              </a:rPr>
              <a:t>V 1.0 approved</a:t>
            </a:r>
          </a:p>
          <a:p>
            <a:pPr lvl="1">
              <a:spcBef>
                <a:spcPts val="800"/>
              </a:spcBef>
            </a:pPr>
            <a:r>
              <a:rPr lang="en-US" sz="1600" dirty="0" smtClean="0">
                <a:solidFill>
                  <a:srgbClr val="000000"/>
                </a:solidFill>
              </a:rPr>
              <a:t>Time for technical consultant’s work – ~3 to 6 months</a:t>
            </a:r>
          </a:p>
          <a:p>
            <a:pPr>
              <a:spcBef>
                <a:spcPts val="800"/>
              </a:spcBef>
            </a:pPr>
            <a:r>
              <a:rPr lang="en-US" sz="1800" dirty="0" smtClean="0">
                <a:solidFill>
                  <a:srgbClr val="000000"/>
                </a:solidFill>
              </a:rPr>
              <a:t>Program Year 2017 – first program year that uses </a:t>
            </a:r>
            <a:r>
              <a:rPr lang="en-US" sz="1800" dirty="0" smtClean="0">
                <a:solidFill>
                  <a:srgbClr val="000000"/>
                </a:solidFill>
              </a:rPr>
              <a:t>TRM</a:t>
            </a:r>
            <a:endParaRPr lang="en-US" sz="1800" dirty="0" smtClean="0">
              <a:solidFill>
                <a:srgbClr val="000000"/>
              </a:solidFill>
            </a:endParaRPr>
          </a:p>
          <a:p>
            <a:pPr>
              <a:spcBef>
                <a:spcPts val="800"/>
              </a:spcBef>
            </a:pPr>
            <a:r>
              <a:rPr lang="en-US" sz="1800" dirty="0" smtClean="0">
                <a:solidFill>
                  <a:srgbClr val="000000"/>
                </a:solidFill>
              </a:rPr>
              <a:t>TRM updated every year (not necessarily every measure – but measures can be dropped, added, or modified)</a:t>
            </a:r>
            <a:endParaRPr lang="en-US" sz="1800" dirty="0">
              <a:solidFill>
                <a:srgbClr val="000000"/>
              </a:solidFill>
            </a:endParaRPr>
          </a:p>
          <a:p>
            <a:pPr marL="0" indent="0">
              <a:buNone/>
            </a:pPr>
            <a:r>
              <a:rPr lang="en-US" sz="2000" dirty="0" smtClean="0">
                <a:solidFill>
                  <a:srgbClr val="800000"/>
                </a:solidFill>
              </a:rPr>
              <a:t>Could timeframe for first TRM be reduced? </a:t>
            </a:r>
            <a:r>
              <a:rPr lang="en-US" sz="2000" dirty="0">
                <a:solidFill>
                  <a:srgbClr val="800000"/>
                </a:solidFill>
              </a:rPr>
              <a:t> </a:t>
            </a:r>
            <a:r>
              <a:rPr lang="en-US" sz="2000" dirty="0" smtClean="0">
                <a:solidFill>
                  <a:srgbClr val="800000"/>
                </a:solidFill>
              </a:rPr>
              <a:t>Maybe could have TRM by Summer 2015 if:</a:t>
            </a:r>
          </a:p>
          <a:p>
            <a:pPr>
              <a:spcBef>
                <a:spcPts val="800"/>
              </a:spcBef>
            </a:pPr>
            <a:r>
              <a:rPr lang="en-US" sz="1800" dirty="0" smtClean="0">
                <a:solidFill>
                  <a:srgbClr val="000000"/>
                </a:solidFill>
              </a:rPr>
              <a:t>Stakeholders and </a:t>
            </a:r>
            <a:r>
              <a:rPr lang="en-US" sz="1800" dirty="0" smtClean="0">
                <a:solidFill>
                  <a:srgbClr val="000000"/>
                </a:solidFill>
              </a:rPr>
              <a:t>commission agree </a:t>
            </a:r>
            <a:r>
              <a:rPr lang="en-US" sz="1800" dirty="0" smtClean="0">
                <a:solidFill>
                  <a:srgbClr val="000000"/>
                </a:solidFill>
              </a:rPr>
              <a:t>to move forward and hire consultant </a:t>
            </a:r>
            <a:r>
              <a:rPr lang="en-US" sz="1800" dirty="0">
                <a:solidFill>
                  <a:srgbClr val="000000"/>
                </a:solidFill>
              </a:rPr>
              <a:t>by end of this year </a:t>
            </a:r>
            <a:r>
              <a:rPr lang="en-US" sz="1800" dirty="0" smtClean="0">
                <a:solidFill>
                  <a:srgbClr val="000000"/>
                </a:solidFill>
              </a:rPr>
              <a:t>– and/or –</a:t>
            </a:r>
            <a:endParaRPr lang="en-US" sz="1800" dirty="0">
              <a:solidFill>
                <a:srgbClr val="000000"/>
              </a:solidFill>
            </a:endParaRPr>
          </a:p>
          <a:p>
            <a:pPr>
              <a:spcBef>
                <a:spcPts val="800"/>
              </a:spcBef>
            </a:pPr>
            <a:r>
              <a:rPr lang="en-US" sz="1800" dirty="0" smtClean="0">
                <a:solidFill>
                  <a:srgbClr val="000000"/>
                </a:solidFill>
              </a:rPr>
              <a:t>Commission decides </a:t>
            </a:r>
            <a:r>
              <a:rPr lang="en-US" sz="1800" dirty="0" smtClean="0">
                <a:solidFill>
                  <a:srgbClr val="000000"/>
                </a:solidFill>
              </a:rPr>
              <a:t>to simply utilize existing TRM or join mid-Atlantic TRM process </a:t>
            </a:r>
            <a:endParaRPr lang="en-US" sz="1600" dirty="0">
              <a:solidFill>
                <a:srgbClr val="000000"/>
              </a:solidFill>
            </a:endParaRPr>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387278278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85235"/>
          </a:xfrm>
        </p:spPr>
        <p:txBody>
          <a:bodyPr/>
          <a:lstStyle/>
          <a:p>
            <a:pPr algn="l"/>
            <a:r>
              <a:rPr lang="en-US" sz="4000" dirty="0" smtClean="0"/>
              <a:t>How TRM Efforts Get Initiated</a:t>
            </a:r>
            <a:endParaRPr lang="en-US" sz="4000" dirty="0"/>
          </a:p>
        </p:txBody>
      </p:sp>
      <p:sp>
        <p:nvSpPr>
          <p:cNvPr id="3" name="Content Placeholder 2"/>
          <p:cNvSpPr>
            <a:spLocks noGrp="1"/>
          </p:cNvSpPr>
          <p:nvPr>
            <p:ph idx="1"/>
          </p:nvPr>
        </p:nvSpPr>
        <p:spPr>
          <a:xfrm>
            <a:off x="152046" y="1153808"/>
            <a:ext cx="8899161" cy="4789793"/>
          </a:xfrm>
        </p:spPr>
        <p:txBody>
          <a:bodyPr>
            <a:noAutofit/>
          </a:bodyPr>
          <a:lstStyle/>
          <a:p>
            <a:r>
              <a:rPr lang="en-US" sz="1800" dirty="0">
                <a:solidFill>
                  <a:srgbClr val="000000"/>
                </a:solidFill>
              </a:rPr>
              <a:t>Most are "ordered" or just agreed to by a Commission or perhaps an advisory board if there is a third-party EE administrator.  </a:t>
            </a:r>
            <a:endParaRPr lang="en-US" sz="1800" dirty="0" smtClean="0">
              <a:solidFill>
                <a:srgbClr val="000000"/>
              </a:solidFill>
            </a:endParaRPr>
          </a:p>
          <a:p>
            <a:r>
              <a:rPr lang="en-US" sz="1800" dirty="0" smtClean="0">
                <a:solidFill>
                  <a:srgbClr val="000000"/>
                </a:solidFill>
              </a:rPr>
              <a:t>With these TRMs operating in about half the states, sooner </a:t>
            </a:r>
            <a:r>
              <a:rPr lang="en-US" sz="1800" dirty="0">
                <a:solidFill>
                  <a:srgbClr val="000000"/>
                </a:solidFill>
              </a:rPr>
              <a:t>or later every </a:t>
            </a:r>
            <a:r>
              <a:rPr lang="en-US" sz="1800" dirty="0" smtClean="0">
                <a:solidFill>
                  <a:srgbClr val="000000"/>
                </a:solidFill>
              </a:rPr>
              <a:t>Commission, stakeholder, administrator, and/or </a:t>
            </a:r>
            <a:r>
              <a:rPr lang="en-US" sz="1800" dirty="0">
                <a:solidFill>
                  <a:srgbClr val="000000"/>
                </a:solidFill>
              </a:rPr>
              <a:t>group of implementers </a:t>
            </a:r>
            <a:r>
              <a:rPr lang="en-US" sz="1800" dirty="0" smtClean="0">
                <a:solidFill>
                  <a:srgbClr val="000000"/>
                </a:solidFill>
              </a:rPr>
              <a:t>says:</a:t>
            </a:r>
          </a:p>
          <a:p>
            <a:pPr lvl="1"/>
            <a:r>
              <a:rPr lang="en-US" sz="1600" dirty="0" smtClean="0">
                <a:solidFill>
                  <a:srgbClr val="000000"/>
                </a:solidFill>
              </a:rPr>
              <a:t>Why </a:t>
            </a:r>
            <a:r>
              <a:rPr lang="en-US" sz="1600" dirty="0">
                <a:solidFill>
                  <a:srgbClr val="000000"/>
                </a:solidFill>
              </a:rPr>
              <a:t>are we recalculating or re-justifying the same savings values over and over again</a:t>
            </a:r>
            <a:r>
              <a:rPr lang="en-US" sz="1600" dirty="0" smtClean="0">
                <a:solidFill>
                  <a:srgbClr val="000000"/>
                </a:solidFill>
              </a:rPr>
              <a:t>? </a:t>
            </a:r>
          </a:p>
          <a:p>
            <a:pPr lvl="1"/>
            <a:r>
              <a:rPr lang="en-US" sz="1600" dirty="0">
                <a:solidFill>
                  <a:srgbClr val="000000"/>
                </a:solidFill>
              </a:rPr>
              <a:t>W</a:t>
            </a:r>
            <a:r>
              <a:rPr lang="en-US" sz="1600" dirty="0" smtClean="0">
                <a:solidFill>
                  <a:srgbClr val="000000"/>
                </a:solidFill>
              </a:rPr>
              <a:t>hy does one of our utilities use “x” and another</a:t>
            </a:r>
            <a:r>
              <a:rPr lang="en-US" sz="1600" dirty="0">
                <a:solidFill>
                  <a:srgbClr val="000000"/>
                </a:solidFill>
              </a:rPr>
              <a:t> </a:t>
            </a:r>
            <a:r>
              <a:rPr lang="en-US" sz="1600" dirty="0" smtClean="0">
                <a:solidFill>
                  <a:srgbClr val="000000"/>
                </a:solidFill>
              </a:rPr>
              <a:t>”y” for the savings for the same measure?</a:t>
            </a:r>
          </a:p>
          <a:p>
            <a:pPr lvl="1"/>
            <a:r>
              <a:rPr lang="en-US" sz="1600" dirty="0" smtClean="0">
                <a:solidFill>
                  <a:srgbClr val="000000"/>
                </a:solidFill>
              </a:rPr>
              <a:t>We need certainty – i.e. risk management</a:t>
            </a:r>
          </a:p>
          <a:p>
            <a:pPr lvl="1"/>
            <a:r>
              <a:rPr lang="en-US" sz="1600" dirty="0" smtClean="0">
                <a:solidFill>
                  <a:srgbClr val="000000"/>
                </a:solidFill>
              </a:rPr>
              <a:t>We could save time and money</a:t>
            </a:r>
          </a:p>
          <a:p>
            <a:r>
              <a:rPr lang="en-US" sz="2000" dirty="0" smtClean="0">
                <a:solidFill>
                  <a:srgbClr val="000000"/>
                </a:solidFill>
              </a:rPr>
              <a:t>The barriers are usually </a:t>
            </a:r>
            <a:r>
              <a:rPr lang="en-US" sz="2000" dirty="0">
                <a:solidFill>
                  <a:srgbClr val="000000"/>
                </a:solidFill>
              </a:rPr>
              <a:t>money and </a:t>
            </a:r>
            <a:r>
              <a:rPr lang="en-US" sz="2000" dirty="0" smtClean="0">
                <a:solidFill>
                  <a:srgbClr val="000000"/>
                </a:solidFill>
              </a:rPr>
              <a:t>process:</a:t>
            </a:r>
            <a:endParaRPr lang="en-US" sz="2000" dirty="0">
              <a:solidFill>
                <a:srgbClr val="000000"/>
              </a:solidFill>
            </a:endParaRPr>
          </a:p>
          <a:p>
            <a:pPr lvl="1"/>
            <a:r>
              <a:rPr lang="en-US" sz="1600" dirty="0">
                <a:solidFill>
                  <a:srgbClr val="000000"/>
                </a:solidFill>
              </a:rPr>
              <a:t>I</a:t>
            </a:r>
            <a:r>
              <a:rPr lang="en-US" sz="1600" dirty="0" smtClean="0">
                <a:solidFill>
                  <a:srgbClr val="000000"/>
                </a:solidFill>
              </a:rPr>
              <a:t>ts almost certainly </a:t>
            </a:r>
            <a:r>
              <a:rPr lang="en-US" sz="1600" dirty="0">
                <a:solidFill>
                  <a:srgbClr val="000000"/>
                </a:solidFill>
              </a:rPr>
              <a:t>cheaper to do one for the state versus one per </a:t>
            </a:r>
            <a:r>
              <a:rPr lang="en-US" sz="1600" dirty="0" smtClean="0">
                <a:solidFill>
                  <a:srgbClr val="000000"/>
                </a:solidFill>
              </a:rPr>
              <a:t>utility </a:t>
            </a:r>
            <a:r>
              <a:rPr lang="en-US" sz="1600" dirty="0">
                <a:solidFill>
                  <a:srgbClr val="000000"/>
                </a:solidFill>
              </a:rPr>
              <a:t>or implementer, but those costs are buried, versus a single larger line item </a:t>
            </a:r>
            <a:endParaRPr lang="en-US" sz="1600" dirty="0" smtClean="0">
              <a:solidFill>
                <a:srgbClr val="000000"/>
              </a:solidFill>
            </a:endParaRPr>
          </a:p>
          <a:p>
            <a:pPr lvl="1"/>
            <a:r>
              <a:rPr lang="en-US" sz="1600" dirty="0" smtClean="0">
                <a:solidFill>
                  <a:srgbClr val="000000"/>
                </a:solidFill>
              </a:rPr>
              <a:t>Utilities </a:t>
            </a:r>
            <a:r>
              <a:rPr lang="en-US" sz="1600" dirty="0">
                <a:solidFill>
                  <a:srgbClr val="000000"/>
                </a:solidFill>
              </a:rPr>
              <a:t>and implementers would prefer that the </a:t>
            </a:r>
            <a:r>
              <a:rPr lang="en-US" sz="1600" dirty="0" smtClean="0">
                <a:solidFill>
                  <a:srgbClr val="000000"/>
                </a:solidFill>
              </a:rPr>
              <a:t>Commission </a:t>
            </a:r>
            <a:r>
              <a:rPr lang="en-US" sz="1600" dirty="0">
                <a:solidFill>
                  <a:srgbClr val="000000"/>
                </a:solidFill>
              </a:rPr>
              <a:t>approves </a:t>
            </a:r>
            <a:r>
              <a:rPr lang="en-US" sz="1600" dirty="0" smtClean="0">
                <a:solidFill>
                  <a:srgbClr val="000000"/>
                </a:solidFill>
              </a:rPr>
              <a:t>the </a:t>
            </a:r>
            <a:r>
              <a:rPr lang="en-US" sz="1600" dirty="0">
                <a:solidFill>
                  <a:srgbClr val="000000"/>
                </a:solidFill>
              </a:rPr>
              <a:t>TRM </a:t>
            </a:r>
            <a:r>
              <a:rPr lang="en-US" sz="1600" dirty="0" smtClean="0">
                <a:solidFill>
                  <a:srgbClr val="000000"/>
                </a:solidFill>
              </a:rPr>
              <a:t>- </a:t>
            </a:r>
            <a:r>
              <a:rPr lang="en-US" sz="1600" dirty="0">
                <a:solidFill>
                  <a:srgbClr val="000000"/>
                </a:solidFill>
              </a:rPr>
              <a:t>to avoid second guessing, i.e. </a:t>
            </a:r>
            <a:r>
              <a:rPr lang="en-US" sz="1600" dirty="0" smtClean="0">
                <a:solidFill>
                  <a:srgbClr val="000000"/>
                </a:solidFill>
              </a:rPr>
              <a:t>to provide certainty</a:t>
            </a:r>
            <a:endParaRPr lang="en-US" sz="1600" dirty="0">
              <a:solidFill>
                <a:srgbClr val="000000"/>
              </a:solidFill>
            </a:endParaRPr>
          </a:p>
          <a:p>
            <a:endParaRPr lang="en-US" sz="2000" dirty="0"/>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97379599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49275" y="107577"/>
            <a:ext cx="8042276" cy="545353"/>
          </a:xfrm>
        </p:spPr>
        <p:txBody>
          <a:bodyPr/>
          <a:lstStyle/>
          <a:p>
            <a:pPr algn="l"/>
            <a:r>
              <a:rPr lang="en-US" sz="3600" dirty="0" smtClean="0">
                <a:ea typeface="ＭＳ Ｐゴシック" charset="0"/>
                <a:cs typeface="ＭＳ Ｐゴシック" charset="0"/>
              </a:rPr>
              <a:t>Getting a TRM Process Started </a:t>
            </a:r>
            <a:endParaRPr lang="en-US" sz="3600" dirty="0">
              <a:ea typeface="ＭＳ Ｐゴシック" charset="0"/>
              <a:cs typeface="ＭＳ Ｐゴシック" charset="0"/>
            </a:endParaRPr>
          </a:p>
        </p:txBody>
      </p:sp>
      <p:sp>
        <p:nvSpPr>
          <p:cNvPr id="54275" name="Content Placeholder 2"/>
          <p:cNvSpPr>
            <a:spLocks noGrp="1"/>
          </p:cNvSpPr>
          <p:nvPr>
            <p:ph idx="1"/>
          </p:nvPr>
        </p:nvSpPr>
        <p:spPr>
          <a:xfrm>
            <a:off x="498475" y="652930"/>
            <a:ext cx="7556500" cy="5473234"/>
          </a:xfrm>
        </p:spPr>
        <p:txBody>
          <a:bodyPr>
            <a:normAutofit lnSpcReduction="10000"/>
          </a:bodyPr>
          <a:lstStyle/>
          <a:p>
            <a:pPr>
              <a:spcBef>
                <a:spcPts val="800"/>
              </a:spcBef>
              <a:buFont typeface="+mj-lt"/>
              <a:buAutoNum type="arabicPeriod"/>
            </a:pPr>
            <a:r>
              <a:rPr lang="en-US" sz="1600" dirty="0" smtClean="0">
                <a:solidFill>
                  <a:srgbClr val="800000"/>
                </a:solidFill>
                <a:ea typeface="ＭＳ Ｐゴシック" charset="0"/>
                <a:cs typeface="ＭＳ Ｐゴシック" charset="0"/>
              </a:rPr>
              <a:t>Research </a:t>
            </a:r>
            <a:r>
              <a:rPr lang="en-US" sz="1600" dirty="0" smtClean="0">
                <a:solidFill>
                  <a:srgbClr val="000000"/>
                </a:solidFill>
                <a:ea typeface="ＭＳ Ｐゴシック" charset="0"/>
                <a:cs typeface="ＭＳ Ｐゴシック" charset="0"/>
              </a:rPr>
              <a:t>(review 0ther states’ and regions TRM efforts)</a:t>
            </a:r>
          </a:p>
          <a:p>
            <a:pPr>
              <a:spcBef>
                <a:spcPts val="800"/>
              </a:spcBef>
              <a:buFont typeface="+mj-lt"/>
              <a:buAutoNum type="arabicPeriod"/>
            </a:pPr>
            <a:r>
              <a:rPr lang="en-US" sz="1600" dirty="0" smtClean="0">
                <a:solidFill>
                  <a:srgbClr val="800000"/>
                </a:solidFill>
                <a:ea typeface="ＭＳ Ｐゴシック" charset="0"/>
                <a:cs typeface="ＭＳ Ｐゴシック" charset="0"/>
              </a:rPr>
              <a:t>Set Objectives:</a:t>
            </a:r>
          </a:p>
          <a:p>
            <a:pPr marL="692150" lvl="1" indent="-342900">
              <a:spcBef>
                <a:spcPts val="800"/>
              </a:spcBef>
              <a:buFont typeface="+mj-lt"/>
              <a:buAutoNum type="alphaLcPeriod"/>
            </a:pPr>
            <a:r>
              <a:rPr lang="en-US" sz="1400" dirty="0" smtClean="0">
                <a:solidFill>
                  <a:srgbClr val="000000"/>
                </a:solidFill>
                <a:ea typeface="ＭＳ Ｐゴシック" charset="0"/>
                <a:cs typeface="ＭＳ Ｐゴシック" charset="0"/>
              </a:rPr>
              <a:t>Used </a:t>
            </a:r>
            <a:r>
              <a:rPr lang="en-US" sz="1400" dirty="0">
                <a:solidFill>
                  <a:srgbClr val="000000"/>
                </a:solidFill>
                <a:ea typeface="ＭＳ Ｐゴシック" charset="0"/>
                <a:cs typeface="ＭＳ Ｐゴシック" charset="0"/>
              </a:rPr>
              <a:t>for </a:t>
            </a:r>
            <a:r>
              <a:rPr lang="en-US" sz="1400" dirty="0" smtClean="0">
                <a:solidFill>
                  <a:srgbClr val="000000"/>
                </a:solidFill>
                <a:ea typeface="ＭＳ Ｐゴシック" charset="0"/>
                <a:cs typeface="ＭＳ Ｐゴシック" charset="0"/>
              </a:rPr>
              <a:t>planning, reporting </a:t>
            </a:r>
            <a:r>
              <a:rPr lang="en-US" sz="1400" dirty="0">
                <a:solidFill>
                  <a:srgbClr val="000000"/>
                </a:solidFill>
                <a:ea typeface="ＭＳ Ｐゴシック" charset="0"/>
                <a:cs typeface="ＭＳ Ｐゴシック" charset="0"/>
              </a:rPr>
              <a:t>and/or in place of ex-post savings determination?</a:t>
            </a:r>
          </a:p>
          <a:p>
            <a:pPr>
              <a:spcBef>
                <a:spcPts val="800"/>
              </a:spcBef>
              <a:buFont typeface="+mj-lt"/>
              <a:buAutoNum type="arabicPeriod"/>
            </a:pPr>
            <a:r>
              <a:rPr lang="en-US" sz="1600" dirty="0" smtClean="0">
                <a:solidFill>
                  <a:srgbClr val="800000"/>
                </a:solidFill>
                <a:ea typeface="ＭＳ Ｐゴシック" charset="0"/>
                <a:cs typeface="ＭＳ Ｐゴシック" charset="0"/>
              </a:rPr>
              <a:t>Decide what information </a:t>
            </a:r>
            <a:r>
              <a:rPr lang="en-US" sz="1600" dirty="0">
                <a:solidFill>
                  <a:srgbClr val="800000"/>
                </a:solidFill>
                <a:ea typeface="ＭＳ Ｐゴシック" charset="0"/>
                <a:cs typeface="ＭＳ Ｐゴシック" charset="0"/>
              </a:rPr>
              <a:t>is needed</a:t>
            </a:r>
            <a:r>
              <a:rPr lang="en-US" sz="1600" dirty="0" smtClean="0">
                <a:solidFill>
                  <a:srgbClr val="800000"/>
                </a:solidFill>
                <a:ea typeface="ＭＳ Ｐゴシック" charset="0"/>
                <a:cs typeface="ＭＳ Ｐゴシック" charset="0"/>
              </a:rPr>
              <a:t>:</a:t>
            </a:r>
          </a:p>
          <a:p>
            <a:pPr marL="692150" lvl="1" indent="-342900">
              <a:spcBef>
                <a:spcPts val="800"/>
              </a:spcBef>
              <a:buFont typeface="+mj-lt"/>
              <a:buAutoNum type="alphaLcPeriod"/>
            </a:pPr>
            <a:r>
              <a:rPr lang="en-US" sz="1400" dirty="0" smtClean="0">
                <a:solidFill>
                  <a:srgbClr val="000000"/>
                </a:solidFill>
                <a:ea typeface="ＭＳ Ｐゴシック" charset="0"/>
                <a:cs typeface="ＭＳ Ｐゴシック" charset="0"/>
              </a:rPr>
              <a:t>For example, gross </a:t>
            </a:r>
            <a:r>
              <a:rPr lang="en-US" sz="1400" dirty="0">
                <a:solidFill>
                  <a:srgbClr val="000000"/>
                </a:solidFill>
                <a:ea typeface="ＭＳ Ｐゴシック" charset="0"/>
                <a:cs typeface="ＭＳ Ｐゴシック" charset="0"/>
              </a:rPr>
              <a:t>and/or net savings values, cost data, effective useful life </a:t>
            </a:r>
            <a:endParaRPr lang="en-US" sz="1400" dirty="0" smtClean="0">
              <a:solidFill>
                <a:srgbClr val="000000"/>
              </a:solidFill>
              <a:ea typeface="ＭＳ Ｐゴシック" charset="0"/>
              <a:cs typeface="ＭＳ Ｐゴシック" charset="0"/>
            </a:endParaRPr>
          </a:p>
          <a:p>
            <a:pPr marL="692150" lvl="1" indent="-342900">
              <a:spcBef>
                <a:spcPts val="800"/>
              </a:spcBef>
              <a:buFont typeface="+mj-lt"/>
              <a:buAutoNum type="alphaLcPeriod"/>
            </a:pPr>
            <a:r>
              <a:rPr lang="en-US" sz="1400" dirty="0">
                <a:solidFill>
                  <a:srgbClr val="000000"/>
                </a:solidFill>
                <a:ea typeface="ＭＳ Ｐゴシック" charset="0"/>
                <a:cs typeface="ＭＳ Ｐゴシック" charset="0"/>
              </a:rPr>
              <a:t>Deemed saving values only or also calculation tools?  Include work papers for custom measures</a:t>
            </a:r>
            <a:r>
              <a:rPr lang="en-US" sz="1400" dirty="0" smtClean="0">
                <a:solidFill>
                  <a:srgbClr val="000000"/>
                </a:solidFill>
                <a:ea typeface="ＭＳ Ｐゴシック" charset="0"/>
                <a:cs typeface="ＭＳ Ｐゴシック" charset="0"/>
              </a:rPr>
              <a:t>?</a:t>
            </a:r>
            <a:endParaRPr lang="en-US" sz="1400" dirty="0">
              <a:solidFill>
                <a:srgbClr val="000000"/>
              </a:solidFill>
              <a:ea typeface="ＭＳ Ｐゴシック" charset="0"/>
              <a:cs typeface="ＭＳ Ｐゴシック" charset="0"/>
            </a:endParaRPr>
          </a:p>
          <a:p>
            <a:pPr>
              <a:spcBef>
                <a:spcPts val="800"/>
              </a:spcBef>
              <a:buFont typeface="+mj-lt"/>
              <a:buAutoNum type="arabicPeriod"/>
            </a:pPr>
            <a:r>
              <a:rPr lang="en-US" sz="1600" dirty="0" smtClean="0">
                <a:solidFill>
                  <a:srgbClr val="800000"/>
                </a:solidFill>
                <a:ea typeface="ＭＳ Ｐゴシック" charset="0"/>
                <a:cs typeface="ＭＳ Ｐゴシック" charset="0"/>
              </a:rPr>
              <a:t>Answer some questions:</a:t>
            </a:r>
          </a:p>
          <a:p>
            <a:pPr marL="692150" lvl="1" indent="-342900">
              <a:spcBef>
                <a:spcPts val="800"/>
              </a:spcBef>
              <a:buFont typeface="+mj-lt"/>
              <a:buAutoNum type="alphaLcPeriod"/>
            </a:pPr>
            <a:r>
              <a:rPr lang="en-US" sz="1400" dirty="0" smtClean="0">
                <a:solidFill>
                  <a:srgbClr val="000000"/>
                </a:solidFill>
                <a:ea typeface="ＭＳ Ｐゴシック" charset="0"/>
                <a:cs typeface="ＭＳ Ｐゴシック" charset="0"/>
              </a:rPr>
              <a:t>Is </a:t>
            </a:r>
            <a:r>
              <a:rPr lang="en-US" sz="1400" dirty="0">
                <a:solidFill>
                  <a:srgbClr val="000000"/>
                </a:solidFill>
                <a:ea typeface="ＭＳ Ｐゴシック" charset="0"/>
                <a:cs typeface="ＭＳ Ｐゴシック" charset="0"/>
              </a:rPr>
              <a:t>it the </a:t>
            </a:r>
            <a:r>
              <a:rPr lang="en-US" sz="1400" dirty="0" smtClean="0">
                <a:solidFill>
                  <a:srgbClr val="000000"/>
                </a:solidFill>
                <a:ea typeface="ＭＳ Ｐゴシック" charset="0"/>
                <a:cs typeface="ＭＳ Ｐゴシック" charset="0"/>
              </a:rPr>
              <a:t>commission’s or </a:t>
            </a:r>
            <a:r>
              <a:rPr lang="en-US" sz="1400" dirty="0">
                <a:solidFill>
                  <a:srgbClr val="000000"/>
                </a:solidFill>
                <a:ea typeface="ＭＳ Ｐゴシック" charset="0"/>
                <a:cs typeface="ＭＳ Ｐゴシック" charset="0"/>
              </a:rPr>
              <a:t>utilities</a:t>
            </a:r>
            <a:r>
              <a:rPr lang="ja-JP" altLang="en-US" sz="1400" dirty="0">
                <a:solidFill>
                  <a:srgbClr val="000000"/>
                </a:solidFill>
                <a:ea typeface="ＭＳ Ｐゴシック" charset="0"/>
                <a:cs typeface="ＭＳ Ｐゴシック" charset="0"/>
              </a:rPr>
              <a:t>’</a:t>
            </a:r>
            <a:r>
              <a:rPr lang="en-US" sz="1400" dirty="0">
                <a:solidFill>
                  <a:srgbClr val="000000"/>
                </a:solidFill>
                <a:ea typeface="ＭＳ Ｐゴシック" charset="0"/>
                <a:cs typeface="ＭＳ Ｐゴシック" charset="0"/>
              </a:rPr>
              <a:t> database?  How is it reviewed?  How is it approved?</a:t>
            </a:r>
          </a:p>
          <a:p>
            <a:pPr marL="692150" lvl="1" indent="-342900">
              <a:spcBef>
                <a:spcPts val="800"/>
              </a:spcBef>
              <a:buFont typeface="+mj-lt"/>
              <a:buAutoNum type="alphaLcPeriod"/>
            </a:pPr>
            <a:r>
              <a:rPr lang="en-US" sz="1400" dirty="0" smtClean="0">
                <a:solidFill>
                  <a:srgbClr val="000000"/>
                </a:solidFill>
                <a:ea typeface="ＭＳ Ｐゴシック" charset="0"/>
                <a:cs typeface="ＭＳ Ｐゴシック" charset="0"/>
              </a:rPr>
              <a:t>Start </a:t>
            </a:r>
            <a:r>
              <a:rPr lang="en-US" sz="1400" dirty="0">
                <a:solidFill>
                  <a:srgbClr val="000000"/>
                </a:solidFill>
                <a:ea typeface="ＭＳ Ｐゴシック" charset="0"/>
                <a:cs typeface="ＭＳ Ｐゴシック" charset="0"/>
              </a:rPr>
              <a:t>from scratch or start with another state</a:t>
            </a:r>
            <a:r>
              <a:rPr lang="ja-JP" altLang="en-US" sz="1400" dirty="0">
                <a:solidFill>
                  <a:srgbClr val="000000"/>
                </a:solidFill>
                <a:ea typeface="ＭＳ Ｐゴシック" charset="0"/>
                <a:cs typeface="ＭＳ Ｐゴシック" charset="0"/>
              </a:rPr>
              <a:t>’</a:t>
            </a:r>
            <a:r>
              <a:rPr lang="en-US" sz="1400" dirty="0">
                <a:solidFill>
                  <a:srgbClr val="000000"/>
                </a:solidFill>
                <a:ea typeface="ＭＳ Ｐゴシック" charset="0"/>
                <a:cs typeface="ＭＳ Ｐゴシック" charset="0"/>
              </a:rPr>
              <a:t>s system </a:t>
            </a:r>
            <a:r>
              <a:rPr lang="en-US" sz="1400" dirty="0" smtClean="0">
                <a:solidFill>
                  <a:srgbClr val="000000"/>
                </a:solidFill>
                <a:ea typeface="ＭＳ Ｐゴシック" charset="0"/>
                <a:cs typeface="ＭＳ Ｐゴシック" charset="0"/>
              </a:rPr>
              <a:t>and customize?  </a:t>
            </a:r>
            <a:r>
              <a:rPr lang="en-US" sz="1400" dirty="0" smtClean="0">
                <a:solidFill>
                  <a:srgbClr val="000000"/>
                </a:solidFill>
                <a:ea typeface="ＭＳ Ｐゴシック" charset="0"/>
                <a:cs typeface="ＭＳ Ｐゴシック" charset="0"/>
              </a:rPr>
              <a:t>Join a regional effort? </a:t>
            </a:r>
          </a:p>
          <a:p>
            <a:pPr marL="692150" lvl="1" indent="-342900">
              <a:spcBef>
                <a:spcPts val="800"/>
              </a:spcBef>
              <a:buFont typeface="+mj-lt"/>
              <a:buAutoNum type="alphaLcPeriod"/>
            </a:pPr>
            <a:r>
              <a:rPr lang="en-US" sz="1400" dirty="0" smtClean="0">
                <a:solidFill>
                  <a:srgbClr val="000000"/>
                </a:solidFill>
                <a:ea typeface="ＭＳ Ｐゴシック" charset="0"/>
                <a:cs typeface="ＭＳ Ｐゴシック" charset="0"/>
              </a:rPr>
              <a:t>Build </a:t>
            </a:r>
            <a:r>
              <a:rPr lang="en-US" sz="1400" dirty="0">
                <a:solidFill>
                  <a:srgbClr val="000000"/>
                </a:solidFill>
                <a:ea typeface="ＭＳ Ｐゴシック" charset="0"/>
                <a:cs typeface="ＭＳ Ｐゴシック" charset="0"/>
              </a:rPr>
              <a:t>large system </a:t>
            </a:r>
            <a:r>
              <a:rPr lang="en-US" sz="1400" dirty="0" smtClean="0">
                <a:solidFill>
                  <a:srgbClr val="000000"/>
                </a:solidFill>
                <a:ea typeface="ＭＳ Ｐゴシック" charset="0"/>
                <a:cs typeface="ＭＳ Ｐゴシック" charset="0"/>
              </a:rPr>
              <a:t>(lots of EE measures) from </a:t>
            </a:r>
            <a:r>
              <a:rPr lang="en-US" sz="1400" dirty="0">
                <a:solidFill>
                  <a:srgbClr val="000000"/>
                </a:solidFill>
                <a:ea typeface="ＭＳ Ｐゴシック" charset="0"/>
                <a:cs typeface="ＭＳ Ｐゴシック" charset="0"/>
              </a:rPr>
              <a:t>beginning or start small </a:t>
            </a:r>
            <a:r>
              <a:rPr lang="en-US" sz="1400" dirty="0" smtClean="0">
                <a:solidFill>
                  <a:srgbClr val="000000"/>
                </a:solidFill>
                <a:ea typeface="ＭＳ Ｐゴシック" charset="0"/>
                <a:cs typeface="ＭＳ Ｐゴシック" charset="0"/>
              </a:rPr>
              <a:t>(just high priority EE measures) and </a:t>
            </a:r>
            <a:r>
              <a:rPr lang="en-US" sz="1400" dirty="0">
                <a:solidFill>
                  <a:srgbClr val="000000"/>
                </a:solidFill>
                <a:ea typeface="ＭＳ Ｐゴシック" charset="0"/>
                <a:cs typeface="ＭＳ Ｐゴシック" charset="0"/>
              </a:rPr>
              <a:t>build up as data warrants</a:t>
            </a:r>
            <a:r>
              <a:rPr lang="en-US" sz="1400" dirty="0" smtClean="0">
                <a:solidFill>
                  <a:srgbClr val="000000"/>
                </a:solidFill>
                <a:ea typeface="ＭＳ Ｐゴシック" charset="0"/>
                <a:cs typeface="ＭＳ Ｐゴシック" charset="0"/>
              </a:rPr>
              <a:t>?  </a:t>
            </a:r>
          </a:p>
          <a:p>
            <a:pPr marL="692150" lvl="1" indent="-342900">
              <a:spcBef>
                <a:spcPts val="800"/>
              </a:spcBef>
              <a:buFont typeface="+mj-lt"/>
              <a:buAutoNum type="alphaLcPeriod"/>
            </a:pPr>
            <a:r>
              <a:rPr lang="en-US" sz="1400" dirty="0" smtClean="0">
                <a:solidFill>
                  <a:srgbClr val="000000"/>
                </a:solidFill>
                <a:ea typeface="ＭＳ Ｐゴシック" charset="0"/>
                <a:cs typeface="ＭＳ Ｐゴシック" charset="0"/>
              </a:rPr>
              <a:t>What format – on-line, spreadsheet, </a:t>
            </a:r>
            <a:r>
              <a:rPr lang="en-US" sz="1400" dirty="0">
                <a:solidFill>
                  <a:srgbClr val="000000"/>
                </a:solidFill>
                <a:ea typeface="ＭＳ Ｐゴシック" charset="0"/>
                <a:cs typeface="ＭＳ Ｐゴシック" charset="0"/>
              </a:rPr>
              <a:t>pdf, etc.</a:t>
            </a:r>
          </a:p>
          <a:p>
            <a:pPr marL="692150" lvl="1" indent="-342900">
              <a:spcBef>
                <a:spcPts val="800"/>
              </a:spcBef>
              <a:buFont typeface="+mj-lt"/>
              <a:buAutoNum type="alphaLcPeriod"/>
            </a:pPr>
            <a:r>
              <a:rPr lang="en-US" sz="1400" dirty="0" smtClean="0">
                <a:solidFill>
                  <a:srgbClr val="000000"/>
                </a:solidFill>
                <a:ea typeface="ＭＳ Ｐゴシック" charset="0"/>
                <a:cs typeface="ＭＳ Ｐゴシック" charset="0"/>
              </a:rPr>
              <a:t>Who </a:t>
            </a:r>
            <a:r>
              <a:rPr lang="en-US" sz="1400" dirty="0">
                <a:solidFill>
                  <a:srgbClr val="000000"/>
                </a:solidFill>
                <a:ea typeface="ＭＳ Ｐゴシック" charset="0"/>
                <a:cs typeface="ＭＳ Ｐゴシック" charset="0"/>
              </a:rPr>
              <a:t>develops, verifies, and maintains </a:t>
            </a:r>
            <a:r>
              <a:rPr lang="en-US" sz="1400" dirty="0" smtClean="0">
                <a:solidFill>
                  <a:srgbClr val="000000"/>
                </a:solidFill>
                <a:ea typeface="ＭＳ Ｐゴシック" charset="0"/>
                <a:cs typeface="ＭＳ Ｐゴシック" charset="0"/>
              </a:rPr>
              <a:t>data?</a:t>
            </a:r>
          </a:p>
          <a:p>
            <a:pPr marL="692150" lvl="1" indent="-342900">
              <a:spcBef>
                <a:spcPts val="800"/>
              </a:spcBef>
              <a:buFont typeface="+mj-lt"/>
              <a:buAutoNum type="alphaLcPeriod"/>
            </a:pPr>
            <a:r>
              <a:rPr lang="en-US" sz="1400" dirty="0" smtClean="0">
                <a:solidFill>
                  <a:srgbClr val="000000"/>
                </a:solidFill>
                <a:ea typeface="ＭＳ Ｐゴシック" charset="0"/>
                <a:cs typeface="ＭＳ Ｐゴシック" charset="0"/>
              </a:rPr>
              <a:t>What </a:t>
            </a:r>
            <a:r>
              <a:rPr lang="en-US" sz="1400" dirty="0">
                <a:solidFill>
                  <a:srgbClr val="000000"/>
                </a:solidFill>
                <a:ea typeface="ＭＳ Ｐゴシック" charset="0"/>
                <a:cs typeface="ＭＳ Ｐゴシック" charset="0"/>
              </a:rPr>
              <a:t>are criteria for </a:t>
            </a:r>
            <a:r>
              <a:rPr lang="ja-JP" altLang="en-US" sz="1400" dirty="0">
                <a:solidFill>
                  <a:srgbClr val="000000"/>
                </a:solidFill>
                <a:ea typeface="ＭＳ Ｐゴシック" charset="0"/>
                <a:cs typeface="ＭＳ Ｐゴシック" charset="0"/>
              </a:rPr>
              <a:t>“</a:t>
            </a:r>
            <a:r>
              <a:rPr lang="en-US" sz="1400" dirty="0">
                <a:solidFill>
                  <a:srgbClr val="000000"/>
                </a:solidFill>
                <a:ea typeface="ＭＳ Ｐゴシック" charset="0"/>
                <a:cs typeface="ＭＳ Ｐゴシック" charset="0"/>
              </a:rPr>
              <a:t>good</a:t>
            </a:r>
            <a:r>
              <a:rPr lang="ja-JP" altLang="en-US" sz="1400" dirty="0">
                <a:solidFill>
                  <a:srgbClr val="000000"/>
                </a:solidFill>
                <a:ea typeface="ＭＳ Ｐゴシック" charset="0"/>
                <a:cs typeface="ＭＳ Ｐゴシック" charset="0"/>
              </a:rPr>
              <a:t>”</a:t>
            </a:r>
            <a:r>
              <a:rPr lang="en-US" sz="1400" dirty="0">
                <a:solidFill>
                  <a:srgbClr val="000000"/>
                </a:solidFill>
                <a:ea typeface="ＭＳ Ｐゴシック" charset="0"/>
                <a:cs typeface="ＭＳ Ｐゴシック" charset="0"/>
              </a:rPr>
              <a:t> data and how rigorously it is verified and applied appropriately.  How are baselines defined</a:t>
            </a:r>
            <a:r>
              <a:rPr lang="en-US" sz="1400" dirty="0" smtClean="0">
                <a:solidFill>
                  <a:srgbClr val="000000"/>
                </a:solidFill>
                <a:ea typeface="ＭＳ Ｐゴシック" charset="0"/>
                <a:cs typeface="ＭＳ Ｐゴシック" charset="0"/>
              </a:rPr>
              <a:t>?</a:t>
            </a:r>
          </a:p>
          <a:p>
            <a:pPr>
              <a:spcBef>
                <a:spcPts val="800"/>
              </a:spcBef>
              <a:buFont typeface="+mj-lt"/>
              <a:buAutoNum type="arabicPeriod"/>
            </a:pPr>
            <a:r>
              <a:rPr lang="en-US" sz="1600" dirty="0" smtClean="0">
                <a:solidFill>
                  <a:srgbClr val="800000"/>
                </a:solidFill>
                <a:ea typeface="ＭＳ Ｐゴシック" charset="0"/>
                <a:cs typeface="ＭＳ Ｐゴシック" charset="0"/>
              </a:rPr>
              <a:t>Then set budgets and timeframes – and a framework and/or work plan</a:t>
            </a:r>
            <a:endParaRPr lang="en-US" sz="1600" dirty="0">
              <a:solidFill>
                <a:srgbClr val="800000"/>
              </a:solidFill>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12840858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22625"/>
          </a:xfrm>
        </p:spPr>
        <p:txBody>
          <a:bodyPr>
            <a:noAutofit/>
          </a:bodyPr>
          <a:lstStyle/>
          <a:p>
            <a:pPr algn="l"/>
            <a:r>
              <a:rPr lang="en-US" sz="4000" dirty="0" smtClean="0"/>
              <a:t>Typical Steps to Develop a TRM</a:t>
            </a:r>
            <a:endParaRPr lang="en-US" sz="4000" dirty="0"/>
          </a:p>
        </p:txBody>
      </p:sp>
      <p:sp>
        <p:nvSpPr>
          <p:cNvPr id="3" name="Content Placeholder 2"/>
          <p:cNvSpPr>
            <a:spLocks noGrp="1"/>
          </p:cNvSpPr>
          <p:nvPr>
            <p:ph idx="1"/>
          </p:nvPr>
        </p:nvSpPr>
        <p:spPr>
          <a:xfrm>
            <a:off x="264457" y="1073309"/>
            <a:ext cx="8759919" cy="5070316"/>
          </a:xfrm>
        </p:spPr>
        <p:txBody>
          <a:bodyPr>
            <a:noAutofit/>
          </a:bodyPr>
          <a:lstStyle/>
          <a:p>
            <a:r>
              <a:rPr lang="en-US" sz="1800" dirty="0" smtClean="0">
                <a:solidFill>
                  <a:srgbClr val="800000"/>
                </a:solidFill>
              </a:rPr>
              <a:t>Establish a process </a:t>
            </a:r>
            <a:r>
              <a:rPr lang="en-US" sz="1800" dirty="0" smtClean="0">
                <a:solidFill>
                  <a:srgbClr val="000000"/>
                </a:solidFill>
              </a:rPr>
              <a:t>for addressing the previous slide’s points and questions, then prepare a framework document or work plan</a:t>
            </a:r>
          </a:p>
          <a:p>
            <a:r>
              <a:rPr lang="en-US" sz="1800" dirty="0" smtClean="0">
                <a:solidFill>
                  <a:srgbClr val="000000"/>
                </a:solidFill>
              </a:rPr>
              <a:t>Mostly likely next step is to </a:t>
            </a:r>
            <a:r>
              <a:rPr lang="en-US" sz="1800" dirty="0" smtClean="0">
                <a:solidFill>
                  <a:srgbClr val="800000"/>
                </a:solidFill>
              </a:rPr>
              <a:t>hire a technical consultant</a:t>
            </a:r>
            <a:r>
              <a:rPr lang="en-US" sz="1800" dirty="0" smtClean="0"/>
              <a:t> </a:t>
            </a:r>
            <a:r>
              <a:rPr lang="en-US" sz="1800" dirty="0" smtClean="0">
                <a:solidFill>
                  <a:srgbClr val="000000"/>
                </a:solidFill>
              </a:rPr>
              <a:t>to lead development of the TRM</a:t>
            </a:r>
            <a:r>
              <a:rPr lang="en-US" sz="1800" dirty="0">
                <a:solidFill>
                  <a:srgbClr val="000000"/>
                </a:solidFill>
              </a:rPr>
              <a:t> </a:t>
            </a:r>
            <a:r>
              <a:rPr lang="en-US" sz="1800" dirty="0" smtClean="0">
                <a:solidFill>
                  <a:srgbClr val="000000"/>
                </a:solidFill>
              </a:rPr>
              <a:t>(with perhaps input from advisory committee)</a:t>
            </a:r>
          </a:p>
          <a:p>
            <a:pPr lvl="1"/>
            <a:r>
              <a:rPr lang="en-US" sz="1600" dirty="0" smtClean="0">
                <a:solidFill>
                  <a:srgbClr val="000000"/>
                </a:solidFill>
              </a:rPr>
              <a:t>The framework document or work plan becomes the basis for work scope, time frame, and budgets in (or response to) RFP</a:t>
            </a:r>
          </a:p>
          <a:p>
            <a:r>
              <a:rPr lang="en-US" sz="1800" dirty="0">
                <a:solidFill>
                  <a:srgbClr val="800000"/>
                </a:solidFill>
              </a:rPr>
              <a:t>Prepare </a:t>
            </a:r>
            <a:r>
              <a:rPr lang="en-US" sz="1800" dirty="0" smtClean="0">
                <a:solidFill>
                  <a:srgbClr val="800000"/>
                </a:solidFill>
              </a:rPr>
              <a:t>TRM draft and final</a:t>
            </a:r>
            <a:endParaRPr lang="en-US" sz="1600" dirty="0">
              <a:solidFill>
                <a:srgbClr val="800000"/>
              </a:solidFill>
            </a:endParaRPr>
          </a:p>
          <a:p>
            <a:pPr lvl="1"/>
            <a:r>
              <a:rPr lang="en-US" sz="1600" dirty="0" smtClean="0">
                <a:solidFill>
                  <a:srgbClr val="000000"/>
                </a:solidFill>
              </a:rPr>
              <a:t>Work with stakeholders, particularly utilities, to decide what measures to include</a:t>
            </a:r>
          </a:p>
          <a:p>
            <a:pPr lvl="1"/>
            <a:r>
              <a:rPr lang="en-US" sz="1600" dirty="0" smtClean="0">
                <a:solidFill>
                  <a:srgbClr val="000000"/>
                </a:solidFill>
              </a:rPr>
              <a:t>Review existing savings data resources</a:t>
            </a:r>
            <a:r>
              <a:rPr lang="en-US" sz="1600" dirty="0">
                <a:solidFill>
                  <a:srgbClr val="000000"/>
                </a:solidFill>
              </a:rPr>
              <a:t>, identify </a:t>
            </a:r>
            <a:r>
              <a:rPr lang="en-US" sz="1600" dirty="0" smtClean="0">
                <a:solidFill>
                  <a:srgbClr val="000000"/>
                </a:solidFill>
              </a:rPr>
              <a:t>strengths and weaknesses</a:t>
            </a:r>
          </a:p>
          <a:p>
            <a:pPr lvl="1"/>
            <a:r>
              <a:rPr lang="en-US" sz="1600" dirty="0" smtClean="0">
                <a:solidFill>
                  <a:srgbClr val="000000"/>
                </a:solidFill>
              </a:rPr>
              <a:t>Approve </a:t>
            </a:r>
            <a:r>
              <a:rPr lang="en-US" sz="1600" dirty="0">
                <a:solidFill>
                  <a:srgbClr val="000000"/>
                </a:solidFill>
              </a:rPr>
              <a:t>TRM for next program </a:t>
            </a:r>
            <a:r>
              <a:rPr lang="en-US" sz="1600" dirty="0" smtClean="0">
                <a:solidFill>
                  <a:srgbClr val="000000"/>
                </a:solidFill>
              </a:rPr>
              <a:t>cycle</a:t>
            </a:r>
          </a:p>
          <a:p>
            <a:r>
              <a:rPr lang="en-US" sz="1800" dirty="0" smtClean="0">
                <a:solidFill>
                  <a:srgbClr val="000000"/>
                </a:solidFill>
              </a:rPr>
              <a:t>Have </a:t>
            </a:r>
            <a:r>
              <a:rPr lang="en-US" sz="1800" dirty="0">
                <a:solidFill>
                  <a:srgbClr val="000000"/>
                </a:solidFill>
              </a:rPr>
              <a:t>a clear </a:t>
            </a:r>
            <a:r>
              <a:rPr lang="en-US" sz="1800" dirty="0">
                <a:solidFill>
                  <a:srgbClr val="800000"/>
                </a:solidFill>
              </a:rPr>
              <a:t>update and review plan</a:t>
            </a:r>
          </a:p>
          <a:p>
            <a:pPr lvl="1"/>
            <a:r>
              <a:rPr lang="en-US" sz="1600" dirty="0">
                <a:solidFill>
                  <a:srgbClr val="000000"/>
                </a:solidFill>
              </a:rPr>
              <a:t>Some </a:t>
            </a:r>
            <a:r>
              <a:rPr lang="en-US" sz="1600" dirty="0" smtClean="0">
                <a:solidFill>
                  <a:srgbClr val="000000"/>
                </a:solidFill>
              </a:rPr>
              <a:t>TRMs incorporate </a:t>
            </a:r>
            <a:r>
              <a:rPr lang="en-US" sz="1600" dirty="0">
                <a:solidFill>
                  <a:srgbClr val="000000"/>
                </a:solidFill>
              </a:rPr>
              <a:t>a sunset date for measures</a:t>
            </a:r>
          </a:p>
          <a:p>
            <a:pPr lvl="1"/>
            <a:r>
              <a:rPr lang="en-US" sz="1600" dirty="0" smtClean="0">
                <a:solidFill>
                  <a:srgbClr val="000000"/>
                </a:solidFill>
              </a:rPr>
              <a:t>TRMs are </a:t>
            </a:r>
            <a:r>
              <a:rPr lang="en-US" sz="1600" dirty="0">
                <a:solidFill>
                  <a:srgbClr val="000000"/>
                </a:solidFill>
              </a:rPr>
              <a:t>often updated annually, though not all measures will be reviewed</a:t>
            </a:r>
          </a:p>
          <a:p>
            <a:pPr marL="457200" lvl="1" indent="0">
              <a:buNone/>
            </a:pPr>
            <a:endParaRPr lang="en-US" sz="1800" dirty="0"/>
          </a:p>
          <a:p>
            <a:endParaRPr lang="en-US" dirty="0"/>
          </a:p>
        </p:txBody>
      </p:sp>
      <p:sp>
        <p:nvSpPr>
          <p:cNvPr id="5" name="Footer Placeholder 4"/>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379082369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85235"/>
          </a:xfrm>
        </p:spPr>
        <p:txBody>
          <a:bodyPr/>
          <a:lstStyle/>
          <a:p>
            <a:pPr algn="l"/>
            <a:r>
              <a:rPr lang="en-US" sz="4000" dirty="0" smtClean="0"/>
              <a:t>Process for Evaluating Measures</a:t>
            </a:r>
            <a:endParaRPr lang="en-US" sz="4000" dirty="0"/>
          </a:p>
        </p:txBody>
      </p:sp>
      <p:sp>
        <p:nvSpPr>
          <p:cNvPr id="3" name="Content Placeholder 2"/>
          <p:cNvSpPr>
            <a:spLocks noGrp="1"/>
          </p:cNvSpPr>
          <p:nvPr>
            <p:ph idx="1"/>
          </p:nvPr>
        </p:nvSpPr>
        <p:spPr>
          <a:xfrm>
            <a:off x="549275" y="1198529"/>
            <a:ext cx="8042276" cy="4745072"/>
          </a:xfrm>
        </p:spPr>
        <p:txBody>
          <a:bodyPr/>
          <a:lstStyle/>
          <a:p>
            <a:r>
              <a:rPr lang="en-US" dirty="0" smtClean="0"/>
              <a:t>Graphic from VEIC</a:t>
            </a:r>
          </a:p>
          <a:p>
            <a:endParaRPr lang="en-US" dirty="0"/>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pic>
        <p:nvPicPr>
          <p:cNvPr id="7" name="Picture 6"/>
          <p:cNvPicPr>
            <a:picLocks noChangeAspect="1"/>
          </p:cNvPicPr>
          <p:nvPr/>
        </p:nvPicPr>
        <p:blipFill>
          <a:blip r:embed="rId3"/>
          <a:stretch>
            <a:fillRect/>
          </a:stretch>
        </p:blipFill>
        <p:spPr>
          <a:xfrm>
            <a:off x="264458" y="1645742"/>
            <a:ext cx="8668362" cy="4081110"/>
          </a:xfrm>
          <a:prstGeom prst="rect">
            <a:avLst/>
          </a:prstGeom>
        </p:spPr>
      </p:pic>
    </p:spTree>
    <p:extLst>
      <p:ext uri="{BB962C8B-B14F-4D97-AF65-F5344CB8AC3E}">
        <p14:creationId xmlns:p14="http://schemas.microsoft.com/office/powerpoint/2010/main" val="15256600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3189"/>
          </a:xfrm>
        </p:spPr>
        <p:txBody>
          <a:bodyPr>
            <a:normAutofit/>
          </a:bodyPr>
          <a:lstStyle/>
          <a:p>
            <a:r>
              <a:rPr lang="en-US" dirty="0" smtClean="0"/>
              <a:t>Why Evaluate? </a:t>
            </a:r>
            <a:endParaRPr lang="en-US" dirty="0"/>
          </a:p>
        </p:txBody>
      </p:sp>
      <p:sp>
        <p:nvSpPr>
          <p:cNvPr id="3" name="Content Placeholder 2"/>
          <p:cNvSpPr>
            <a:spLocks noGrp="1"/>
          </p:cNvSpPr>
          <p:nvPr>
            <p:ph idx="1"/>
          </p:nvPr>
        </p:nvSpPr>
        <p:spPr>
          <a:xfrm>
            <a:off x="76200" y="1039042"/>
            <a:ext cx="5410200" cy="5087121"/>
          </a:xfrm>
        </p:spPr>
        <p:txBody>
          <a:bodyPr/>
          <a:lstStyle/>
          <a:p>
            <a:pPr eaLnBrk="1" hangingPunct="1">
              <a:spcAft>
                <a:spcPts val="1200"/>
              </a:spcAft>
            </a:pPr>
            <a:r>
              <a:rPr lang="en-US" sz="1800" b="1" dirty="0" smtClean="0">
                <a:solidFill>
                  <a:srgbClr val="800000"/>
                </a:solidFill>
                <a:ea typeface="Arial" charset="0"/>
                <a:cs typeface="Arial" charset="0"/>
              </a:rPr>
              <a:t>Document impacts</a:t>
            </a:r>
            <a:r>
              <a:rPr lang="en-US" sz="1800" dirty="0" smtClean="0">
                <a:solidFill>
                  <a:srgbClr val="800000"/>
                </a:solidFill>
                <a:ea typeface="Arial" charset="0"/>
                <a:cs typeface="Arial" charset="0"/>
              </a:rPr>
              <a:t>: </a:t>
            </a:r>
            <a:r>
              <a:rPr lang="en-US" sz="1800" dirty="0">
                <a:solidFill>
                  <a:srgbClr val="800000"/>
                </a:solidFill>
                <a:ea typeface="Arial" charset="0"/>
                <a:cs typeface="Arial" charset="0"/>
              </a:rPr>
              <a:t> </a:t>
            </a:r>
            <a:r>
              <a:rPr lang="en-US" sz="1800" dirty="0" smtClean="0">
                <a:solidFill>
                  <a:srgbClr val="800000"/>
                </a:solidFill>
                <a:ea typeface="Arial" charset="0"/>
                <a:cs typeface="Arial" charset="0"/>
              </a:rPr>
              <a:t>                          </a:t>
            </a:r>
            <a:r>
              <a:rPr lang="en-US" sz="1400" dirty="0" smtClean="0">
                <a:solidFill>
                  <a:srgbClr val="000000"/>
                </a:solidFill>
                <a:ea typeface="Arial" charset="0"/>
                <a:cs typeface="Arial" charset="0"/>
              </a:rPr>
              <a:t>Document the energy savings of projects and programs in order to determine how well they have met their goals; e.g., has there been a good use of the invested money and time? </a:t>
            </a:r>
            <a:r>
              <a:rPr lang="en-US" sz="1400" dirty="0" smtClean="0">
                <a:solidFill>
                  <a:srgbClr val="800000"/>
                </a:solidFill>
                <a:ea typeface="Arial" charset="0"/>
                <a:cs typeface="Arial" charset="0"/>
              </a:rPr>
              <a:t>Provide PROOF of the effectiveness of energy management.</a:t>
            </a:r>
          </a:p>
          <a:p>
            <a:pPr lvl="0" eaLnBrk="1" hangingPunct="1">
              <a:spcAft>
                <a:spcPts val="1200"/>
              </a:spcAft>
            </a:pPr>
            <a:r>
              <a:rPr lang="en-US" sz="1800" b="1" dirty="0">
                <a:solidFill>
                  <a:srgbClr val="800000"/>
                </a:solidFill>
                <a:ea typeface="Arial" charset="0"/>
                <a:cs typeface="Arial" charset="0"/>
              </a:rPr>
              <a:t>Resource Planning:</a:t>
            </a:r>
            <a:r>
              <a:rPr lang="en-US" sz="1800" dirty="0">
                <a:solidFill>
                  <a:srgbClr val="800000"/>
                </a:solidFill>
                <a:ea typeface="Arial" charset="0"/>
                <a:cs typeface="Arial" charset="0"/>
              </a:rPr>
              <a:t> </a:t>
            </a:r>
            <a:r>
              <a:rPr lang="en-US" sz="1800" dirty="0" smtClean="0">
                <a:solidFill>
                  <a:srgbClr val="800000"/>
                </a:solidFill>
                <a:ea typeface="Arial" charset="0"/>
                <a:cs typeface="Arial" charset="0"/>
              </a:rPr>
              <a:t>                            </a:t>
            </a:r>
            <a:r>
              <a:rPr lang="en-US" sz="1400" dirty="0" smtClean="0">
                <a:solidFill>
                  <a:srgbClr val="000000"/>
                </a:solidFill>
                <a:ea typeface="Arial" charset="0"/>
                <a:cs typeface="Arial" charset="0"/>
              </a:rPr>
              <a:t>Support </a:t>
            </a:r>
            <a:r>
              <a:rPr lang="en-US" sz="1400" dirty="0">
                <a:solidFill>
                  <a:srgbClr val="000000"/>
                </a:solidFill>
                <a:ea typeface="Arial" charset="0"/>
                <a:cs typeface="Arial" charset="0"/>
              </a:rPr>
              <a:t>energy resource planning by understanding the historical and future resource contributions of energy efficiency as compared to other energy resources. </a:t>
            </a:r>
            <a:r>
              <a:rPr lang="en-US" sz="1400" dirty="0">
                <a:solidFill>
                  <a:srgbClr val="800000"/>
                </a:solidFill>
                <a:ea typeface="Arial" charset="0"/>
                <a:cs typeface="Arial" charset="0"/>
              </a:rPr>
              <a:t>Provide data to support efficiency as a reliable resource.</a:t>
            </a:r>
          </a:p>
          <a:p>
            <a:pPr eaLnBrk="1" hangingPunct="1">
              <a:spcAft>
                <a:spcPts val="1200"/>
              </a:spcAft>
            </a:pPr>
            <a:r>
              <a:rPr lang="en-US" sz="1800" b="1" dirty="0" smtClean="0">
                <a:solidFill>
                  <a:srgbClr val="800000"/>
                </a:solidFill>
                <a:ea typeface="Arial" charset="0"/>
                <a:cs typeface="Arial" charset="0"/>
              </a:rPr>
              <a:t>Understand why the effects occurred:    </a:t>
            </a:r>
            <a:r>
              <a:rPr lang="en-US" sz="1400" dirty="0" smtClean="0">
                <a:solidFill>
                  <a:srgbClr val="000000"/>
                </a:solidFill>
                <a:ea typeface="Arial" charset="0"/>
                <a:cs typeface="Arial" charset="0"/>
              </a:rPr>
              <a:t>Identify ways to improve current and future projects and programs as well as select future projects.</a:t>
            </a:r>
            <a:r>
              <a:rPr lang="en-US" sz="1400" dirty="0" smtClean="0">
                <a:ea typeface="ＭＳ Ｐゴシック" charset="-128"/>
                <a:cs typeface="ＭＳ Ｐゴシック" charset="-128"/>
              </a:rPr>
              <a:t> </a:t>
            </a:r>
            <a:r>
              <a:rPr lang="en-US" sz="1400" dirty="0" smtClean="0">
                <a:solidFill>
                  <a:srgbClr val="800000"/>
                </a:solidFill>
                <a:ea typeface="Arial" charset="0"/>
                <a:cs typeface="Arial" charset="0"/>
              </a:rPr>
              <a:t>“You can’t manage what you don’t measure” and “Things that are measured tend to improve”.</a:t>
            </a:r>
          </a:p>
          <a:p>
            <a:endParaRPr lang="en-US" sz="2000" dirty="0"/>
          </a:p>
        </p:txBody>
      </p:sp>
      <p:sp>
        <p:nvSpPr>
          <p:cNvPr id="5" name="Footer Placeholder 4"/>
          <p:cNvSpPr>
            <a:spLocks noGrp="1"/>
          </p:cNvSpPr>
          <p:nvPr>
            <p:ph type="ftr" sz="quarter" idx="11"/>
          </p:nvPr>
        </p:nvSpPr>
        <p:spPr>
          <a:xfrm>
            <a:off x="457200" y="6356350"/>
            <a:ext cx="7772400" cy="365125"/>
          </a:xfrm>
        </p:spPr>
        <p:txBody>
          <a:bodyPr/>
          <a:lstStyle/>
          <a:p>
            <a:pPr>
              <a:defRPr/>
            </a:pPr>
            <a:r>
              <a:rPr lang="nl-NL" smtClean="0"/>
              <a:t>TRM Presentation -  Schiller</a:t>
            </a:r>
            <a:endParaRPr lang="en-US" dirty="0"/>
          </a:p>
        </p:txBody>
      </p:sp>
      <p:pic>
        <p:nvPicPr>
          <p:cNvPr id="7" name="Picture 6"/>
          <p:cNvPicPr>
            <a:picLocks noChangeAspect="1"/>
          </p:cNvPicPr>
          <p:nvPr/>
        </p:nvPicPr>
        <p:blipFill>
          <a:blip r:embed="rId2"/>
          <a:stretch>
            <a:fillRect/>
          </a:stretch>
        </p:blipFill>
        <p:spPr>
          <a:xfrm>
            <a:off x="5562558" y="1447801"/>
            <a:ext cx="3644942" cy="4191000"/>
          </a:xfrm>
          <a:prstGeom prst="rect">
            <a:avLst/>
          </a:prstGeom>
        </p:spPr>
      </p:pic>
    </p:spTree>
    <p:extLst>
      <p:ext uri="{BB962C8B-B14F-4D97-AF65-F5344CB8AC3E}">
        <p14:creationId xmlns:p14="http://schemas.microsoft.com/office/powerpoint/2010/main" val="53180857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One Issue: Who Does Evaluation (and TRMs)</a:t>
            </a:r>
            <a:endParaRPr lang="en-US" sz="4000" b="1" dirty="0"/>
          </a:p>
        </p:txBody>
      </p:sp>
      <p:sp>
        <p:nvSpPr>
          <p:cNvPr id="5" name="Footer Placeholder 4"/>
          <p:cNvSpPr>
            <a:spLocks noGrp="1"/>
          </p:cNvSpPr>
          <p:nvPr>
            <p:ph type="ftr" sz="quarter" idx="11"/>
          </p:nvPr>
        </p:nvSpPr>
        <p:spPr/>
        <p:txBody>
          <a:bodyPr/>
          <a:lstStyle/>
          <a:p>
            <a:pPr>
              <a:defRPr/>
            </a:pPr>
            <a:r>
              <a:rPr lang="en-US" smtClean="0"/>
              <a:t>TRM Presentation -  Schiller</a:t>
            </a:r>
            <a:endParaRPr lang="en-US" dirty="0"/>
          </a:p>
        </p:txBody>
      </p:sp>
      <p:sp>
        <p:nvSpPr>
          <p:cNvPr id="7" name="Content Placeholder 6"/>
          <p:cNvSpPr>
            <a:spLocks noGrp="1"/>
          </p:cNvSpPr>
          <p:nvPr>
            <p:ph idx="1"/>
          </p:nvPr>
        </p:nvSpPr>
        <p:spPr>
          <a:xfrm>
            <a:off x="762000" y="2329779"/>
            <a:ext cx="5945911" cy="3613821"/>
          </a:xfrm>
        </p:spPr>
        <p:txBody>
          <a:bodyPr>
            <a:noAutofit/>
          </a:bodyPr>
          <a:lstStyle/>
          <a:p>
            <a:pPr>
              <a:defRPr/>
            </a:pPr>
            <a:r>
              <a:rPr lang="en-US" sz="2000" dirty="0" smtClean="0">
                <a:solidFill>
                  <a:srgbClr val="000000"/>
                </a:solidFill>
                <a:ea typeface="Arial" charset="0"/>
                <a:cs typeface="Arial" charset="0"/>
              </a:rPr>
              <a:t>Administration of the evaluation function:</a:t>
            </a:r>
          </a:p>
          <a:p>
            <a:pPr marL="685800" lvl="2" indent="-285750">
              <a:defRPr/>
            </a:pPr>
            <a:r>
              <a:rPr lang="en-US" sz="1800" dirty="0" smtClean="0">
                <a:solidFill>
                  <a:srgbClr val="000000"/>
                </a:solidFill>
                <a:ea typeface="Arial" charset="0"/>
                <a:cs typeface="Arial" charset="0"/>
              </a:rPr>
              <a:t>37% utility  administration</a:t>
            </a:r>
          </a:p>
          <a:p>
            <a:pPr marL="685800" lvl="2" indent="-285750">
              <a:defRPr/>
            </a:pPr>
            <a:r>
              <a:rPr lang="en-US" sz="1800" dirty="0" smtClean="0">
                <a:solidFill>
                  <a:srgbClr val="000000"/>
                </a:solidFill>
                <a:ea typeface="Arial" charset="0"/>
                <a:cs typeface="Arial" charset="0"/>
              </a:rPr>
              <a:t>36% administration by the utility regulatory commission or a combination of the commission and utilities </a:t>
            </a:r>
          </a:p>
          <a:p>
            <a:pPr marL="685800" lvl="2" indent="-285750">
              <a:defRPr/>
            </a:pPr>
            <a:r>
              <a:rPr lang="en-US" sz="1800" dirty="0" smtClean="0">
                <a:solidFill>
                  <a:srgbClr val="000000"/>
                </a:solidFill>
                <a:ea typeface="Arial" charset="0"/>
                <a:cs typeface="Arial" charset="0"/>
              </a:rPr>
              <a:t>27% administration by some other government agency or third-party entity</a:t>
            </a:r>
            <a:endParaRPr lang="en-US" sz="1600" dirty="0" smtClean="0">
              <a:solidFill>
                <a:srgbClr val="000000"/>
              </a:solidFill>
              <a:ea typeface="Arial" charset="0"/>
              <a:cs typeface="Arial" charset="0"/>
            </a:endParaRPr>
          </a:p>
          <a:p>
            <a:pPr>
              <a:defRPr/>
            </a:pPr>
            <a:r>
              <a:rPr lang="en-US" sz="2000" dirty="0" smtClean="0">
                <a:solidFill>
                  <a:srgbClr val="000000"/>
                </a:solidFill>
                <a:ea typeface="Arial" charset="0"/>
                <a:cs typeface="Arial" charset="0"/>
              </a:rPr>
              <a:t>Most states (79%) rely on independent consultants/contractors to conduct the actual evaluations with 21% using utility and/or government agency staff</a:t>
            </a:r>
          </a:p>
        </p:txBody>
      </p:sp>
      <p:sp>
        <p:nvSpPr>
          <p:cNvPr id="8" name="TextBox 7"/>
          <p:cNvSpPr txBox="1"/>
          <p:nvPr/>
        </p:nvSpPr>
        <p:spPr>
          <a:xfrm>
            <a:off x="381000" y="1524000"/>
            <a:ext cx="8361364" cy="738664"/>
          </a:xfrm>
          <a:prstGeom prst="rect">
            <a:avLst/>
          </a:prstGeom>
          <a:noFill/>
        </p:spPr>
        <p:txBody>
          <a:bodyPr wrap="square" rtlCol="0">
            <a:spAutoFit/>
          </a:bodyPr>
          <a:lstStyle/>
          <a:p>
            <a:r>
              <a:rPr lang="en-US" sz="1400" dirty="0" smtClean="0">
                <a:solidFill>
                  <a:srgbClr val="000000"/>
                </a:solidFill>
                <a:ea typeface="ＭＳ Ｐゴシック" charset="-128"/>
                <a:cs typeface="ＭＳ Ｐゴシック" charset="-128"/>
              </a:rPr>
              <a:t>“A National Survey Of State Policies and Practices For the Evaluation Of Ratepayer-Funded Energy Efficiency Programs” Martin Kushler, Seth Nowak, and Patti Witte February 2012 Report Number U122.  </a:t>
            </a:r>
            <a:r>
              <a:rPr lang="en-US" sz="1400" dirty="0" smtClean="0">
                <a:solidFill>
                  <a:srgbClr val="000000"/>
                </a:solidFill>
                <a:ea typeface="ＭＳ Ｐゴシック" charset="-128"/>
                <a:cs typeface="ＭＳ Ｐゴシック" charset="-128"/>
                <a:hlinkClick r:id="rId2"/>
              </a:rPr>
              <a:t>www.aceee.org</a:t>
            </a:r>
            <a:endParaRPr lang="en-US" sz="1200" dirty="0" smtClean="0">
              <a:solidFill>
                <a:srgbClr val="000000"/>
              </a:solidFill>
              <a:ea typeface="ＭＳ Ｐゴシック" charset="-128"/>
              <a:cs typeface="ＭＳ Ｐゴシック" charset="-128"/>
            </a:endParaRPr>
          </a:p>
        </p:txBody>
      </p:sp>
      <p:sp>
        <p:nvSpPr>
          <p:cNvPr id="3" name="TextBox 2"/>
          <p:cNvSpPr txBox="1"/>
          <p:nvPr/>
        </p:nvSpPr>
        <p:spPr>
          <a:xfrm>
            <a:off x="6545390" y="3581211"/>
            <a:ext cx="2436089"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Often the statewide evaluator is the consultant preparing a statewide TRM</a:t>
            </a:r>
            <a:endParaRPr lang="en-US" dirty="0"/>
          </a:p>
        </p:txBody>
      </p:sp>
    </p:spTree>
    <p:extLst>
      <p:ext uri="{BB962C8B-B14F-4D97-AF65-F5344CB8AC3E}">
        <p14:creationId xmlns:p14="http://schemas.microsoft.com/office/powerpoint/2010/main" val="334733613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71451"/>
          </a:xfrm>
        </p:spPr>
        <p:txBody>
          <a:bodyPr/>
          <a:lstStyle/>
          <a:p>
            <a:pPr algn="l">
              <a:lnSpc>
                <a:spcPct val="50000"/>
              </a:lnSpc>
            </a:pPr>
            <a:r>
              <a:rPr lang="en-US" sz="4000" dirty="0" smtClean="0"/>
              <a:t>Updating Process</a:t>
            </a:r>
            <a:br>
              <a:rPr lang="en-US" sz="4000" dirty="0" smtClean="0"/>
            </a:br>
            <a:r>
              <a:rPr lang="en-US" sz="4000" dirty="0"/>
              <a:t/>
            </a:r>
            <a:br>
              <a:rPr lang="en-US" sz="4000" dirty="0"/>
            </a:br>
            <a:endParaRPr lang="en-US" sz="1400" dirty="0"/>
          </a:p>
        </p:txBody>
      </p:sp>
      <p:sp>
        <p:nvSpPr>
          <p:cNvPr id="3" name="Content Placeholder 2"/>
          <p:cNvSpPr>
            <a:spLocks noGrp="1"/>
          </p:cNvSpPr>
          <p:nvPr>
            <p:ph idx="1"/>
          </p:nvPr>
        </p:nvSpPr>
        <p:spPr>
          <a:xfrm>
            <a:off x="652904" y="1144864"/>
            <a:ext cx="7843784" cy="4798738"/>
          </a:xfrm>
        </p:spPr>
        <p:txBody>
          <a:bodyPr>
            <a:noAutofit/>
          </a:bodyPr>
          <a:lstStyle/>
          <a:p>
            <a:r>
              <a:rPr lang="en-US" sz="2000" dirty="0">
                <a:solidFill>
                  <a:srgbClr val="000000"/>
                </a:solidFill>
              </a:rPr>
              <a:t>Review and summarize </a:t>
            </a:r>
            <a:r>
              <a:rPr lang="en-US" sz="2000" dirty="0" smtClean="0">
                <a:solidFill>
                  <a:srgbClr val="000000"/>
                </a:solidFill>
              </a:rPr>
              <a:t>other jurisdiction’s TRM </a:t>
            </a:r>
            <a:r>
              <a:rPr lang="en-US" sz="2000" dirty="0">
                <a:solidFill>
                  <a:srgbClr val="000000"/>
                </a:solidFill>
              </a:rPr>
              <a:t>update processes </a:t>
            </a:r>
            <a:r>
              <a:rPr lang="en-US" sz="2000" dirty="0" smtClean="0">
                <a:solidFill>
                  <a:srgbClr val="000000"/>
                </a:solidFill>
              </a:rPr>
              <a:t>for </a:t>
            </a:r>
            <a:r>
              <a:rPr lang="en-US" sz="2000" dirty="0">
                <a:solidFill>
                  <a:srgbClr val="000000"/>
                </a:solidFill>
              </a:rPr>
              <a:t>comparison and </a:t>
            </a:r>
            <a:r>
              <a:rPr lang="en-US" sz="2000" dirty="0" smtClean="0">
                <a:solidFill>
                  <a:srgbClr val="000000"/>
                </a:solidFill>
              </a:rPr>
              <a:t>guidance</a:t>
            </a:r>
            <a:endParaRPr lang="en-US" sz="2000" dirty="0">
              <a:solidFill>
                <a:srgbClr val="000000"/>
              </a:solidFill>
            </a:endParaRPr>
          </a:p>
          <a:p>
            <a:r>
              <a:rPr lang="en-US" sz="2000" dirty="0">
                <a:solidFill>
                  <a:srgbClr val="000000"/>
                </a:solidFill>
              </a:rPr>
              <a:t>Recommend an overarching strategy to update the TRM in a timely and appropriate manner, to best meet the needs of the organizations using </a:t>
            </a:r>
            <a:r>
              <a:rPr lang="en-US" sz="2000" dirty="0" smtClean="0">
                <a:solidFill>
                  <a:srgbClr val="000000"/>
                </a:solidFill>
              </a:rPr>
              <a:t>it</a:t>
            </a:r>
            <a:endParaRPr lang="en-US" sz="2000" dirty="0">
              <a:solidFill>
                <a:srgbClr val="000000"/>
              </a:solidFill>
            </a:endParaRPr>
          </a:p>
          <a:p>
            <a:r>
              <a:rPr lang="en-US" sz="2000" dirty="0">
                <a:solidFill>
                  <a:srgbClr val="000000"/>
                </a:solidFill>
              </a:rPr>
              <a:t>Interview </a:t>
            </a:r>
            <a:r>
              <a:rPr lang="en-US" sz="2000" dirty="0" smtClean="0">
                <a:solidFill>
                  <a:srgbClr val="000000"/>
                </a:solidFill>
              </a:rPr>
              <a:t>stakeholders </a:t>
            </a:r>
            <a:r>
              <a:rPr lang="en-US" sz="2000" dirty="0">
                <a:solidFill>
                  <a:srgbClr val="000000"/>
                </a:solidFill>
              </a:rPr>
              <a:t>to identify needs and schedules relevant to the update process, commonalities that are mutually supportive of a single process and schedule, as well as any unique needs or situations that necessitate extra attention. </a:t>
            </a:r>
          </a:p>
          <a:p>
            <a:r>
              <a:rPr lang="en-US" sz="2000" dirty="0" smtClean="0">
                <a:solidFill>
                  <a:srgbClr val="000000"/>
                </a:solidFill>
              </a:rPr>
              <a:t>Identify </a:t>
            </a:r>
            <a:r>
              <a:rPr lang="en-US" sz="2000" dirty="0">
                <a:solidFill>
                  <a:srgbClr val="000000"/>
                </a:solidFill>
              </a:rPr>
              <a:t>measures to be added or updated in the next round of TRM measure </a:t>
            </a:r>
            <a:r>
              <a:rPr lang="en-US" sz="2000" dirty="0" smtClean="0">
                <a:solidFill>
                  <a:srgbClr val="000000"/>
                </a:solidFill>
              </a:rPr>
              <a:t>development</a:t>
            </a:r>
            <a:endParaRPr lang="en-US" sz="2000" dirty="0">
              <a:solidFill>
                <a:srgbClr val="000000"/>
              </a:solidFill>
            </a:endParaRPr>
          </a:p>
          <a:p>
            <a:endParaRPr lang="en-US" sz="1600" dirty="0"/>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123660952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06350"/>
          </a:xfrm>
        </p:spPr>
        <p:txBody>
          <a:bodyPr/>
          <a:lstStyle/>
          <a:p>
            <a:pPr algn="l"/>
            <a:r>
              <a:rPr lang="en-US" sz="4000" dirty="0" smtClean="0"/>
              <a:t>Lessons Learned - Process</a:t>
            </a:r>
            <a:endParaRPr lang="en-US" sz="4000" dirty="0"/>
          </a:p>
        </p:txBody>
      </p:sp>
      <p:sp>
        <p:nvSpPr>
          <p:cNvPr id="3" name="Content Placeholder 2"/>
          <p:cNvSpPr>
            <a:spLocks noGrp="1"/>
          </p:cNvSpPr>
          <p:nvPr>
            <p:ph idx="1"/>
          </p:nvPr>
        </p:nvSpPr>
        <p:spPr>
          <a:xfrm>
            <a:off x="264458" y="948090"/>
            <a:ext cx="8327093" cy="4995511"/>
          </a:xfrm>
        </p:spPr>
        <p:txBody>
          <a:bodyPr>
            <a:noAutofit/>
          </a:bodyPr>
          <a:lstStyle/>
          <a:p>
            <a:pPr>
              <a:spcBef>
                <a:spcPts val="1200"/>
              </a:spcBef>
            </a:pPr>
            <a:r>
              <a:rPr lang="en-US" sz="1800" dirty="0" smtClean="0">
                <a:solidFill>
                  <a:srgbClr val="000000"/>
                </a:solidFill>
              </a:rPr>
              <a:t>Establish definitions for metrics (gross, net, incremental savings, lifetime, etc.) and measures</a:t>
            </a:r>
          </a:p>
          <a:p>
            <a:pPr>
              <a:spcBef>
                <a:spcPts val="1200"/>
              </a:spcBef>
            </a:pPr>
            <a:r>
              <a:rPr lang="en-US" sz="1800" dirty="0" smtClean="0">
                <a:solidFill>
                  <a:srgbClr val="000000"/>
                </a:solidFill>
              </a:rPr>
              <a:t>Clearly </a:t>
            </a:r>
            <a:r>
              <a:rPr lang="en-US" sz="1800" dirty="0">
                <a:solidFill>
                  <a:srgbClr val="000000"/>
                </a:solidFill>
              </a:rPr>
              <a:t>define roles and responsibilities </a:t>
            </a:r>
            <a:r>
              <a:rPr lang="en-US" sz="1800" dirty="0" smtClean="0">
                <a:solidFill>
                  <a:srgbClr val="000000"/>
                </a:solidFill>
              </a:rPr>
              <a:t>of different </a:t>
            </a:r>
            <a:r>
              <a:rPr lang="en-US" sz="1800" dirty="0">
                <a:solidFill>
                  <a:srgbClr val="000000"/>
                </a:solidFill>
              </a:rPr>
              <a:t>participants</a:t>
            </a:r>
          </a:p>
          <a:p>
            <a:pPr>
              <a:spcBef>
                <a:spcPts val="1200"/>
              </a:spcBef>
            </a:pPr>
            <a:r>
              <a:rPr lang="en-US" sz="1800" dirty="0">
                <a:solidFill>
                  <a:srgbClr val="000000"/>
                </a:solidFill>
              </a:rPr>
              <a:t>Define process for input and approval of TRM and </a:t>
            </a:r>
            <a:r>
              <a:rPr lang="en-US" sz="1800" dirty="0" smtClean="0">
                <a:solidFill>
                  <a:srgbClr val="000000"/>
                </a:solidFill>
              </a:rPr>
              <a:t>updates </a:t>
            </a:r>
          </a:p>
          <a:p>
            <a:pPr lvl="1">
              <a:spcBef>
                <a:spcPts val="1200"/>
              </a:spcBef>
            </a:pPr>
            <a:r>
              <a:rPr lang="en-US" sz="1600" dirty="0">
                <a:solidFill>
                  <a:srgbClr val="000000"/>
                </a:solidFill>
              </a:rPr>
              <a:t>S</a:t>
            </a:r>
            <a:r>
              <a:rPr lang="en-US" sz="1600" dirty="0" smtClean="0">
                <a:solidFill>
                  <a:srgbClr val="000000"/>
                </a:solidFill>
              </a:rPr>
              <a:t>trive </a:t>
            </a:r>
            <a:r>
              <a:rPr lang="en-US" sz="1600" dirty="0">
                <a:solidFill>
                  <a:srgbClr val="000000"/>
                </a:solidFill>
              </a:rPr>
              <a:t>for transparency, wide input and </a:t>
            </a:r>
            <a:r>
              <a:rPr lang="en-US" sz="1600" dirty="0" smtClean="0">
                <a:solidFill>
                  <a:srgbClr val="000000"/>
                </a:solidFill>
              </a:rPr>
              <a:t>limited </a:t>
            </a:r>
            <a:r>
              <a:rPr lang="en-US" sz="1600" dirty="0">
                <a:solidFill>
                  <a:srgbClr val="000000"/>
                </a:solidFill>
              </a:rPr>
              <a:t>legal/regulatory hoops required to make changes</a:t>
            </a:r>
          </a:p>
          <a:p>
            <a:pPr>
              <a:spcBef>
                <a:spcPts val="1200"/>
              </a:spcBef>
            </a:pPr>
            <a:r>
              <a:rPr lang="en-US" sz="1800" dirty="0">
                <a:solidFill>
                  <a:srgbClr val="000000"/>
                </a:solidFill>
              </a:rPr>
              <a:t>Decide whether values are </a:t>
            </a:r>
            <a:r>
              <a:rPr lang="en-US" sz="1800" dirty="0" smtClean="0">
                <a:solidFill>
                  <a:srgbClr val="000000"/>
                </a:solidFill>
              </a:rPr>
              <a:t>to be “</a:t>
            </a:r>
            <a:r>
              <a:rPr lang="en-US" sz="1800" dirty="0">
                <a:solidFill>
                  <a:srgbClr val="000000"/>
                </a:solidFill>
              </a:rPr>
              <a:t>expected values” or “conservative values</a:t>
            </a:r>
            <a:r>
              <a:rPr lang="en-US" sz="1800" dirty="0" smtClean="0">
                <a:solidFill>
                  <a:srgbClr val="000000"/>
                </a:solidFill>
              </a:rPr>
              <a:t>” (remember EE savings are estimates)</a:t>
            </a:r>
            <a:endParaRPr lang="en-US" sz="1800" dirty="0">
              <a:solidFill>
                <a:srgbClr val="000000"/>
              </a:solidFill>
            </a:endParaRPr>
          </a:p>
          <a:p>
            <a:pPr>
              <a:spcBef>
                <a:spcPts val="1200"/>
              </a:spcBef>
            </a:pPr>
            <a:r>
              <a:rPr lang="en-US" sz="1800" dirty="0" smtClean="0">
                <a:solidFill>
                  <a:srgbClr val="000000"/>
                </a:solidFill>
              </a:rPr>
              <a:t>Provide some guidance on selection criteria for what measures go in the TRM</a:t>
            </a:r>
            <a:endParaRPr lang="en-US" sz="1800" dirty="0">
              <a:solidFill>
                <a:srgbClr val="000000"/>
              </a:solidFill>
            </a:endParaRPr>
          </a:p>
          <a:p>
            <a:pPr>
              <a:spcBef>
                <a:spcPts val="1200"/>
              </a:spcBef>
            </a:pPr>
            <a:r>
              <a:rPr lang="en-US" sz="1800" dirty="0">
                <a:solidFill>
                  <a:srgbClr val="000000"/>
                </a:solidFill>
              </a:rPr>
              <a:t>Process guidance should make it clear what assumptions are used and for which purposes –</a:t>
            </a:r>
            <a:r>
              <a:rPr lang="en-US" sz="1800" dirty="0"/>
              <a:t> </a:t>
            </a:r>
            <a:r>
              <a:rPr lang="en-US" sz="1800" dirty="0">
                <a:solidFill>
                  <a:schemeClr val="accent6"/>
                </a:solidFill>
              </a:rPr>
              <a:t>baselines</a:t>
            </a:r>
            <a:r>
              <a:rPr lang="en-US" sz="1800" dirty="0" smtClean="0">
                <a:solidFill>
                  <a:schemeClr val="accent6"/>
                </a:solidFill>
              </a:rPr>
              <a:t>!</a:t>
            </a:r>
            <a:r>
              <a:rPr lang="en-US" sz="1800" dirty="0"/>
              <a:t> </a:t>
            </a:r>
            <a:endParaRPr lang="en-US" sz="1800" dirty="0" smtClean="0"/>
          </a:p>
          <a:p>
            <a:pPr>
              <a:spcBef>
                <a:spcPts val="1200"/>
              </a:spcBef>
            </a:pPr>
            <a:r>
              <a:rPr lang="en-US" sz="1800" dirty="0" smtClean="0">
                <a:solidFill>
                  <a:srgbClr val="000000"/>
                </a:solidFill>
              </a:rPr>
              <a:t>Decide </a:t>
            </a:r>
            <a:r>
              <a:rPr lang="en-US" sz="1800" dirty="0">
                <a:solidFill>
                  <a:srgbClr val="000000"/>
                </a:solidFill>
              </a:rPr>
              <a:t>how values are used – “looking back” or “going forward”</a:t>
            </a:r>
          </a:p>
          <a:p>
            <a:endParaRPr lang="en-US" sz="1800" dirty="0">
              <a:solidFill>
                <a:schemeClr val="accent6"/>
              </a:solidFill>
            </a:endParaRPr>
          </a:p>
          <a:p>
            <a:endParaRPr lang="en-US" sz="2000" dirty="0"/>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286012464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67347"/>
          </a:xfrm>
        </p:spPr>
        <p:txBody>
          <a:bodyPr/>
          <a:lstStyle/>
          <a:p>
            <a:r>
              <a:rPr lang="en-US" sz="4000" dirty="0" smtClean="0"/>
              <a:t>Looking </a:t>
            </a:r>
            <a:r>
              <a:rPr lang="en-US" sz="4000" dirty="0"/>
              <a:t>B</a:t>
            </a:r>
            <a:r>
              <a:rPr lang="en-US" sz="4000" dirty="0" smtClean="0"/>
              <a:t>ack or Going Forward?</a:t>
            </a:r>
            <a:endParaRPr lang="en-US" sz="4000" dirty="0"/>
          </a:p>
        </p:txBody>
      </p:sp>
      <p:sp>
        <p:nvSpPr>
          <p:cNvPr id="3" name="Content Placeholder 2"/>
          <p:cNvSpPr>
            <a:spLocks noGrp="1"/>
          </p:cNvSpPr>
          <p:nvPr>
            <p:ph idx="1"/>
          </p:nvPr>
        </p:nvSpPr>
        <p:spPr>
          <a:xfrm>
            <a:off x="152046" y="1100142"/>
            <a:ext cx="8845498" cy="5029679"/>
          </a:xfrm>
        </p:spPr>
        <p:txBody>
          <a:bodyPr>
            <a:normAutofit lnSpcReduction="10000"/>
          </a:bodyPr>
          <a:lstStyle/>
          <a:p>
            <a:pPr marL="349250" lvl="1" indent="-349250">
              <a:spcBef>
                <a:spcPts val="2000"/>
              </a:spcBef>
              <a:buClr>
                <a:schemeClr val="accent1">
                  <a:lumMod val="60000"/>
                  <a:lumOff val="40000"/>
                </a:schemeClr>
              </a:buClr>
            </a:pPr>
            <a:r>
              <a:rPr lang="en-US" sz="1600" dirty="0" smtClean="0">
                <a:solidFill>
                  <a:srgbClr val="000000"/>
                </a:solidFill>
              </a:rPr>
              <a:t>For the affected measures the per unit energy savings are based on the values found in the TRM – but which version for what purposes and when?</a:t>
            </a:r>
          </a:p>
          <a:p>
            <a:pPr marL="927100" lvl="3" indent="-349250">
              <a:spcBef>
                <a:spcPts val="2000"/>
              </a:spcBef>
            </a:pPr>
            <a:r>
              <a:rPr lang="en-US" sz="1400" dirty="0" smtClean="0">
                <a:solidFill>
                  <a:srgbClr val="800000"/>
                </a:solidFill>
              </a:rPr>
              <a:t>TRM values can and do change – mistakes found, better data, baselines change, etc</a:t>
            </a:r>
            <a:r>
              <a:rPr lang="en-US" sz="1200" dirty="0" smtClean="0"/>
              <a:t>.</a:t>
            </a:r>
          </a:p>
          <a:p>
            <a:pPr marL="349250" lvl="1" indent="-349250">
              <a:spcBef>
                <a:spcPts val="2000"/>
              </a:spcBef>
              <a:buClr>
                <a:schemeClr val="accent1">
                  <a:lumMod val="60000"/>
                  <a:lumOff val="40000"/>
                </a:schemeClr>
              </a:buClr>
            </a:pPr>
            <a:r>
              <a:rPr lang="en-US" sz="1600" dirty="0" smtClean="0">
                <a:solidFill>
                  <a:srgbClr val="000000"/>
                </a:solidFill>
              </a:rPr>
              <a:t>For example:</a:t>
            </a:r>
          </a:p>
          <a:p>
            <a:pPr marL="927100" lvl="3" indent="-349250">
              <a:spcBef>
                <a:spcPts val="800"/>
              </a:spcBef>
            </a:pPr>
            <a:r>
              <a:rPr lang="en-US" sz="1400" dirty="0" smtClean="0">
                <a:solidFill>
                  <a:srgbClr val="000000"/>
                </a:solidFill>
              </a:rPr>
              <a:t>TRM updated in November 2013 and November 2014 and November 2015</a:t>
            </a:r>
          </a:p>
          <a:p>
            <a:pPr marL="927100" lvl="3" indent="-349250">
              <a:spcBef>
                <a:spcPts val="800"/>
              </a:spcBef>
            </a:pPr>
            <a:r>
              <a:rPr lang="en-US" sz="1400" dirty="0" smtClean="0">
                <a:solidFill>
                  <a:srgbClr val="000000"/>
                </a:solidFill>
              </a:rPr>
              <a:t>Program plans submitted in August 2014 – used November 2013 TRM values</a:t>
            </a:r>
          </a:p>
          <a:p>
            <a:pPr marL="927100" lvl="3" indent="-349250">
              <a:spcBef>
                <a:spcPts val="800"/>
              </a:spcBef>
            </a:pPr>
            <a:r>
              <a:rPr lang="en-US" sz="1400" dirty="0" smtClean="0">
                <a:solidFill>
                  <a:srgbClr val="000000"/>
                </a:solidFill>
              </a:rPr>
              <a:t>Program approved in December 2014 - with </a:t>
            </a:r>
            <a:r>
              <a:rPr lang="en-US" sz="1400" dirty="0">
                <a:solidFill>
                  <a:srgbClr val="000000"/>
                </a:solidFill>
              </a:rPr>
              <a:t>November 2013 TRM </a:t>
            </a:r>
            <a:r>
              <a:rPr lang="en-US" sz="1400" dirty="0" smtClean="0">
                <a:solidFill>
                  <a:srgbClr val="000000"/>
                </a:solidFill>
              </a:rPr>
              <a:t>values</a:t>
            </a:r>
          </a:p>
          <a:p>
            <a:pPr marL="927100" lvl="3" indent="-349250">
              <a:spcBef>
                <a:spcPts val="800"/>
              </a:spcBef>
            </a:pPr>
            <a:r>
              <a:rPr lang="en-US" sz="1400" dirty="0" smtClean="0">
                <a:solidFill>
                  <a:srgbClr val="000000"/>
                </a:solidFill>
              </a:rPr>
              <a:t>Program implemented in 2015 – which TRM version should be used for claimed savings?</a:t>
            </a:r>
          </a:p>
          <a:p>
            <a:pPr marL="927100" lvl="3" indent="-349250">
              <a:spcBef>
                <a:spcPts val="800"/>
              </a:spcBef>
            </a:pPr>
            <a:r>
              <a:rPr lang="en-US" sz="1400" dirty="0" smtClean="0">
                <a:solidFill>
                  <a:srgbClr val="000000"/>
                </a:solidFill>
              </a:rPr>
              <a:t>Program evaluation completed in 2016 - </a:t>
            </a:r>
            <a:r>
              <a:rPr lang="en-US" sz="1400" dirty="0">
                <a:solidFill>
                  <a:srgbClr val="000000"/>
                </a:solidFill>
              </a:rPr>
              <a:t>which TRM version </a:t>
            </a:r>
            <a:r>
              <a:rPr lang="en-US" sz="1400" dirty="0" smtClean="0">
                <a:solidFill>
                  <a:srgbClr val="000000"/>
                </a:solidFill>
              </a:rPr>
              <a:t>used </a:t>
            </a:r>
            <a:r>
              <a:rPr lang="en-US" sz="1400" dirty="0">
                <a:solidFill>
                  <a:srgbClr val="000000"/>
                </a:solidFill>
              </a:rPr>
              <a:t>for </a:t>
            </a:r>
            <a:r>
              <a:rPr lang="en-US" sz="1400" dirty="0" smtClean="0">
                <a:solidFill>
                  <a:srgbClr val="000000"/>
                </a:solidFill>
              </a:rPr>
              <a:t>evaluated </a:t>
            </a:r>
            <a:r>
              <a:rPr lang="en-US" sz="1400" dirty="0">
                <a:solidFill>
                  <a:srgbClr val="000000"/>
                </a:solidFill>
              </a:rPr>
              <a:t>savings</a:t>
            </a:r>
            <a:r>
              <a:rPr lang="en-US" sz="1400" dirty="0" smtClean="0">
                <a:solidFill>
                  <a:srgbClr val="000000"/>
                </a:solidFill>
              </a:rPr>
              <a:t>?</a:t>
            </a:r>
          </a:p>
          <a:p>
            <a:pPr marL="927100" lvl="3" indent="-349250">
              <a:spcBef>
                <a:spcPts val="800"/>
              </a:spcBef>
            </a:pPr>
            <a:r>
              <a:rPr lang="en-US" sz="1400" dirty="0" smtClean="0">
                <a:solidFill>
                  <a:srgbClr val="000000"/>
                </a:solidFill>
              </a:rPr>
              <a:t>What’s fair to utility?  What’s fair to the ratepayers?  What’s right for system planners?</a:t>
            </a:r>
          </a:p>
          <a:p>
            <a:pPr marL="349250" lvl="1" indent="-349250">
              <a:spcBef>
                <a:spcPts val="800"/>
              </a:spcBef>
            </a:pPr>
            <a:r>
              <a:rPr lang="en-US" sz="1600" dirty="0" smtClean="0">
                <a:solidFill>
                  <a:srgbClr val="000000"/>
                </a:solidFill>
              </a:rPr>
              <a:t>Points out two issues: </a:t>
            </a:r>
          </a:p>
          <a:p>
            <a:pPr marL="631825" lvl="2" indent="-349250">
              <a:spcBef>
                <a:spcPts val="800"/>
              </a:spcBef>
            </a:pPr>
            <a:r>
              <a:rPr lang="en-US" sz="1400" dirty="0" smtClean="0">
                <a:solidFill>
                  <a:srgbClr val="800000"/>
                </a:solidFill>
              </a:rPr>
              <a:t>Should line up program planning, approvals with TRM updates</a:t>
            </a:r>
            <a:r>
              <a:rPr lang="en-US" sz="1400" dirty="0" smtClean="0"/>
              <a:t> – </a:t>
            </a:r>
            <a:r>
              <a:rPr lang="en-US" sz="1400" dirty="0" smtClean="0">
                <a:solidFill>
                  <a:srgbClr val="000000"/>
                </a:solidFill>
              </a:rPr>
              <a:t>it would have been much better if the 2014 TRM update was done in summer of 2014 versus fall</a:t>
            </a:r>
          </a:p>
          <a:p>
            <a:pPr marL="631825" lvl="2" indent="-349250">
              <a:spcBef>
                <a:spcPts val="800"/>
              </a:spcBef>
            </a:pPr>
            <a:r>
              <a:rPr lang="en-US" sz="1400" dirty="0" smtClean="0"/>
              <a:t>Should decide in framework whether </a:t>
            </a:r>
            <a:r>
              <a:rPr lang="en-US" sz="1400" dirty="0" smtClean="0">
                <a:solidFill>
                  <a:srgbClr val="800000"/>
                </a:solidFill>
              </a:rPr>
              <a:t>utilities get credit for savings based on </a:t>
            </a:r>
            <a:r>
              <a:rPr lang="en-US" sz="1400" i="1" dirty="0" smtClean="0">
                <a:solidFill>
                  <a:srgbClr val="800000"/>
                </a:solidFill>
              </a:rPr>
              <a:t>looking back</a:t>
            </a:r>
            <a:r>
              <a:rPr lang="en-US" sz="1400" dirty="0" smtClean="0">
                <a:solidFill>
                  <a:srgbClr val="800000"/>
                </a:solidFill>
              </a:rPr>
              <a:t> or </a:t>
            </a:r>
            <a:r>
              <a:rPr lang="en-US" sz="1400" i="1" dirty="0" smtClean="0">
                <a:solidFill>
                  <a:srgbClr val="800000"/>
                </a:solidFill>
              </a:rPr>
              <a:t>going forward </a:t>
            </a:r>
            <a:r>
              <a:rPr lang="en-US" sz="1400" dirty="0" smtClean="0">
                <a:solidFill>
                  <a:srgbClr val="800000"/>
                </a:solidFill>
              </a:rPr>
              <a:t>TRM versions</a:t>
            </a:r>
          </a:p>
          <a:p>
            <a:pPr marL="927100" lvl="3" indent="-349250">
              <a:spcBef>
                <a:spcPts val="800"/>
              </a:spcBef>
            </a:pPr>
            <a:r>
              <a:rPr lang="en-US" sz="1400" dirty="0" smtClean="0">
                <a:solidFill>
                  <a:srgbClr val="000000"/>
                </a:solidFill>
              </a:rPr>
              <a:t>Common approach is using TRM values valid at time of program </a:t>
            </a:r>
            <a:r>
              <a:rPr lang="en-US" sz="1400" dirty="0" smtClean="0">
                <a:solidFill>
                  <a:srgbClr val="000000"/>
                </a:solidFill>
              </a:rPr>
              <a:t>approval</a:t>
            </a:r>
            <a:r>
              <a:rPr lang="en-US" sz="1600" dirty="0" smtClean="0"/>
              <a:t> </a:t>
            </a:r>
            <a:endParaRPr lang="en-US" sz="1600" dirty="0"/>
          </a:p>
          <a:p>
            <a:endParaRPr lang="en-US" dirty="0"/>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332048993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7122"/>
          </a:xfrm>
        </p:spPr>
        <p:txBody>
          <a:bodyPr/>
          <a:lstStyle/>
          <a:p>
            <a:pPr algn="l"/>
            <a:r>
              <a:rPr lang="en-US" sz="4000" dirty="0" smtClean="0"/>
              <a:t>Lessons Learned - </a:t>
            </a:r>
            <a:r>
              <a:rPr lang="en-US" sz="4000" dirty="0"/>
              <a:t>U</a:t>
            </a:r>
            <a:r>
              <a:rPr lang="en-US" sz="4000" dirty="0" smtClean="0"/>
              <a:t>pdates</a:t>
            </a:r>
            <a:endParaRPr lang="en-US" sz="4000" dirty="0"/>
          </a:p>
        </p:txBody>
      </p:sp>
      <p:sp>
        <p:nvSpPr>
          <p:cNvPr id="3" name="Content Placeholder 2"/>
          <p:cNvSpPr>
            <a:spLocks noGrp="1"/>
          </p:cNvSpPr>
          <p:nvPr>
            <p:ph idx="1"/>
          </p:nvPr>
        </p:nvSpPr>
        <p:spPr>
          <a:xfrm>
            <a:off x="264458" y="1269941"/>
            <a:ext cx="8624048" cy="4673660"/>
          </a:xfrm>
        </p:spPr>
        <p:txBody>
          <a:bodyPr>
            <a:normAutofit lnSpcReduction="10000"/>
          </a:bodyPr>
          <a:lstStyle/>
          <a:p>
            <a:r>
              <a:rPr lang="en-US" sz="2000" dirty="0" smtClean="0">
                <a:solidFill>
                  <a:srgbClr val="000000"/>
                </a:solidFill>
              </a:rPr>
              <a:t>Define update </a:t>
            </a:r>
            <a:r>
              <a:rPr lang="en-US" sz="2000" dirty="0">
                <a:solidFill>
                  <a:srgbClr val="000000"/>
                </a:solidFill>
              </a:rPr>
              <a:t>cycle </a:t>
            </a:r>
            <a:r>
              <a:rPr lang="en-US" sz="2000" dirty="0" smtClean="0">
                <a:solidFill>
                  <a:srgbClr val="000000"/>
                </a:solidFill>
              </a:rPr>
              <a:t>that matches planning cycles (or planning and reporting if retroactive application) </a:t>
            </a:r>
          </a:p>
          <a:p>
            <a:pPr lvl="1"/>
            <a:r>
              <a:rPr lang="en-US" sz="1800" dirty="0" smtClean="0">
                <a:solidFill>
                  <a:srgbClr val="000000"/>
                </a:solidFill>
              </a:rPr>
              <a:t>Typically annual or every other year</a:t>
            </a:r>
          </a:p>
          <a:p>
            <a:pPr lvl="1"/>
            <a:r>
              <a:rPr lang="en-US" sz="1800" dirty="0" smtClean="0">
                <a:solidFill>
                  <a:srgbClr val="000000"/>
                </a:solidFill>
              </a:rPr>
              <a:t>Be realistic on time required to do updates</a:t>
            </a:r>
          </a:p>
          <a:p>
            <a:r>
              <a:rPr lang="en-US" sz="2000" dirty="0" smtClean="0">
                <a:solidFill>
                  <a:srgbClr val="000000"/>
                </a:solidFill>
              </a:rPr>
              <a:t>Use </a:t>
            </a:r>
            <a:r>
              <a:rPr lang="en-US" sz="2000" dirty="0">
                <a:solidFill>
                  <a:srgbClr val="000000"/>
                </a:solidFill>
              </a:rPr>
              <a:t>savings verification and evaluation results to </a:t>
            </a:r>
            <a:r>
              <a:rPr lang="en-US" sz="2000" dirty="0" smtClean="0">
                <a:solidFill>
                  <a:srgbClr val="000000"/>
                </a:solidFill>
              </a:rPr>
              <a:t>inform </a:t>
            </a:r>
            <a:r>
              <a:rPr lang="en-US" sz="2000" dirty="0">
                <a:solidFill>
                  <a:srgbClr val="000000"/>
                </a:solidFill>
              </a:rPr>
              <a:t>updates</a:t>
            </a:r>
          </a:p>
          <a:p>
            <a:r>
              <a:rPr lang="en-US" sz="2000" dirty="0">
                <a:solidFill>
                  <a:srgbClr val="000000"/>
                </a:solidFill>
              </a:rPr>
              <a:t>Develop process where old measures are systematically reviewed through annual update </a:t>
            </a:r>
            <a:r>
              <a:rPr lang="en-US" sz="2000" dirty="0" smtClean="0">
                <a:solidFill>
                  <a:srgbClr val="000000"/>
                </a:solidFill>
              </a:rPr>
              <a:t>process</a:t>
            </a:r>
            <a:endParaRPr lang="en-US" sz="2000" dirty="0">
              <a:solidFill>
                <a:srgbClr val="000000"/>
              </a:solidFill>
            </a:endParaRPr>
          </a:p>
          <a:p>
            <a:r>
              <a:rPr lang="en-US" sz="2000" dirty="0">
                <a:solidFill>
                  <a:srgbClr val="000000"/>
                </a:solidFill>
              </a:rPr>
              <a:t>Maintain a reference library to </a:t>
            </a:r>
            <a:r>
              <a:rPr lang="en-US" sz="2000" dirty="0" smtClean="0">
                <a:solidFill>
                  <a:srgbClr val="000000"/>
                </a:solidFill>
              </a:rPr>
              <a:t>track:</a:t>
            </a:r>
          </a:p>
          <a:p>
            <a:pPr lvl="1"/>
            <a:r>
              <a:rPr lang="en-US" sz="1800" dirty="0">
                <a:solidFill>
                  <a:srgbClr val="000000"/>
                </a:solidFill>
              </a:rPr>
              <a:t>C</a:t>
            </a:r>
            <a:r>
              <a:rPr lang="en-US" sz="1800" dirty="0" smtClean="0">
                <a:solidFill>
                  <a:srgbClr val="000000"/>
                </a:solidFill>
              </a:rPr>
              <a:t>hanges </a:t>
            </a:r>
          </a:p>
          <a:p>
            <a:pPr lvl="1"/>
            <a:r>
              <a:rPr lang="en-US" sz="1800" dirty="0">
                <a:solidFill>
                  <a:srgbClr val="000000"/>
                </a:solidFill>
              </a:rPr>
              <a:t>F</a:t>
            </a:r>
            <a:r>
              <a:rPr lang="en-US" sz="1800" dirty="0" smtClean="0">
                <a:solidFill>
                  <a:srgbClr val="000000"/>
                </a:solidFill>
              </a:rPr>
              <a:t>eedback</a:t>
            </a:r>
            <a:endParaRPr lang="en-US" sz="1800" dirty="0">
              <a:solidFill>
                <a:srgbClr val="000000"/>
              </a:solidFill>
            </a:endParaRPr>
          </a:p>
          <a:p>
            <a:pPr lvl="1"/>
            <a:r>
              <a:rPr lang="en-US" sz="1800" dirty="0">
                <a:solidFill>
                  <a:srgbClr val="000000"/>
                </a:solidFill>
              </a:rPr>
              <a:t>E</a:t>
            </a:r>
            <a:r>
              <a:rPr lang="en-US" sz="1800" dirty="0" smtClean="0">
                <a:solidFill>
                  <a:srgbClr val="000000"/>
                </a:solidFill>
              </a:rPr>
              <a:t>rror corrections </a:t>
            </a:r>
          </a:p>
          <a:p>
            <a:pPr lvl="1"/>
            <a:r>
              <a:rPr lang="en-US" sz="1800" dirty="0">
                <a:solidFill>
                  <a:srgbClr val="000000"/>
                </a:solidFill>
              </a:rPr>
              <a:t>N</a:t>
            </a:r>
            <a:r>
              <a:rPr lang="en-US" sz="1800" dirty="0" smtClean="0">
                <a:solidFill>
                  <a:srgbClr val="000000"/>
                </a:solidFill>
              </a:rPr>
              <a:t>ew information including </a:t>
            </a:r>
            <a:r>
              <a:rPr lang="en-US" sz="1800" dirty="0">
                <a:solidFill>
                  <a:srgbClr val="000000"/>
                </a:solidFill>
              </a:rPr>
              <a:t>new measure suggestions and references</a:t>
            </a:r>
          </a:p>
          <a:p>
            <a:endParaRPr lang="en-US" dirty="0"/>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425892126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55176"/>
          </a:xfrm>
        </p:spPr>
        <p:txBody>
          <a:bodyPr/>
          <a:lstStyle/>
          <a:p>
            <a:r>
              <a:rPr lang="en-US" dirty="0" smtClean="0"/>
              <a:t>So, </a:t>
            </a:r>
            <a:r>
              <a:rPr lang="en-US" sz="4000" dirty="0" smtClean="0"/>
              <a:t>How Much Does This Cost?</a:t>
            </a:r>
            <a:endParaRPr lang="en-US" sz="4000" dirty="0"/>
          </a:p>
        </p:txBody>
      </p:sp>
      <p:sp>
        <p:nvSpPr>
          <p:cNvPr id="3" name="Content Placeholder 2"/>
          <p:cNvSpPr>
            <a:spLocks noGrp="1"/>
          </p:cNvSpPr>
          <p:nvPr>
            <p:ph idx="1"/>
          </p:nvPr>
        </p:nvSpPr>
        <p:spPr>
          <a:xfrm>
            <a:off x="549275" y="1270083"/>
            <a:ext cx="5362630" cy="4673518"/>
          </a:xfrm>
        </p:spPr>
        <p:txBody>
          <a:bodyPr>
            <a:normAutofit lnSpcReduction="10000"/>
          </a:bodyPr>
          <a:lstStyle/>
          <a:p>
            <a:r>
              <a:rPr lang="en-US" sz="3200" dirty="0" smtClean="0">
                <a:solidFill>
                  <a:srgbClr val="800000"/>
                </a:solidFill>
              </a:rPr>
              <a:t>It Depends</a:t>
            </a:r>
          </a:p>
          <a:p>
            <a:r>
              <a:rPr lang="en-US" dirty="0" smtClean="0">
                <a:solidFill>
                  <a:schemeClr val="tx1"/>
                </a:solidFill>
              </a:rPr>
              <a:t>It depends on:</a:t>
            </a:r>
          </a:p>
          <a:p>
            <a:pPr lvl="1"/>
            <a:r>
              <a:rPr lang="en-US" dirty="0" smtClean="0">
                <a:solidFill>
                  <a:srgbClr val="800000"/>
                </a:solidFill>
              </a:rPr>
              <a:t>Timing </a:t>
            </a:r>
            <a:r>
              <a:rPr lang="en-US" dirty="0" smtClean="0">
                <a:solidFill>
                  <a:schemeClr val="tx1"/>
                </a:solidFill>
              </a:rPr>
              <a:t>– how quick you want it and how often updated</a:t>
            </a:r>
          </a:p>
          <a:p>
            <a:pPr lvl="1"/>
            <a:r>
              <a:rPr lang="en-US" dirty="0" smtClean="0">
                <a:solidFill>
                  <a:srgbClr val="800000"/>
                </a:solidFill>
              </a:rPr>
              <a:t>Quality</a:t>
            </a:r>
          </a:p>
          <a:p>
            <a:pPr lvl="1"/>
            <a:r>
              <a:rPr lang="en-US" dirty="0" smtClean="0">
                <a:solidFill>
                  <a:srgbClr val="800000"/>
                </a:solidFill>
              </a:rPr>
              <a:t>Scope</a:t>
            </a:r>
          </a:p>
          <a:p>
            <a:pPr lvl="2"/>
            <a:r>
              <a:rPr lang="en-US" sz="1800" dirty="0" smtClean="0">
                <a:solidFill>
                  <a:schemeClr val="tx1"/>
                </a:solidFill>
              </a:rPr>
              <a:t>How many EE measures</a:t>
            </a:r>
          </a:p>
          <a:p>
            <a:pPr lvl="2"/>
            <a:r>
              <a:rPr lang="en-US" sz="1800" dirty="0" smtClean="0">
                <a:solidFill>
                  <a:schemeClr val="tx1"/>
                </a:solidFill>
              </a:rPr>
              <a:t>Primary or secondary research in state – or just update to another</a:t>
            </a:r>
          </a:p>
          <a:p>
            <a:pPr lvl="2"/>
            <a:r>
              <a:rPr lang="en-US" sz="1800" dirty="0" smtClean="0">
                <a:solidFill>
                  <a:schemeClr val="tx1"/>
                </a:solidFill>
              </a:rPr>
              <a:t>Level of documentation </a:t>
            </a:r>
          </a:p>
          <a:p>
            <a:pPr lvl="2"/>
            <a:r>
              <a:rPr lang="en-US" sz="1800" dirty="0" smtClean="0">
                <a:solidFill>
                  <a:schemeClr val="tx1"/>
                </a:solidFill>
              </a:rPr>
              <a:t>Format </a:t>
            </a:r>
          </a:p>
          <a:p>
            <a:pPr lvl="2"/>
            <a:r>
              <a:rPr lang="en-US" sz="1800" dirty="0" smtClean="0">
                <a:solidFill>
                  <a:schemeClr val="tx1"/>
                </a:solidFill>
              </a:rPr>
              <a:t>Level of review</a:t>
            </a:r>
            <a:endParaRPr lang="en-US" sz="1800" dirty="0">
              <a:solidFill>
                <a:schemeClr val="tx1"/>
              </a:solidFill>
            </a:endParaRPr>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sp>
        <p:nvSpPr>
          <p:cNvPr id="6" name="TextBox 5"/>
          <p:cNvSpPr txBox="1"/>
          <p:nvPr/>
        </p:nvSpPr>
        <p:spPr>
          <a:xfrm>
            <a:off x="6251773" y="1931957"/>
            <a:ext cx="2540062" cy="28623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endParaRPr lang="en-US" dirty="0" smtClean="0"/>
          </a:p>
          <a:p>
            <a:r>
              <a:rPr lang="en-US" dirty="0" smtClean="0"/>
              <a:t>What format – Word documents (PDFs), </a:t>
            </a:r>
            <a:r>
              <a:rPr lang="en-US" dirty="0"/>
              <a:t>spreadsheets, databases, fully integrated reporting systems, web based (or not</a:t>
            </a:r>
            <a:r>
              <a:rPr lang="en-US" dirty="0" smtClean="0"/>
              <a:t>) – all have pros and cons</a:t>
            </a:r>
            <a:endParaRPr lang="en-US" dirty="0"/>
          </a:p>
          <a:p>
            <a:endParaRPr lang="en-US" dirty="0"/>
          </a:p>
        </p:txBody>
      </p:sp>
    </p:spTree>
    <p:extLst>
      <p:ext uri="{BB962C8B-B14F-4D97-AF65-F5344CB8AC3E}">
        <p14:creationId xmlns:p14="http://schemas.microsoft.com/office/powerpoint/2010/main" val="19400293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5" y="107576"/>
            <a:ext cx="8872330" cy="1336956"/>
          </a:xfrm>
        </p:spPr>
        <p:txBody>
          <a:bodyPr/>
          <a:lstStyle/>
          <a:p>
            <a:r>
              <a:rPr lang="en-US" sz="4000" dirty="0" smtClean="0"/>
              <a:t>Some Ballpark Cost Ranges </a:t>
            </a:r>
            <a:r>
              <a:rPr lang="en-US" sz="3200" dirty="0" smtClean="0">
                <a:solidFill>
                  <a:srgbClr val="800000"/>
                </a:solidFill>
              </a:rPr>
              <a:t>(</a:t>
            </a:r>
            <a:r>
              <a:rPr lang="en-US" sz="3200" dirty="0" smtClean="0">
                <a:solidFill>
                  <a:srgbClr val="800000"/>
                </a:solidFill>
              </a:rPr>
              <a:t>remember it depends….)</a:t>
            </a:r>
            <a:endParaRPr lang="en-US" sz="3200" dirty="0">
              <a:solidFill>
                <a:srgbClr val="800000"/>
              </a:solidFill>
            </a:endParaRPr>
          </a:p>
        </p:txBody>
      </p:sp>
      <p:sp>
        <p:nvSpPr>
          <p:cNvPr id="3" name="Content Placeholder 2"/>
          <p:cNvSpPr>
            <a:spLocks noGrp="1"/>
          </p:cNvSpPr>
          <p:nvPr>
            <p:ph idx="1"/>
          </p:nvPr>
        </p:nvSpPr>
        <p:spPr/>
        <p:txBody>
          <a:bodyPr>
            <a:normAutofit/>
          </a:bodyPr>
          <a:lstStyle/>
          <a:p>
            <a:r>
              <a:rPr lang="en-US" sz="2000" dirty="0" smtClean="0">
                <a:solidFill>
                  <a:srgbClr val="000000"/>
                </a:solidFill>
              </a:rPr>
              <a:t>Development - $50,000 - $200,000</a:t>
            </a:r>
          </a:p>
          <a:p>
            <a:pPr lvl="1"/>
            <a:r>
              <a:rPr lang="en-US" sz="2000" dirty="0" smtClean="0">
                <a:solidFill>
                  <a:srgbClr val="000000"/>
                </a:solidFill>
              </a:rPr>
              <a:t>Could it be less? …perhaps; could it be more? ….oh yes</a:t>
            </a:r>
            <a:endParaRPr lang="en-US" sz="2000" dirty="0">
              <a:solidFill>
                <a:srgbClr val="000000"/>
              </a:solidFill>
            </a:endParaRPr>
          </a:p>
          <a:p>
            <a:r>
              <a:rPr lang="en-US" sz="2000" dirty="0" smtClean="0">
                <a:solidFill>
                  <a:srgbClr val="000000"/>
                </a:solidFill>
              </a:rPr>
              <a:t>Updates - $10,000 to $50,000 per year  </a:t>
            </a:r>
          </a:p>
          <a:p>
            <a:pPr lvl="1"/>
            <a:r>
              <a:rPr lang="en-US" sz="2000" dirty="0" smtClean="0">
                <a:solidFill>
                  <a:srgbClr val="000000"/>
                </a:solidFill>
              </a:rPr>
              <a:t>Mid-Atlantic TRM update is $75,000 per year, balance larger scope and review process with very efficient/experienced team (this is also about what it cost for modifying it for </a:t>
            </a:r>
            <a:r>
              <a:rPr lang="en-US" sz="2000" dirty="0" smtClean="0">
                <a:solidFill>
                  <a:srgbClr val="000000"/>
                </a:solidFill>
              </a:rPr>
              <a:t>use </a:t>
            </a:r>
            <a:r>
              <a:rPr lang="en-US" sz="2000" dirty="0" smtClean="0">
                <a:solidFill>
                  <a:srgbClr val="000000"/>
                </a:solidFill>
              </a:rPr>
              <a:t>in another state)</a:t>
            </a:r>
          </a:p>
          <a:p>
            <a:r>
              <a:rPr lang="en-US" sz="2000" dirty="0" smtClean="0">
                <a:solidFill>
                  <a:srgbClr val="000000"/>
                </a:solidFill>
              </a:rPr>
              <a:t>Often combined with the scope of a statewide EE evaluator</a:t>
            </a:r>
          </a:p>
          <a:p>
            <a:r>
              <a:rPr lang="en-US" sz="2000" dirty="0" smtClean="0">
                <a:solidFill>
                  <a:srgbClr val="000000"/>
                </a:solidFill>
              </a:rPr>
              <a:t>Could all be combined with tracking and reporting systems</a:t>
            </a:r>
            <a:endParaRPr lang="en-US" sz="2000" dirty="0">
              <a:solidFill>
                <a:srgbClr val="000000"/>
              </a:solidFill>
            </a:endParaRPr>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142368431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97406"/>
          </a:xfrm>
        </p:spPr>
        <p:txBody>
          <a:bodyPr>
            <a:normAutofit fontScale="90000"/>
          </a:bodyPr>
          <a:lstStyle/>
          <a:p>
            <a:pPr algn="l"/>
            <a:r>
              <a:rPr lang="en-US" sz="4000" dirty="0" smtClean="0">
                <a:cs typeface="Arial" pitchFamily="34" charset="0"/>
              </a:rPr>
              <a:t>Northwest RTF 2013 Budget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1150168"/>
              </p:ext>
            </p:extLst>
          </p:nvPr>
        </p:nvGraphicFramePr>
        <p:xfrm>
          <a:off x="457200" y="1264244"/>
          <a:ext cx="8229600" cy="48307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295365305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9275" y="107575"/>
            <a:ext cx="8042276" cy="1180395"/>
          </a:xfrm>
        </p:spPr>
        <p:txBody>
          <a:bodyPr/>
          <a:lstStyle/>
          <a:p>
            <a:pPr algn="l"/>
            <a:r>
              <a:rPr lang="en-US" sz="4000" dirty="0" smtClean="0"/>
              <a:t>Suggestions </a:t>
            </a:r>
            <a:r>
              <a:rPr lang="en-US" sz="4000" dirty="0"/>
              <a:t>for working group/advisory </a:t>
            </a:r>
            <a:r>
              <a:rPr lang="en-US" sz="4000" dirty="0" smtClean="0"/>
              <a:t>structures</a:t>
            </a:r>
            <a:endParaRPr lang="en-US" sz="4000" dirty="0"/>
          </a:p>
        </p:txBody>
      </p:sp>
      <p:sp>
        <p:nvSpPr>
          <p:cNvPr id="7" name="Content Placeholder 6"/>
          <p:cNvSpPr>
            <a:spLocks noGrp="1"/>
          </p:cNvSpPr>
          <p:nvPr>
            <p:ph idx="1"/>
          </p:nvPr>
        </p:nvSpPr>
        <p:spPr>
          <a:xfrm>
            <a:off x="549274" y="1287970"/>
            <a:ext cx="8412493" cy="4655631"/>
          </a:xfrm>
        </p:spPr>
        <p:txBody>
          <a:bodyPr/>
          <a:lstStyle/>
          <a:p>
            <a:r>
              <a:rPr lang="en-US" sz="1600" dirty="0" smtClean="0">
                <a:solidFill>
                  <a:srgbClr val="000000"/>
                </a:solidFill>
              </a:rPr>
              <a:t>Whatever the format of working group or advisors, the needs are:</a:t>
            </a:r>
          </a:p>
          <a:p>
            <a:pPr lvl="1"/>
            <a:r>
              <a:rPr lang="en-US" sz="1400" dirty="0" smtClean="0">
                <a:solidFill>
                  <a:srgbClr val="000000"/>
                </a:solidFill>
              </a:rPr>
              <a:t>Consultants with technical expertise and independence</a:t>
            </a:r>
          </a:p>
          <a:p>
            <a:pPr lvl="1"/>
            <a:r>
              <a:rPr lang="en-US" sz="1400" dirty="0" smtClean="0">
                <a:solidFill>
                  <a:srgbClr val="000000"/>
                </a:solidFill>
              </a:rPr>
              <a:t>Transparency through public, peer review</a:t>
            </a:r>
          </a:p>
          <a:p>
            <a:pPr lvl="1"/>
            <a:r>
              <a:rPr lang="en-US" sz="1400" dirty="0" smtClean="0">
                <a:solidFill>
                  <a:srgbClr val="000000"/>
                </a:solidFill>
              </a:rPr>
              <a:t>Cooperative if not consensus approach to input</a:t>
            </a:r>
          </a:p>
          <a:p>
            <a:pPr lvl="1"/>
            <a:r>
              <a:rPr lang="en-US" sz="1400" dirty="0" smtClean="0">
                <a:solidFill>
                  <a:srgbClr val="000000"/>
                </a:solidFill>
              </a:rPr>
              <a:t>Somebody in charge – provide input to an entity that makes final decision (usually the Commission)</a:t>
            </a:r>
          </a:p>
          <a:p>
            <a:r>
              <a:rPr lang="en-US" sz="1600" dirty="0" smtClean="0">
                <a:solidFill>
                  <a:srgbClr val="000000"/>
                </a:solidFill>
              </a:rPr>
              <a:t>Typically an entity (utility, non-profit, Commission) has a contract with consultants that prepare TRM and related documents</a:t>
            </a:r>
          </a:p>
          <a:p>
            <a:r>
              <a:rPr lang="en-US" sz="1600" dirty="0" smtClean="0">
                <a:solidFill>
                  <a:srgbClr val="000000"/>
                </a:solidFill>
              </a:rPr>
              <a:t>Advisory Committee provides feedback to that entity and consultants</a:t>
            </a:r>
          </a:p>
          <a:p>
            <a:pPr lvl="1"/>
            <a:r>
              <a:rPr lang="en-US" sz="1400" dirty="0" smtClean="0">
                <a:solidFill>
                  <a:srgbClr val="000000"/>
                </a:solidFill>
              </a:rPr>
              <a:t>Members either appointed for technical expertise or constituency representation, or combination</a:t>
            </a:r>
          </a:p>
          <a:p>
            <a:pPr lvl="1"/>
            <a:r>
              <a:rPr lang="en-US" sz="1400" dirty="0">
                <a:solidFill>
                  <a:srgbClr val="000000"/>
                </a:solidFill>
              </a:rPr>
              <a:t>Members, with </a:t>
            </a:r>
            <a:r>
              <a:rPr lang="en-US" sz="1400" dirty="0" smtClean="0">
                <a:solidFill>
                  <a:srgbClr val="000000"/>
                </a:solidFill>
              </a:rPr>
              <a:t>occasional exceptions</a:t>
            </a:r>
            <a:r>
              <a:rPr lang="en-US" sz="1400" dirty="0">
                <a:solidFill>
                  <a:srgbClr val="000000"/>
                </a:solidFill>
              </a:rPr>
              <a:t>, serve pro </a:t>
            </a:r>
            <a:r>
              <a:rPr lang="en-US" sz="1400" dirty="0" smtClean="0">
                <a:solidFill>
                  <a:srgbClr val="000000"/>
                </a:solidFill>
              </a:rPr>
              <a:t>bono</a:t>
            </a:r>
          </a:p>
          <a:p>
            <a:pPr lvl="1"/>
            <a:r>
              <a:rPr lang="en-US" sz="1400" dirty="0" smtClean="0">
                <a:solidFill>
                  <a:srgbClr val="000000"/>
                </a:solidFill>
              </a:rPr>
              <a:t>Working meetings and pre- and post-meeting review – active engagement required</a:t>
            </a:r>
          </a:p>
          <a:p>
            <a:pPr lvl="1"/>
            <a:r>
              <a:rPr lang="en-US" sz="1400" dirty="0" smtClean="0">
                <a:solidFill>
                  <a:srgbClr val="000000"/>
                </a:solidFill>
              </a:rPr>
              <a:t>Preferably input is solely technical (sorry, no lawyers)</a:t>
            </a:r>
          </a:p>
          <a:p>
            <a:pPr lvl="1"/>
            <a:r>
              <a:rPr lang="en-US" sz="1400" dirty="0" smtClean="0">
                <a:solidFill>
                  <a:srgbClr val="000000"/>
                </a:solidFill>
              </a:rPr>
              <a:t>May also provide input on selection process and selection of technical consultants</a:t>
            </a:r>
            <a:endParaRPr lang="en-US" sz="1400" dirty="0">
              <a:solidFill>
                <a:srgbClr val="000000"/>
              </a:solidFill>
            </a:endParaRPr>
          </a:p>
          <a:p>
            <a:pPr lvl="1"/>
            <a:endParaRPr lang="en-US" sz="1800" dirty="0"/>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191083444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EM&amp;V and TRM Resources</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a:xfrm>
            <a:off x="264458" y="6275668"/>
            <a:ext cx="5418870" cy="365125"/>
          </a:xfrm>
        </p:spPr>
        <p:txBody>
          <a:bodyPr/>
          <a:lstStyle/>
          <a:p>
            <a:r>
              <a:rPr lang="en-US" smtClean="0"/>
              <a:t>TRM Presentation -  Schiller</a:t>
            </a:r>
            <a:endParaRPr lang="en-US" dirty="0"/>
          </a:p>
        </p:txBody>
      </p:sp>
      <p:pic>
        <p:nvPicPr>
          <p:cNvPr id="6" name="Content Placeholder 5" descr="iStock_000006091595XSmall1.jpg"/>
          <p:cNvPicPr>
            <a:picLocks noChangeAspect="1"/>
          </p:cNvPicPr>
          <p:nvPr/>
        </p:nvPicPr>
        <p:blipFill>
          <a:blip r:embed="rId2">
            <a:extLst>
              <a:ext uri="{28A0092B-C50C-407E-A947-70E740481C1C}">
                <a14:useLocalDpi xmlns:a14="http://schemas.microsoft.com/office/drawing/2010/main" val="0"/>
              </a:ext>
            </a:extLst>
          </a:blip>
          <a:srcRect t="13852" b="13852"/>
          <a:stretch>
            <a:fillRect/>
          </a:stretch>
        </p:blipFill>
        <p:spPr>
          <a:xfrm>
            <a:off x="4454052" y="0"/>
            <a:ext cx="4711799" cy="2689695"/>
          </a:xfrm>
          <a:prstGeom prst="rect">
            <a:avLst/>
          </a:prstGeom>
        </p:spPr>
      </p:pic>
      <p:sp>
        <p:nvSpPr>
          <p:cNvPr id="7" name="TextBox 6"/>
          <p:cNvSpPr txBox="1"/>
          <p:nvPr/>
        </p:nvSpPr>
        <p:spPr>
          <a:xfrm rot="1038453">
            <a:off x="7241840" y="564684"/>
            <a:ext cx="773300" cy="1061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en-US" sz="1050" dirty="0" smtClean="0"/>
          </a:p>
          <a:p>
            <a:r>
              <a:rPr lang="en-US" sz="1050" dirty="0" smtClean="0"/>
              <a:t>TRMs</a:t>
            </a:r>
          </a:p>
          <a:p>
            <a:endParaRPr lang="en-US" sz="1050" dirty="0"/>
          </a:p>
          <a:p>
            <a:endParaRPr lang="en-US" sz="1050" dirty="0" smtClean="0"/>
          </a:p>
          <a:p>
            <a:endParaRPr lang="en-US" sz="1050" dirty="0" smtClean="0"/>
          </a:p>
          <a:p>
            <a:endParaRPr lang="en-US" sz="1050" dirty="0"/>
          </a:p>
        </p:txBody>
      </p:sp>
    </p:spTree>
    <p:extLst>
      <p:ext uri="{BB962C8B-B14F-4D97-AF65-F5344CB8AC3E}">
        <p14:creationId xmlns:p14="http://schemas.microsoft.com/office/powerpoint/2010/main" val="5440520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9275" y="107576"/>
            <a:ext cx="8042276" cy="992566"/>
          </a:xfrm>
        </p:spPr>
        <p:txBody>
          <a:bodyPr/>
          <a:lstStyle/>
          <a:p>
            <a:pPr algn="l"/>
            <a:r>
              <a:rPr lang="en-US" dirty="0" smtClean="0"/>
              <a:t>Evaluation Types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82515972"/>
              </p:ext>
            </p:extLst>
          </p:nvPr>
        </p:nvGraphicFramePr>
        <p:xfrm>
          <a:off x="228600" y="1193063"/>
          <a:ext cx="8686800" cy="4749232"/>
        </p:xfrm>
        <a:graphic>
          <a:graphicData uri="http://schemas.openxmlformats.org/drawingml/2006/table">
            <a:tbl>
              <a:tblPr firstRow="1" bandRow="1">
                <a:tableStyleId>{5C22544A-7EE6-4342-B048-85BDC9FD1C3A}</a:tableStyleId>
              </a:tblPr>
              <a:tblGrid>
                <a:gridCol w="2029626"/>
                <a:gridCol w="3761574"/>
                <a:gridCol w="2895600"/>
              </a:tblGrid>
              <a:tr h="545816">
                <a:tc>
                  <a:txBody>
                    <a:bodyPr/>
                    <a:lstStyle/>
                    <a:p>
                      <a:pPr marL="1905" marR="0">
                        <a:spcBef>
                          <a:spcPts val="0"/>
                        </a:spcBef>
                        <a:spcAft>
                          <a:spcPts val="1200"/>
                        </a:spcAft>
                        <a:tabLst>
                          <a:tab pos="914400" algn="l"/>
                          <a:tab pos="1085850" algn="l"/>
                          <a:tab pos="1943100" algn="l"/>
                        </a:tabLst>
                      </a:pPr>
                      <a:r>
                        <a:rPr lang="en-US" sz="2000" dirty="0">
                          <a:effectLst/>
                          <a:latin typeface="Calibri"/>
                          <a:ea typeface="Times New Roman"/>
                          <a:cs typeface="Times New Roman"/>
                        </a:rPr>
                        <a:t>Evaluation Type</a:t>
                      </a:r>
                    </a:p>
                  </a:txBody>
                  <a:tcPr marL="68580" marR="68580" marT="0" marB="0"/>
                </a:tc>
                <a:tc>
                  <a:txBody>
                    <a:bodyPr/>
                    <a:lstStyle/>
                    <a:p>
                      <a:pPr marL="1905" marR="0">
                        <a:spcBef>
                          <a:spcPts val="0"/>
                        </a:spcBef>
                        <a:spcAft>
                          <a:spcPts val="1200"/>
                        </a:spcAft>
                        <a:tabLst>
                          <a:tab pos="914400" algn="l"/>
                          <a:tab pos="1085850" algn="l"/>
                          <a:tab pos="1943100" algn="l"/>
                        </a:tabLst>
                      </a:pPr>
                      <a:r>
                        <a:rPr lang="en-US" sz="2000" dirty="0">
                          <a:effectLst/>
                          <a:latin typeface="Calibri"/>
                          <a:ea typeface="Times New Roman"/>
                          <a:cs typeface="Times New Roman"/>
                        </a:rPr>
                        <a:t>Description</a:t>
                      </a:r>
                    </a:p>
                  </a:txBody>
                  <a:tcPr marL="68580" marR="68580" marT="0" marB="0"/>
                </a:tc>
                <a:tc>
                  <a:txBody>
                    <a:bodyPr/>
                    <a:lstStyle/>
                    <a:p>
                      <a:pPr marL="1905" marR="0">
                        <a:spcBef>
                          <a:spcPts val="0"/>
                        </a:spcBef>
                        <a:spcAft>
                          <a:spcPts val="1200"/>
                        </a:spcAft>
                        <a:tabLst>
                          <a:tab pos="914400" algn="l"/>
                          <a:tab pos="1085850" algn="l"/>
                          <a:tab pos="1943100" algn="l"/>
                        </a:tabLst>
                      </a:pPr>
                      <a:r>
                        <a:rPr lang="en-US" sz="2000" dirty="0">
                          <a:effectLst/>
                          <a:latin typeface="Calibri"/>
                          <a:ea typeface="Times New Roman"/>
                          <a:cs typeface="Times New Roman"/>
                        </a:rPr>
                        <a:t>Example Uses</a:t>
                      </a:r>
                    </a:p>
                  </a:txBody>
                  <a:tcPr marL="68580" marR="68580" marT="0" marB="0"/>
                </a:tc>
              </a:tr>
              <a:tr h="545816">
                <a:tc>
                  <a:txBody>
                    <a:bodyPr/>
                    <a:lstStyle/>
                    <a:p>
                      <a:pPr marL="1905" marR="0">
                        <a:spcBef>
                          <a:spcPts val="0"/>
                        </a:spcBef>
                        <a:spcAft>
                          <a:spcPts val="1200"/>
                        </a:spcAft>
                        <a:tabLst>
                          <a:tab pos="914400" algn="l"/>
                          <a:tab pos="1085850" algn="l"/>
                          <a:tab pos="1943100" algn="l"/>
                        </a:tabLst>
                      </a:pPr>
                      <a:r>
                        <a:rPr lang="en-US" sz="1600" b="1" dirty="0">
                          <a:effectLst/>
                          <a:latin typeface="Calibri"/>
                          <a:ea typeface="Times New Roman"/>
                          <a:cs typeface="Times New Roman"/>
                        </a:rPr>
                        <a:t>Impact Evaluation</a:t>
                      </a:r>
                    </a:p>
                  </a:txBody>
                  <a:tcPr marL="68580" marR="68580" marT="0" marB="0"/>
                </a:tc>
                <a:tc>
                  <a:txBody>
                    <a:bodyPr/>
                    <a:lstStyle/>
                    <a:p>
                      <a:pPr marL="1905" marR="0">
                        <a:spcBef>
                          <a:spcPts val="0"/>
                        </a:spcBef>
                        <a:spcAft>
                          <a:spcPts val="1200"/>
                        </a:spcAft>
                        <a:tabLst>
                          <a:tab pos="914400" algn="l"/>
                          <a:tab pos="1085850" algn="l"/>
                          <a:tab pos="1943100" algn="l"/>
                        </a:tabLst>
                      </a:pPr>
                      <a:r>
                        <a:rPr lang="en-US" sz="1600" dirty="0">
                          <a:effectLst/>
                          <a:latin typeface="Calibri"/>
                          <a:ea typeface="Times New Roman"/>
                          <a:cs typeface="Times New Roman"/>
                        </a:rPr>
                        <a:t>Quantifies direct and indirect changes associated with the subject program(s)</a:t>
                      </a:r>
                    </a:p>
                  </a:txBody>
                  <a:tcPr marL="68580" marR="68580" marT="0" marB="0"/>
                </a:tc>
                <a:tc>
                  <a:txBody>
                    <a:bodyPr/>
                    <a:lstStyle/>
                    <a:p>
                      <a:pPr marL="1905" marR="0">
                        <a:spcBef>
                          <a:spcPts val="0"/>
                        </a:spcBef>
                        <a:spcAft>
                          <a:spcPts val="1200"/>
                        </a:spcAft>
                        <a:tabLst>
                          <a:tab pos="914400" algn="l"/>
                          <a:tab pos="1085850" algn="l"/>
                          <a:tab pos="1943100" algn="l"/>
                        </a:tabLst>
                      </a:pPr>
                      <a:r>
                        <a:rPr lang="en-US" sz="1600" dirty="0">
                          <a:effectLst/>
                          <a:latin typeface="Calibri"/>
                          <a:ea typeface="Times New Roman"/>
                          <a:cs typeface="Times New Roman"/>
                        </a:rPr>
                        <a:t>Determines the amount of energy and demand saved</a:t>
                      </a:r>
                    </a:p>
                  </a:txBody>
                  <a:tcPr marL="68580" marR="68580" marT="0" marB="0"/>
                </a:tc>
              </a:tr>
              <a:tr h="1134723">
                <a:tc>
                  <a:txBody>
                    <a:bodyPr/>
                    <a:lstStyle/>
                    <a:p>
                      <a:pPr marL="1905" marR="0">
                        <a:spcBef>
                          <a:spcPts val="0"/>
                        </a:spcBef>
                        <a:spcAft>
                          <a:spcPts val="1200"/>
                        </a:spcAft>
                        <a:tabLst>
                          <a:tab pos="914400" algn="l"/>
                          <a:tab pos="1085850" algn="l"/>
                          <a:tab pos="1943100" algn="l"/>
                        </a:tabLst>
                      </a:pPr>
                      <a:r>
                        <a:rPr lang="en-US" sz="1600" b="1" dirty="0">
                          <a:solidFill>
                            <a:srgbClr val="800000"/>
                          </a:solidFill>
                          <a:effectLst/>
                          <a:latin typeface="Calibri"/>
                          <a:ea typeface="Times New Roman"/>
                          <a:cs typeface="Times New Roman"/>
                        </a:rPr>
                        <a:t>Process Evaluation</a:t>
                      </a:r>
                    </a:p>
                  </a:txBody>
                  <a:tcPr marL="68580" marR="68580" marT="0" marB="0"/>
                </a:tc>
                <a:tc>
                  <a:txBody>
                    <a:bodyPr/>
                    <a:lstStyle/>
                    <a:p>
                      <a:pPr marL="1905" marR="0">
                        <a:spcBef>
                          <a:spcPts val="0"/>
                        </a:spcBef>
                        <a:spcAft>
                          <a:spcPts val="1200"/>
                        </a:spcAft>
                        <a:tabLst>
                          <a:tab pos="914400" algn="l"/>
                          <a:tab pos="1085850" algn="l"/>
                          <a:tab pos="1943100" algn="l"/>
                        </a:tabLst>
                      </a:pPr>
                      <a:r>
                        <a:rPr lang="en-US" sz="1600" dirty="0">
                          <a:solidFill>
                            <a:srgbClr val="800000"/>
                          </a:solidFill>
                          <a:effectLst/>
                          <a:latin typeface="Calibri"/>
                          <a:ea typeface="Times New Roman"/>
                          <a:cs typeface="Times New Roman"/>
                        </a:rPr>
                        <a:t>Indicates how the procedures associated with program design and implementation are performing from both the administrator’s and the participants’ perspectives</a:t>
                      </a:r>
                    </a:p>
                  </a:txBody>
                  <a:tcPr marL="68580" marR="68580" marT="0" marB="0"/>
                </a:tc>
                <a:tc>
                  <a:txBody>
                    <a:bodyPr/>
                    <a:lstStyle/>
                    <a:p>
                      <a:pPr marL="1905" marR="0">
                        <a:spcBef>
                          <a:spcPts val="0"/>
                        </a:spcBef>
                        <a:spcAft>
                          <a:spcPts val="1200"/>
                        </a:spcAft>
                        <a:tabLst>
                          <a:tab pos="914400" algn="l"/>
                          <a:tab pos="1085850" algn="l"/>
                          <a:tab pos="1943100" algn="l"/>
                        </a:tabLst>
                      </a:pPr>
                      <a:r>
                        <a:rPr lang="en-US" sz="1600" dirty="0">
                          <a:solidFill>
                            <a:srgbClr val="800000"/>
                          </a:solidFill>
                          <a:effectLst/>
                          <a:latin typeface="Calibri"/>
                          <a:ea typeface="Times New Roman"/>
                          <a:cs typeface="Times New Roman"/>
                        </a:rPr>
                        <a:t>Identifies how program designs and processes can be improved</a:t>
                      </a:r>
                    </a:p>
                    <a:p>
                      <a:pPr marL="1905" marR="0">
                        <a:spcBef>
                          <a:spcPts val="0"/>
                        </a:spcBef>
                        <a:spcAft>
                          <a:spcPts val="1200"/>
                        </a:spcAft>
                        <a:tabLst>
                          <a:tab pos="914400" algn="l"/>
                          <a:tab pos="1085850" algn="l"/>
                          <a:tab pos="1943100" algn="l"/>
                        </a:tabLst>
                      </a:pPr>
                      <a:r>
                        <a:rPr lang="en-US" sz="1600" dirty="0">
                          <a:solidFill>
                            <a:srgbClr val="800000"/>
                          </a:solidFill>
                          <a:effectLst/>
                          <a:latin typeface="Calibri"/>
                          <a:ea typeface="Times New Roman"/>
                          <a:cs typeface="Times New Roman"/>
                        </a:rPr>
                        <a:t> </a:t>
                      </a:r>
                    </a:p>
                  </a:txBody>
                  <a:tcPr marL="68580" marR="68580" marT="0" marB="0"/>
                </a:tc>
              </a:tr>
              <a:tr h="1134723">
                <a:tc>
                  <a:txBody>
                    <a:bodyPr/>
                    <a:lstStyle/>
                    <a:p>
                      <a:pPr marL="1905" marR="0">
                        <a:spcBef>
                          <a:spcPts val="0"/>
                        </a:spcBef>
                        <a:spcAft>
                          <a:spcPts val="1200"/>
                        </a:spcAft>
                        <a:tabLst>
                          <a:tab pos="914400" algn="l"/>
                          <a:tab pos="1085850" algn="l"/>
                          <a:tab pos="1943100" algn="l"/>
                        </a:tabLst>
                      </a:pPr>
                      <a:r>
                        <a:rPr lang="en-US" sz="1600" b="1" dirty="0">
                          <a:solidFill>
                            <a:srgbClr val="000090"/>
                          </a:solidFill>
                          <a:effectLst/>
                          <a:latin typeface="Calibri"/>
                          <a:ea typeface="Times New Roman"/>
                          <a:cs typeface="Times New Roman"/>
                        </a:rPr>
                        <a:t>Market Effects Evaluation</a:t>
                      </a:r>
                    </a:p>
                  </a:txBody>
                  <a:tcPr marL="68580" marR="68580" marT="0" marB="0"/>
                </a:tc>
                <a:tc>
                  <a:txBody>
                    <a:bodyPr/>
                    <a:lstStyle/>
                    <a:p>
                      <a:pPr marL="0" marR="0">
                        <a:spcBef>
                          <a:spcPts val="0"/>
                        </a:spcBef>
                        <a:spcAft>
                          <a:spcPts val="8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dirty="0">
                          <a:solidFill>
                            <a:srgbClr val="000090"/>
                          </a:solidFill>
                          <a:effectLst/>
                          <a:latin typeface="Calibri"/>
                          <a:ea typeface="Times New Roman"/>
                        </a:rPr>
                        <a:t>Analyzes how the overall supply chain and market for energy efficiency products have been affected by the program. </a:t>
                      </a:r>
                      <a:r>
                        <a:rPr lang="en-US" sz="1600" dirty="0" smtClean="0">
                          <a:solidFill>
                            <a:srgbClr val="000090"/>
                          </a:solidFill>
                          <a:effectLst/>
                          <a:latin typeface="Calibri"/>
                          <a:ea typeface="Times New Roman"/>
                        </a:rPr>
                        <a:t>Market baselines.</a:t>
                      </a:r>
                      <a:endParaRPr lang="en-US" sz="1600" dirty="0">
                        <a:solidFill>
                          <a:srgbClr val="000090"/>
                        </a:solidFill>
                        <a:effectLst/>
                        <a:latin typeface="Times New Roman"/>
                        <a:ea typeface="Times New Roman"/>
                      </a:endParaRPr>
                    </a:p>
                  </a:txBody>
                  <a:tcPr marL="68580" marR="68580" marT="0" marB="0"/>
                </a:tc>
                <a:tc>
                  <a:txBody>
                    <a:bodyPr/>
                    <a:lstStyle/>
                    <a:p>
                      <a:pPr marL="1905" marR="0">
                        <a:spcBef>
                          <a:spcPts val="0"/>
                        </a:spcBef>
                        <a:spcAft>
                          <a:spcPts val="1200"/>
                        </a:spcAft>
                        <a:tabLst>
                          <a:tab pos="914400" algn="l"/>
                          <a:tab pos="1085850" algn="l"/>
                          <a:tab pos="1943100" algn="l"/>
                        </a:tabLst>
                      </a:pPr>
                      <a:r>
                        <a:rPr lang="en-US" sz="1600" dirty="0">
                          <a:solidFill>
                            <a:srgbClr val="000090"/>
                          </a:solidFill>
                          <a:effectLst/>
                          <a:latin typeface="Calibri"/>
                          <a:ea typeface="Times New Roman"/>
                          <a:cs typeface="Times New Roman"/>
                        </a:rPr>
                        <a:t>Characterizes changes that have occurred in efficiency markets and whether they are attributable to and sustainable with or without the program</a:t>
                      </a:r>
                    </a:p>
                  </a:txBody>
                  <a:tcPr marL="68580" marR="68580" marT="0" marB="0"/>
                </a:tc>
              </a:tr>
              <a:tr h="1134723">
                <a:tc>
                  <a:txBody>
                    <a:bodyPr/>
                    <a:lstStyle/>
                    <a:p>
                      <a:pPr marL="1905" marR="0">
                        <a:spcBef>
                          <a:spcPts val="0"/>
                        </a:spcBef>
                        <a:spcAft>
                          <a:spcPts val="1200"/>
                        </a:spcAft>
                        <a:tabLst>
                          <a:tab pos="914400" algn="l"/>
                          <a:tab pos="1085850" algn="l"/>
                          <a:tab pos="1943100" algn="l"/>
                        </a:tabLst>
                      </a:pPr>
                      <a:r>
                        <a:rPr lang="en-US" sz="1600" b="1" dirty="0">
                          <a:solidFill>
                            <a:srgbClr val="008000"/>
                          </a:solidFill>
                          <a:effectLst/>
                          <a:latin typeface="Calibri"/>
                          <a:ea typeface="Times New Roman"/>
                          <a:cs typeface="Times New Roman"/>
                        </a:rPr>
                        <a:t>Cost-Effectiveness Evaluation</a:t>
                      </a:r>
                    </a:p>
                  </a:txBody>
                  <a:tcPr marL="68580" marR="68580" marT="0" marB="0"/>
                </a:tc>
                <a:tc>
                  <a:txBody>
                    <a:bodyPr/>
                    <a:lstStyle/>
                    <a:p>
                      <a:pPr marL="1905" marR="0">
                        <a:spcBef>
                          <a:spcPts val="0"/>
                        </a:spcBef>
                        <a:spcAft>
                          <a:spcPts val="1200"/>
                        </a:spcAft>
                        <a:tabLst>
                          <a:tab pos="914400" algn="l"/>
                          <a:tab pos="1085850" algn="l"/>
                          <a:tab pos="1943100" algn="l"/>
                        </a:tabLst>
                      </a:pPr>
                      <a:r>
                        <a:rPr lang="en-US" sz="1600" dirty="0">
                          <a:solidFill>
                            <a:srgbClr val="008000"/>
                          </a:solidFill>
                          <a:effectLst/>
                          <a:latin typeface="Calibri"/>
                          <a:ea typeface="Times New Roman"/>
                          <a:cs typeface="Times New Roman"/>
                        </a:rPr>
                        <a:t>Quantifies the costs of program implementation and compares them with program benefits</a:t>
                      </a:r>
                    </a:p>
                  </a:txBody>
                  <a:tcPr marL="68580" marR="68580" marT="0" marB="0"/>
                </a:tc>
                <a:tc>
                  <a:txBody>
                    <a:bodyPr/>
                    <a:lstStyle/>
                    <a:p>
                      <a:pPr marL="1905" marR="0">
                        <a:spcBef>
                          <a:spcPts val="0"/>
                        </a:spcBef>
                        <a:spcAft>
                          <a:spcPts val="1200"/>
                        </a:spcAft>
                        <a:tabLst>
                          <a:tab pos="914400" algn="l"/>
                          <a:tab pos="1085850" algn="l"/>
                          <a:tab pos="1943100" algn="l"/>
                        </a:tabLst>
                      </a:pPr>
                      <a:r>
                        <a:rPr lang="en-US" sz="1600" dirty="0">
                          <a:solidFill>
                            <a:srgbClr val="008000"/>
                          </a:solidFill>
                          <a:effectLst/>
                          <a:latin typeface="Calibri"/>
                          <a:ea typeface="Times New Roman"/>
                          <a:cs typeface="Times New Roman"/>
                        </a:rPr>
                        <a:t>Determines whether an energy efficiency program is a cost-effective investment compared with other programs and energy supply resources</a:t>
                      </a:r>
                    </a:p>
                  </a:txBody>
                  <a:tcPr marL="68580" marR="68580" marT="0" marB="0"/>
                </a:tc>
              </a:tr>
            </a:tbl>
          </a:graphicData>
        </a:graphic>
      </p:graphicFrame>
      <p:sp>
        <p:nvSpPr>
          <p:cNvPr id="4" name="Footer Placeholder 3"/>
          <p:cNvSpPr>
            <a:spLocks noGrp="1"/>
          </p:cNvSpPr>
          <p:nvPr>
            <p:ph type="ftr" sz="quarter" idx="11"/>
          </p:nvPr>
        </p:nvSpPr>
        <p:spPr/>
        <p:txBody>
          <a:bodyPr/>
          <a:lstStyle/>
          <a:p>
            <a:pPr>
              <a:defRPr/>
            </a:pPr>
            <a:r>
              <a:rPr lang="nl-NL" smtClean="0"/>
              <a:t>TRM Presentation -  Schiller</a:t>
            </a:r>
            <a:endParaRPr lang="en-US" dirty="0"/>
          </a:p>
        </p:txBody>
      </p:sp>
    </p:spTree>
    <p:extLst>
      <p:ext uri="{BB962C8B-B14F-4D97-AF65-F5344CB8AC3E}">
        <p14:creationId xmlns:p14="http://schemas.microsoft.com/office/powerpoint/2010/main" val="33195585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EM&amp;V Resources</a:t>
            </a:r>
            <a:endParaRPr lang="en-US" dirty="0"/>
          </a:p>
        </p:txBody>
      </p:sp>
      <p:sp>
        <p:nvSpPr>
          <p:cNvPr id="3" name="Content Placeholder 2"/>
          <p:cNvSpPr>
            <a:spLocks noGrp="1"/>
          </p:cNvSpPr>
          <p:nvPr>
            <p:ph idx="1"/>
          </p:nvPr>
        </p:nvSpPr>
        <p:spPr/>
        <p:txBody>
          <a:bodyPr/>
          <a:lstStyle/>
          <a:p>
            <a:r>
              <a:rPr lang="en-US" dirty="0"/>
              <a:t>DOE/EPA SEE Action EM&amp;V Resources website: </a:t>
            </a:r>
            <a:r>
              <a:rPr lang="en-US" dirty="0">
                <a:hlinkClick r:id="rId2"/>
              </a:rPr>
              <a:t>http://www1.eere.energy.gov/seeaction/emv_resource_portal.html</a:t>
            </a:r>
            <a:r>
              <a:rPr lang="en-US" dirty="0"/>
              <a:t> </a:t>
            </a:r>
            <a:endParaRPr lang="en-US" dirty="0" smtClean="0"/>
          </a:p>
          <a:p>
            <a:r>
              <a:rPr lang="en-US" dirty="0" smtClean="0"/>
              <a:t>U.S. DOE Uniform Methods Project website: </a:t>
            </a:r>
            <a:r>
              <a:rPr lang="en-US" dirty="0">
                <a:hlinkClick r:id="rId3"/>
              </a:rPr>
              <a:t>http://www1.eere.energy.gov/office_eere/</a:t>
            </a:r>
            <a:r>
              <a:rPr lang="en-US" dirty="0" smtClean="0">
                <a:hlinkClick r:id="rId3"/>
              </a:rPr>
              <a:t>de_ump.html</a:t>
            </a:r>
            <a:r>
              <a:rPr lang="en-US" dirty="0" smtClean="0"/>
              <a:t> </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67785334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334818"/>
            <a:ext cx="9067799" cy="1109714"/>
          </a:xfrm>
        </p:spPr>
        <p:txBody>
          <a:bodyPr/>
          <a:lstStyle/>
          <a:p>
            <a:pPr eaLnBrk="1" hangingPunct="1"/>
            <a:r>
              <a:rPr lang="en-US" sz="4000" dirty="0" smtClean="0">
                <a:ea typeface="ＭＳ Ｐゴシック" charset="0"/>
                <a:cs typeface="ＭＳ Ｐゴシック" charset="0"/>
              </a:rPr>
              <a:t>SEE Action Impact Evaluation Guide</a:t>
            </a:r>
            <a:r>
              <a:rPr lang="en-US" sz="4000" dirty="0">
                <a:ea typeface="ＭＳ Ｐゴシック" charset="0"/>
                <a:cs typeface="ＭＳ Ｐゴシック" charset="0"/>
              </a:rPr>
              <a:t/>
            </a:r>
            <a:br>
              <a:rPr lang="en-US" sz="4000" dirty="0">
                <a:ea typeface="ＭＳ Ｐゴシック" charset="0"/>
                <a:cs typeface="ＭＳ Ｐゴシック" charset="0"/>
              </a:rPr>
            </a:br>
            <a:endParaRPr lang="en-US" sz="1100" dirty="0">
              <a:ea typeface="ＭＳ Ｐゴシック" charset="0"/>
              <a:cs typeface="ＭＳ Ｐゴシック" charset="0"/>
            </a:endParaRPr>
          </a:p>
        </p:txBody>
      </p:sp>
      <p:sp>
        <p:nvSpPr>
          <p:cNvPr id="33795" name="Content Placeholder 21"/>
          <p:cNvSpPr>
            <a:spLocks noGrp="1"/>
          </p:cNvSpPr>
          <p:nvPr>
            <p:ph idx="1"/>
          </p:nvPr>
        </p:nvSpPr>
        <p:spPr>
          <a:xfrm>
            <a:off x="457200" y="1600200"/>
            <a:ext cx="4648200" cy="4525963"/>
          </a:xfrm>
        </p:spPr>
        <p:txBody>
          <a:bodyPr/>
          <a:lstStyle/>
          <a:p>
            <a:pPr>
              <a:lnSpc>
                <a:spcPct val="90000"/>
              </a:lnSpc>
            </a:pPr>
            <a:r>
              <a:rPr lang="en-US" sz="2000" dirty="0">
                <a:ea typeface="ＭＳ Ｐゴシック" charset="0"/>
                <a:cs typeface="ＭＳ Ｐゴシック" charset="0"/>
              </a:rPr>
              <a:t>Describes common </a:t>
            </a:r>
            <a:r>
              <a:rPr lang="en-US" sz="2000" dirty="0">
                <a:solidFill>
                  <a:srgbClr val="800000"/>
                </a:solidFill>
                <a:ea typeface="ＭＳ Ｐゴシック" charset="0"/>
                <a:cs typeface="ＭＳ Ｐゴシック" charset="0"/>
              </a:rPr>
              <a:t>terminology, structures, and approaches </a:t>
            </a:r>
            <a:r>
              <a:rPr lang="en-US" sz="2000" dirty="0">
                <a:ea typeface="ＭＳ Ｐゴシック" charset="0"/>
                <a:cs typeface="ＭＳ Ｐゴシック" charset="0"/>
              </a:rPr>
              <a:t>used for determining (evaluating):</a:t>
            </a:r>
          </a:p>
          <a:p>
            <a:pPr lvl="1">
              <a:lnSpc>
                <a:spcPct val="90000"/>
              </a:lnSpc>
            </a:pPr>
            <a:r>
              <a:rPr lang="en-US" sz="2000" dirty="0">
                <a:solidFill>
                  <a:srgbClr val="800000"/>
                </a:solidFill>
                <a:ea typeface="ＭＳ Ｐゴシック" charset="0"/>
                <a:cs typeface="ＭＳ Ｐゴシック" charset="0"/>
              </a:rPr>
              <a:t>energy and demand savings </a:t>
            </a:r>
          </a:p>
          <a:p>
            <a:pPr lvl="1">
              <a:lnSpc>
                <a:spcPct val="90000"/>
              </a:lnSpc>
            </a:pPr>
            <a:r>
              <a:rPr lang="en-US" sz="2000" dirty="0">
                <a:solidFill>
                  <a:srgbClr val="800000"/>
                </a:solidFill>
                <a:ea typeface="ＭＳ Ｐゴシック" charset="0"/>
                <a:cs typeface="ＭＳ Ｐゴシック" charset="0"/>
              </a:rPr>
              <a:t>avoided emissions </a:t>
            </a:r>
            <a:endParaRPr lang="en-US" sz="2000" dirty="0" smtClean="0">
              <a:solidFill>
                <a:srgbClr val="800000"/>
              </a:solidFill>
              <a:ea typeface="ＭＳ Ｐゴシック" charset="0"/>
              <a:cs typeface="ＭＳ Ｐゴシック" charset="0"/>
            </a:endParaRPr>
          </a:p>
          <a:p>
            <a:pPr lvl="1">
              <a:lnSpc>
                <a:spcPct val="90000"/>
              </a:lnSpc>
            </a:pPr>
            <a:r>
              <a:rPr lang="en-US" sz="2000" dirty="0" smtClean="0">
                <a:solidFill>
                  <a:srgbClr val="800000"/>
                </a:solidFill>
                <a:ea typeface="ＭＳ Ｐゴシック" charset="0"/>
                <a:cs typeface="ＭＳ Ｐゴシック" charset="0"/>
              </a:rPr>
              <a:t>other </a:t>
            </a:r>
            <a:r>
              <a:rPr lang="en-US" sz="2000" dirty="0">
                <a:solidFill>
                  <a:srgbClr val="800000"/>
                </a:solidFill>
                <a:ea typeface="ＭＳ Ｐゴシック" charset="0"/>
                <a:cs typeface="ＭＳ Ｐゴシック" charset="0"/>
              </a:rPr>
              <a:t>non-energy benefits </a:t>
            </a:r>
            <a:endParaRPr lang="en-US" sz="2000" dirty="0" smtClean="0">
              <a:ea typeface="ＭＳ Ｐゴシック" charset="0"/>
              <a:cs typeface="ＭＳ Ｐゴシック" charset="0"/>
            </a:endParaRPr>
          </a:p>
          <a:p>
            <a:pPr>
              <a:lnSpc>
                <a:spcPct val="90000"/>
              </a:lnSpc>
            </a:pPr>
            <a:r>
              <a:rPr lang="en-US" sz="2000" dirty="0" smtClean="0">
                <a:ea typeface="ＭＳ Ｐゴシック" charset="0"/>
                <a:cs typeface="ＭＳ Ｐゴシック" charset="0"/>
              </a:rPr>
              <a:t>Does </a:t>
            </a:r>
            <a:r>
              <a:rPr lang="en-US" sz="2000" dirty="0">
                <a:ea typeface="ＭＳ Ｐゴシック" charset="0"/>
                <a:cs typeface="ＭＳ Ｐゴシック" charset="0"/>
              </a:rPr>
              <a:t>not recommend specific </a:t>
            </a:r>
            <a:r>
              <a:rPr lang="en-US" sz="2000" dirty="0" smtClean="0">
                <a:ea typeface="ＭＳ Ｐゴシック" charset="0"/>
                <a:cs typeface="ＭＳ Ｐゴシック" charset="0"/>
              </a:rPr>
              <a:t>approaches - </a:t>
            </a:r>
            <a:r>
              <a:rPr lang="en-US" sz="2000" dirty="0">
                <a:ea typeface="ＭＳ Ｐゴシック" charset="0"/>
                <a:cs typeface="ＭＳ Ｐゴシック" charset="0"/>
              </a:rPr>
              <a:t>it </a:t>
            </a:r>
            <a:r>
              <a:rPr lang="en-US" sz="2000" dirty="0" smtClean="0">
                <a:ea typeface="ＭＳ Ｐゴシック" charset="0"/>
                <a:cs typeface="ＭＳ Ｐゴシック" charset="0"/>
              </a:rPr>
              <a:t>provides:</a:t>
            </a:r>
          </a:p>
          <a:p>
            <a:pPr lvl="1">
              <a:lnSpc>
                <a:spcPct val="90000"/>
              </a:lnSpc>
            </a:pPr>
            <a:r>
              <a:rPr lang="en-US" sz="2000" dirty="0" smtClean="0">
                <a:solidFill>
                  <a:srgbClr val="800000"/>
                </a:solidFill>
                <a:ea typeface="ＭＳ Ｐゴシック" charset="0"/>
                <a:cs typeface="ＭＳ Ｐゴシック" charset="0"/>
              </a:rPr>
              <a:t>context </a:t>
            </a:r>
            <a:endParaRPr lang="en-US" sz="2000" dirty="0">
              <a:solidFill>
                <a:srgbClr val="800000"/>
              </a:solidFill>
              <a:ea typeface="ＭＳ Ｐゴシック" charset="0"/>
              <a:cs typeface="ＭＳ Ｐゴシック" charset="0"/>
            </a:endParaRPr>
          </a:p>
          <a:p>
            <a:pPr lvl="1">
              <a:lnSpc>
                <a:spcPct val="90000"/>
              </a:lnSpc>
            </a:pPr>
            <a:r>
              <a:rPr lang="en-US" sz="2000" dirty="0">
                <a:solidFill>
                  <a:srgbClr val="800000"/>
                </a:solidFill>
                <a:ea typeface="ＭＳ Ｐゴシック" charset="0"/>
                <a:cs typeface="ＭＳ Ｐゴシック" charset="0"/>
              </a:rPr>
              <a:t>planning </a:t>
            </a:r>
            <a:r>
              <a:rPr lang="en-US" sz="2000" dirty="0" smtClean="0">
                <a:solidFill>
                  <a:srgbClr val="800000"/>
                </a:solidFill>
                <a:ea typeface="ＭＳ Ｐゴシック" charset="0"/>
                <a:cs typeface="ＭＳ Ｐゴシック" charset="0"/>
              </a:rPr>
              <a:t>guidance</a:t>
            </a:r>
            <a:endParaRPr lang="en-US" sz="2000" dirty="0">
              <a:solidFill>
                <a:srgbClr val="800000"/>
              </a:solidFill>
              <a:ea typeface="ＭＳ Ｐゴシック" charset="0"/>
              <a:cs typeface="ＭＳ Ｐゴシック" charset="0"/>
            </a:endParaRPr>
          </a:p>
          <a:p>
            <a:pPr lvl="1">
              <a:lnSpc>
                <a:spcPct val="90000"/>
              </a:lnSpc>
            </a:pPr>
            <a:r>
              <a:rPr lang="en-US" sz="2000" dirty="0" smtClean="0">
                <a:solidFill>
                  <a:srgbClr val="800000"/>
                </a:solidFill>
                <a:ea typeface="ＭＳ Ｐゴシック" charset="0"/>
                <a:cs typeface="ＭＳ Ｐゴシック" charset="0"/>
              </a:rPr>
              <a:t>discussion </a:t>
            </a:r>
            <a:r>
              <a:rPr lang="en-US" sz="2000" dirty="0">
                <a:solidFill>
                  <a:srgbClr val="800000"/>
                </a:solidFill>
                <a:ea typeface="ＭＳ Ｐゴシック" charset="0"/>
                <a:cs typeface="ＭＳ Ｐゴシック" charset="0"/>
              </a:rPr>
              <a:t>of issues </a:t>
            </a:r>
          </a:p>
          <a:p>
            <a:pPr>
              <a:lnSpc>
                <a:spcPct val="90000"/>
              </a:lnSpc>
            </a:pPr>
            <a:endParaRPr lang="en-US" sz="1800" dirty="0">
              <a:latin typeface="Rockwell" charset="0"/>
              <a:ea typeface="ＭＳ Ｐゴシック" charset="0"/>
              <a:cs typeface="ＭＳ Ｐゴシック" charset="0"/>
            </a:endParaRPr>
          </a:p>
          <a:p>
            <a:pPr eaLnBrk="1" hangingPunct="1">
              <a:lnSpc>
                <a:spcPct val="90000"/>
              </a:lnSpc>
            </a:pPr>
            <a:endParaRPr lang="en-US" sz="2000" dirty="0" smtClean="0">
              <a:latin typeface="Rockwell" charset="0"/>
              <a:ea typeface="ＭＳ Ｐゴシック" charset="0"/>
              <a:cs typeface="ＭＳ Ｐゴシック" charset="0"/>
            </a:endParaRPr>
          </a:p>
        </p:txBody>
      </p:sp>
      <p:sp>
        <p:nvSpPr>
          <p:cNvPr id="32774" name="Footer Placeholder 18"/>
          <p:cNvSpPr>
            <a:spLocks noGrp="1"/>
          </p:cNvSpPr>
          <p:nvPr>
            <p:ph type="ftr" sz="quarter" idx="11"/>
          </p:nvPr>
        </p:nvSpPr>
        <p:spPr bwMode="auto">
          <a:ln>
            <a:miter lim="800000"/>
            <a:headEnd/>
            <a:tailEnd/>
          </a:ln>
        </p:spPr>
        <p:txBody>
          <a:bodyPr/>
          <a:lstStyle/>
          <a:p>
            <a:pPr>
              <a:defRPr/>
            </a:pPr>
            <a:r>
              <a:rPr lang="nl-NL" smtClean="0"/>
              <a:t>TRM Presentation -  Schiller</a:t>
            </a:r>
            <a:endParaRPr lang="en-US" dirty="0"/>
          </a:p>
        </p:txBody>
      </p:sp>
      <p:pic>
        <p:nvPicPr>
          <p:cNvPr id="7" name="Picture 6"/>
          <p:cNvPicPr>
            <a:picLocks noChangeAspect="1"/>
          </p:cNvPicPr>
          <p:nvPr/>
        </p:nvPicPr>
        <p:blipFill>
          <a:blip r:embed="rId3"/>
          <a:stretch>
            <a:fillRect/>
          </a:stretch>
        </p:blipFill>
        <p:spPr>
          <a:xfrm>
            <a:off x="5181600" y="1676400"/>
            <a:ext cx="3644142" cy="4360652"/>
          </a:xfrm>
          <a:prstGeom prst="rect">
            <a:avLst/>
          </a:prstGeom>
          <a:ln w="38100" cmpd="sng">
            <a:solidFill>
              <a:srgbClr val="000090"/>
            </a:solidFill>
          </a:ln>
        </p:spPr>
      </p:pic>
      <p:sp>
        <p:nvSpPr>
          <p:cNvPr id="8" name="TextBox 7"/>
          <p:cNvSpPr txBox="1"/>
          <p:nvPr/>
        </p:nvSpPr>
        <p:spPr>
          <a:xfrm>
            <a:off x="150091" y="5544609"/>
            <a:ext cx="4955307" cy="707886"/>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b="1" dirty="0" smtClean="0">
                <a:solidFill>
                  <a:srgbClr val="800000"/>
                </a:solidFill>
                <a:hlinkClick r:id="rId4"/>
              </a:rPr>
              <a:t>http</a:t>
            </a:r>
            <a:r>
              <a:rPr lang="en-US" sz="2000" b="1" dirty="0">
                <a:solidFill>
                  <a:srgbClr val="800000"/>
                </a:solidFill>
                <a:hlinkClick r:id="rId4"/>
              </a:rPr>
              <a:t>://www1.eere.energy.gov/seeaction</a:t>
            </a:r>
            <a:r>
              <a:rPr lang="en-US" sz="2000" b="1" dirty="0" smtClean="0">
                <a:solidFill>
                  <a:srgbClr val="800000"/>
                </a:solidFill>
                <a:hlinkClick r:id="rId4"/>
              </a:rPr>
              <a:t>/</a:t>
            </a:r>
            <a:endParaRPr lang="en-US" dirty="0">
              <a:solidFill>
                <a:srgbClr val="000090"/>
              </a:solidFill>
            </a:endParaRPr>
          </a:p>
        </p:txBody>
      </p:sp>
    </p:spTree>
    <p:extLst>
      <p:ext uri="{BB962C8B-B14F-4D97-AF65-F5344CB8AC3E}">
        <p14:creationId xmlns:p14="http://schemas.microsoft.com/office/powerpoint/2010/main" val="37479415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49275" y="107576"/>
            <a:ext cx="8042276" cy="983622"/>
          </a:xfrm>
        </p:spPr>
        <p:txBody>
          <a:bodyPr/>
          <a:lstStyle/>
          <a:p>
            <a:pPr algn="l" eaLnBrk="1" hangingPunct="1"/>
            <a:r>
              <a:rPr lang="en-US" sz="4000" dirty="0">
                <a:ea typeface="ＭＳ Ｐゴシック" charset="0"/>
                <a:cs typeface="ＭＳ Ｐゴシック" charset="0"/>
              </a:rPr>
              <a:t>M&amp;V: IPMVP Options A-D</a:t>
            </a:r>
          </a:p>
        </p:txBody>
      </p:sp>
      <p:sp>
        <p:nvSpPr>
          <p:cNvPr id="51203" name="Rectangle 3"/>
          <p:cNvSpPr>
            <a:spLocks noGrp="1" noChangeArrowheads="1"/>
          </p:cNvSpPr>
          <p:nvPr>
            <p:ph sz="half" idx="1"/>
          </p:nvPr>
        </p:nvSpPr>
        <p:spPr>
          <a:xfrm>
            <a:off x="498475" y="1252194"/>
            <a:ext cx="3657600" cy="4873969"/>
          </a:xfrm>
        </p:spPr>
        <p:txBody>
          <a:bodyPr/>
          <a:lstStyle/>
          <a:p>
            <a:pPr lvl="3">
              <a:lnSpc>
                <a:spcPct val="80000"/>
              </a:lnSpc>
              <a:spcBef>
                <a:spcPts val="800"/>
              </a:spcBef>
              <a:buClr>
                <a:schemeClr val="accent1"/>
              </a:buClr>
              <a:buFont typeface="Wingdings" charset="0"/>
              <a:buNone/>
            </a:pPr>
            <a:endParaRPr lang="en-US" sz="1400" dirty="0">
              <a:solidFill>
                <a:srgbClr val="00447D"/>
              </a:solidFill>
              <a:latin typeface="Rockwell" charset="0"/>
              <a:ea typeface="ＭＳ Ｐゴシック" charset="0"/>
            </a:endParaRPr>
          </a:p>
          <a:p>
            <a:pPr marL="457200" lvl="2">
              <a:lnSpc>
                <a:spcPct val="80000"/>
              </a:lnSpc>
              <a:spcBef>
                <a:spcPts val="800"/>
              </a:spcBef>
            </a:pPr>
            <a:r>
              <a:rPr lang="en-US" sz="1400" dirty="0">
                <a:solidFill>
                  <a:srgbClr val="00447D"/>
                </a:solidFill>
                <a:latin typeface="Rockwell" charset="0"/>
                <a:ea typeface="ＭＳ Ｐゴシック" charset="0"/>
              </a:rPr>
              <a:t>The Retrofit Isolation Options: Options A or B</a:t>
            </a:r>
          </a:p>
          <a:p>
            <a:pPr lvl="3">
              <a:lnSpc>
                <a:spcPct val="80000"/>
              </a:lnSpc>
              <a:spcBef>
                <a:spcPts val="800"/>
              </a:spcBef>
              <a:buClr>
                <a:schemeClr val="accent1"/>
              </a:buClr>
            </a:pPr>
            <a:r>
              <a:rPr lang="en-US" sz="1400" dirty="0">
                <a:solidFill>
                  <a:srgbClr val="00447D"/>
                </a:solidFill>
                <a:latin typeface="Rockwell" charset="0"/>
                <a:ea typeface="ＭＳ Ｐゴシック" charset="0"/>
              </a:rPr>
              <a:t>Addresses only the retrofitted system -</a:t>
            </a:r>
          </a:p>
          <a:p>
            <a:pPr lvl="3">
              <a:lnSpc>
                <a:spcPct val="80000"/>
              </a:lnSpc>
              <a:spcBef>
                <a:spcPts val="800"/>
              </a:spcBef>
              <a:buClr>
                <a:schemeClr val="accent1"/>
              </a:buClr>
            </a:pPr>
            <a:r>
              <a:rPr lang="en-US" sz="1400" dirty="0">
                <a:solidFill>
                  <a:srgbClr val="00447D"/>
                </a:solidFill>
                <a:latin typeface="Rockwell" charset="0"/>
                <a:ea typeface="ＭＳ Ｐゴシック" charset="0"/>
              </a:rPr>
              <a:t>Ignores interactive effects beyond the boundary (although these may be independently addressed)</a:t>
            </a:r>
          </a:p>
          <a:p>
            <a:pPr lvl="3">
              <a:lnSpc>
                <a:spcPct val="80000"/>
              </a:lnSpc>
              <a:spcBef>
                <a:spcPts val="800"/>
              </a:spcBef>
              <a:buClr>
                <a:schemeClr val="accent1"/>
              </a:buClr>
            </a:pPr>
            <a:r>
              <a:rPr lang="en-US" sz="1400" dirty="0">
                <a:solidFill>
                  <a:srgbClr val="00447D"/>
                </a:solidFill>
                <a:latin typeface="Rockwell" charset="0"/>
                <a:ea typeface="ＭＳ Ｐゴシック" charset="0"/>
              </a:rPr>
              <a:t>Usually needs a new meter</a:t>
            </a:r>
          </a:p>
          <a:p>
            <a:pPr lvl="3">
              <a:lnSpc>
                <a:spcPct val="80000"/>
              </a:lnSpc>
              <a:spcBef>
                <a:spcPts val="800"/>
              </a:spcBef>
              <a:buClr>
                <a:schemeClr val="accent1"/>
              </a:buClr>
            </a:pPr>
            <a:endParaRPr lang="en-US" sz="1400" dirty="0">
              <a:solidFill>
                <a:srgbClr val="00447D"/>
              </a:solidFill>
              <a:latin typeface="Rockwell" charset="0"/>
              <a:ea typeface="ＭＳ Ｐゴシック" charset="0"/>
            </a:endParaRPr>
          </a:p>
          <a:p>
            <a:pPr marL="457200" lvl="2">
              <a:lnSpc>
                <a:spcPct val="80000"/>
              </a:lnSpc>
              <a:spcBef>
                <a:spcPts val="800"/>
              </a:spcBef>
            </a:pPr>
            <a:r>
              <a:rPr lang="en-US" sz="1400" dirty="0">
                <a:solidFill>
                  <a:srgbClr val="00447D"/>
                </a:solidFill>
                <a:latin typeface="Rockwell" charset="0"/>
                <a:ea typeface="ＭＳ Ｐゴシック" charset="0"/>
              </a:rPr>
              <a:t>The Whole Facility Options: Options C or D</a:t>
            </a:r>
          </a:p>
          <a:p>
            <a:pPr lvl="3">
              <a:lnSpc>
                <a:spcPct val="80000"/>
              </a:lnSpc>
              <a:spcBef>
                <a:spcPts val="800"/>
              </a:spcBef>
              <a:buClr>
                <a:schemeClr val="accent1"/>
              </a:buClr>
            </a:pPr>
            <a:r>
              <a:rPr lang="en-US" sz="1400" dirty="0">
                <a:solidFill>
                  <a:srgbClr val="00447D"/>
                </a:solidFill>
                <a:latin typeface="Rockwell" charset="0"/>
                <a:ea typeface="ＭＳ Ｐゴシック" charset="0"/>
              </a:rPr>
              <a:t>Addresses all effects in the facility </a:t>
            </a:r>
          </a:p>
          <a:p>
            <a:pPr lvl="3">
              <a:lnSpc>
                <a:spcPct val="80000"/>
              </a:lnSpc>
              <a:spcBef>
                <a:spcPts val="800"/>
              </a:spcBef>
              <a:buClr>
                <a:schemeClr val="accent1"/>
              </a:buClr>
            </a:pPr>
            <a:r>
              <a:rPr lang="en-US" sz="1400" dirty="0">
                <a:solidFill>
                  <a:srgbClr val="00447D"/>
                </a:solidFill>
                <a:latin typeface="Rockwell" charset="0"/>
                <a:ea typeface="ＭＳ Ｐゴシック" charset="0"/>
              </a:rPr>
              <a:t>Retrofits AND other changes (intended and unintended)</a:t>
            </a:r>
          </a:p>
          <a:p>
            <a:pPr lvl="3">
              <a:lnSpc>
                <a:spcPct val="80000"/>
              </a:lnSpc>
              <a:spcBef>
                <a:spcPts val="800"/>
              </a:spcBef>
              <a:buClr>
                <a:schemeClr val="accent1"/>
              </a:buClr>
            </a:pPr>
            <a:r>
              <a:rPr lang="en-US" sz="1400" dirty="0">
                <a:solidFill>
                  <a:srgbClr val="00447D"/>
                </a:solidFill>
                <a:latin typeface="Rockwell" charset="0"/>
                <a:ea typeface="ＭＳ Ｐゴシック" charset="0"/>
              </a:rPr>
              <a:t>Often uses the utility meter</a:t>
            </a:r>
          </a:p>
          <a:p>
            <a:pPr lvl="3">
              <a:lnSpc>
                <a:spcPct val="80000"/>
              </a:lnSpc>
              <a:spcBef>
                <a:spcPts val="800"/>
              </a:spcBef>
              <a:buClr>
                <a:schemeClr val="accent1"/>
              </a:buClr>
            </a:pPr>
            <a:endParaRPr lang="en-US" sz="1400" dirty="0">
              <a:solidFill>
                <a:srgbClr val="00447D"/>
              </a:solidFill>
              <a:latin typeface="Rockwell" charset="0"/>
              <a:ea typeface="ＭＳ Ｐゴシック" charset="0"/>
            </a:endParaRPr>
          </a:p>
          <a:p>
            <a:pPr lvl="1">
              <a:lnSpc>
                <a:spcPct val="80000"/>
              </a:lnSpc>
              <a:spcBef>
                <a:spcPts val="800"/>
              </a:spcBef>
            </a:pPr>
            <a:r>
              <a:rPr lang="en-US" sz="1400" dirty="0">
                <a:solidFill>
                  <a:srgbClr val="00447D"/>
                </a:solidFill>
                <a:latin typeface="Rockwell" charset="0"/>
                <a:ea typeface="ＭＳ Ｐゴシック" charset="0"/>
              </a:rPr>
              <a:t>www.evo-world.org</a:t>
            </a:r>
          </a:p>
        </p:txBody>
      </p:sp>
      <p:pic>
        <p:nvPicPr>
          <p:cNvPr id="58373" name="Content Placeholder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6824" r="-6824"/>
          <a:stretch>
            <a:fillRect/>
          </a:stretch>
        </p:blipFill>
        <p:spPr>
          <a:xfrm>
            <a:off x="4400550" y="1493689"/>
            <a:ext cx="4092492" cy="4632474"/>
          </a:xfrm>
          <a:noFill/>
        </p:spPr>
      </p:pic>
      <p:sp>
        <p:nvSpPr>
          <p:cNvPr id="2" name="Footer Placeholder 1"/>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93128829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86849"/>
          </a:xfrm>
        </p:spPr>
        <p:txBody>
          <a:bodyPr/>
          <a:lstStyle/>
          <a:p>
            <a:pPr algn="l"/>
            <a:r>
              <a:rPr lang="en-US" dirty="0" smtClean="0"/>
              <a:t>TRM Resources</a:t>
            </a:r>
            <a:endParaRPr lang="en-US" dirty="0"/>
          </a:p>
        </p:txBody>
      </p:sp>
      <p:sp>
        <p:nvSpPr>
          <p:cNvPr id="3" name="Content Placeholder 2"/>
          <p:cNvSpPr>
            <a:spLocks noGrp="1"/>
          </p:cNvSpPr>
          <p:nvPr>
            <p:ph idx="1"/>
          </p:nvPr>
        </p:nvSpPr>
        <p:spPr>
          <a:xfrm>
            <a:off x="549275" y="894425"/>
            <a:ext cx="8042276" cy="5049176"/>
          </a:xfrm>
        </p:spPr>
        <p:txBody>
          <a:bodyPr>
            <a:normAutofit lnSpcReduction="10000"/>
          </a:bodyPr>
          <a:lstStyle/>
          <a:p>
            <a:r>
              <a:rPr lang="en-US" sz="1400" dirty="0" smtClean="0"/>
              <a:t>List of TRMs and their websites (as of January 2013, </a:t>
            </a:r>
            <a:r>
              <a:rPr lang="en-US" sz="1400" dirty="0"/>
              <a:t>see pages 4-6) - </a:t>
            </a:r>
            <a:r>
              <a:rPr lang="en-US" sz="1400" dirty="0">
                <a:hlinkClick r:id="rId2"/>
              </a:rPr>
              <a:t>http://www.emvwebinar.org/Meeting%20Materials/2013/Energy%20Efficiency%20EMV%20Documents%20Resources%20January%202013.</a:t>
            </a:r>
            <a:r>
              <a:rPr lang="en-US" sz="1400" dirty="0" smtClean="0">
                <a:hlinkClick r:id="rId2"/>
              </a:rPr>
              <a:t>pdf</a:t>
            </a:r>
            <a:r>
              <a:rPr lang="en-US" sz="1400" dirty="0" smtClean="0"/>
              <a:t> </a:t>
            </a:r>
          </a:p>
          <a:p>
            <a:r>
              <a:rPr lang="en-US" sz="1400" dirty="0" smtClean="0"/>
              <a:t>Two Regional TRMs:</a:t>
            </a:r>
          </a:p>
          <a:p>
            <a:pPr lvl="1"/>
            <a:r>
              <a:rPr lang="en-US" sz="1200" dirty="0" smtClean="0"/>
              <a:t>Mid-Atlantic TRM </a:t>
            </a:r>
            <a:r>
              <a:rPr lang="en-US" sz="1200" dirty="0"/>
              <a:t>– </a:t>
            </a:r>
            <a:r>
              <a:rPr lang="en-US" sz="1200" dirty="0">
                <a:hlinkClick r:id="rId3"/>
              </a:rPr>
              <a:t>http://www.neep.org/Assets/uploads/files/emv/emv-products/</a:t>
            </a:r>
            <a:r>
              <a:rPr lang="en-US" sz="1200" dirty="0" smtClean="0">
                <a:hlinkClick r:id="rId3"/>
              </a:rPr>
              <a:t>A5_Mid_Atlantic_TRM_V2_FINAL.pdf</a:t>
            </a:r>
            <a:r>
              <a:rPr lang="en-US" sz="1200" dirty="0" smtClean="0"/>
              <a:t> </a:t>
            </a:r>
          </a:p>
          <a:p>
            <a:pPr lvl="1"/>
            <a:r>
              <a:rPr lang="en-US" sz="1200" dirty="0"/>
              <a:t>Northwest RTF - </a:t>
            </a:r>
            <a:r>
              <a:rPr lang="en-US" sz="1200" dirty="0">
                <a:hlinkClick r:id="rId4"/>
              </a:rPr>
              <a:t>http://rtf.nwcouncil.org/measures/</a:t>
            </a:r>
            <a:r>
              <a:rPr lang="en-US" sz="1200" dirty="0" smtClean="0">
                <a:hlinkClick r:id="rId4"/>
              </a:rPr>
              <a:t>Default.asp</a:t>
            </a:r>
            <a:r>
              <a:rPr lang="en-US" sz="1200" dirty="0" smtClean="0"/>
              <a:t> </a:t>
            </a:r>
          </a:p>
          <a:p>
            <a:r>
              <a:rPr lang="en-US" sz="1400" dirty="0" smtClean="0"/>
              <a:t>SEE Action – National TRM </a:t>
            </a:r>
            <a:r>
              <a:rPr lang="en-US" sz="1400" dirty="0"/>
              <a:t>Scoping Study - </a:t>
            </a:r>
            <a:r>
              <a:rPr lang="en-US" sz="1400" dirty="0">
                <a:hlinkClick r:id="rId5"/>
              </a:rPr>
              <a:t>http://www1.eere.energy.gov/seeaction/pdfs/</a:t>
            </a:r>
            <a:r>
              <a:rPr lang="en-US" sz="1400" dirty="0" smtClean="0">
                <a:hlinkClick r:id="rId5"/>
              </a:rPr>
              <a:t>emvscoping__databasefeasibility.pdf</a:t>
            </a:r>
            <a:r>
              <a:rPr lang="en-US" sz="1400" dirty="0" smtClean="0"/>
              <a:t> </a:t>
            </a:r>
          </a:p>
          <a:p>
            <a:r>
              <a:rPr lang="en-US" sz="1400" dirty="0" smtClean="0"/>
              <a:t>Mid</a:t>
            </a:r>
            <a:r>
              <a:rPr lang="en-US" sz="1400" dirty="0"/>
              <a:t>-Atlantic Technical Reference Manual (TRM)Updating Process </a:t>
            </a:r>
            <a:r>
              <a:rPr lang="en-US" sz="1400" dirty="0" smtClean="0"/>
              <a:t>Guidelines - </a:t>
            </a:r>
            <a:r>
              <a:rPr lang="en-US" sz="1400" dirty="0" smtClean="0">
                <a:hlinkClick r:id="rId6"/>
              </a:rPr>
              <a:t>https</a:t>
            </a:r>
            <a:r>
              <a:rPr lang="en-US" sz="1400" dirty="0">
                <a:hlinkClick r:id="rId6"/>
              </a:rPr>
              <a:t>://neep.org/Assets/uploads/files/emv/emv-rfp/emv-products/Recommendations%20and%20draft%20update%20process%20for%20the%20Mid%20Atlantic%20TRM-</a:t>
            </a:r>
            <a:r>
              <a:rPr lang="en-US" sz="1400" dirty="0" smtClean="0">
                <a:hlinkClick r:id="rId6"/>
              </a:rPr>
              <a:t>FINAL.pdf</a:t>
            </a:r>
            <a:r>
              <a:rPr lang="en-US" sz="1400" dirty="0" smtClean="0"/>
              <a:t> </a:t>
            </a:r>
          </a:p>
          <a:p>
            <a:r>
              <a:rPr lang="en-US" sz="1400" dirty="0" smtClean="0"/>
              <a:t>September 2012 webinar on TRM – </a:t>
            </a:r>
            <a:r>
              <a:rPr lang="en-US" sz="1400" dirty="0" smtClean="0">
                <a:hlinkClick r:id="rId7"/>
              </a:rPr>
              <a:t>www.emvwebinar.org</a:t>
            </a:r>
            <a:r>
              <a:rPr lang="en-US" sz="1400" dirty="0" smtClean="0"/>
              <a:t>   - also AESP had webinar on TRMs as well (but fee based)</a:t>
            </a:r>
          </a:p>
          <a:p>
            <a:r>
              <a:rPr lang="en-US" sz="1400" dirty="0" smtClean="0"/>
              <a:t>And… there are about 6-12 national engineering/EM&amp;V consulting firms that would be happy to talk with you about their experience doing just this kind of work</a:t>
            </a:r>
            <a:endParaRPr lang="en-US" sz="1400" dirty="0"/>
          </a:p>
        </p:txBody>
      </p:sp>
      <p:sp>
        <p:nvSpPr>
          <p:cNvPr id="4" name="Footer Placeholder 3"/>
          <p:cNvSpPr>
            <a:spLocks noGrp="1"/>
          </p:cNvSpPr>
          <p:nvPr>
            <p:ph type="ftr" sz="quarter" idx="11"/>
          </p:nvPr>
        </p:nvSpPr>
        <p:spPr/>
        <p:txBody>
          <a:bodyPr/>
          <a:lstStyle/>
          <a:p>
            <a:r>
              <a:rPr lang="en-US" smtClean="0"/>
              <a:t>TRM Presentation -  Schiller</a:t>
            </a:r>
            <a:endParaRPr lang="en-US" dirty="0"/>
          </a:p>
        </p:txBody>
      </p:sp>
    </p:spTree>
    <p:extLst>
      <p:ext uri="{BB962C8B-B14F-4D97-AF65-F5344CB8AC3E}">
        <p14:creationId xmlns:p14="http://schemas.microsoft.com/office/powerpoint/2010/main" val="147205841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reflection blurRad="6350" stA="52000" endA="300" endPos="35000" dir="5400000" sy="-100000" algn="bl" rotWithShape="0"/>
          </a:effectLst>
        </p:spPr>
        <p:txBody>
          <a:bodyPr>
            <a:normAutofit/>
          </a:bodyPr>
          <a:lstStyle/>
          <a:p>
            <a:r>
              <a:rPr lang="en-US" sz="60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Thank You</a:t>
            </a:r>
            <a:endParaRPr lang="en-US" sz="6000" b="1" i="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Footer Placeholder 4"/>
          <p:cNvSpPr>
            <a:spLocks noGrp="1"/>
          </p:cNvSpPr>
          <p:nvPr>
            <p:ph type="ftr" sz="quarter" idx="11"/>
          </p:nvPr>
        </p:nvSpPr>
        <p:spPr>
          <a:xfrm>
            <a:off x="304800" y="6356350"/>
            <a:ext cx="7848600" cy="365125"/>
          </a:xfrm>
        </p:spPr>
        <p:txBody>
          <a:bodyPr/>
          <a:lstStyle/>
          <a:p>
            <a:pPr>
              <a:defRPr/>
            </a:pPr>
            <a:r>
              <a:rPr lang="nl-NL" smtClean="0"/>
              <a:t>TRM Presentation -  Schiller</a:t>
            </a:r>
            <a:endParaRPr lang="en-US" dirty="0"/>
          </a:p>
        </p:txBody>
      </p:sp>
      <p:sp>
        <p:nvSpPr>
          <p:cNvPr id="8" name="TextBox 7"/>
          <p:cNvSpPr txBox="1"/>
          <p:nvPr/>
        </p:nvSpPr>
        <p:spPr>
          <a:xfrm>
            <a:off x="5257800" y="4953000"/>
            <a:ext cx="3352800" cy="646331"/>
          </a:xfrm>
          <a:prstGeom prst="rect">
            <a:avLst/>
          </a:prstGeom>
          <a:noFill/>
        </p:spPr>
        <p:txBody>
          <a:bodyPr wrap="square" rtlCol="0">
            <a:spAutoFit/>
          </a:bodyPr>
          <a:lstStyle/>
          <a:p>
            <a:endParaRPr lang="en-US" dirty="0"/>
          </a:p>
          <a:p>
            <a:endParaRPr lang="en-US" dirty="0"/>
          </a:p>
        </p:txBody>
      </p:sp>
      <p:sp>
        <p:nvSpPr>
          <p:cNvPr id="3" name="TextBox 2"/>
          <p:cNvSpPr txBox="1"/>
          <p:nvPr/>
        </p:nvSpPr>
        <p:spPr>
          <a:xfrm>
            <a:off x="304800" y="1600200"/>
            <a:ext cx="3352800" cy="30008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None/>
            </a:pPr>
            <a:r>
              <a:rPr lang="en-US" b="1" dirty="0">
                <a:solidFill>
                  <a:srgbClr val="000090"/>
                </a:solidFill>
                <a:latin typeface="Times New Roman" charset="0"/>
              </a:rPr>
              <a:t>From Albert Einstein</a:t>
            </a:r>
            <a:r>
              <a:rPr lang="en-US" b="1" dirty="0" smtClean="0">
                <a:solidFill>
                  <a:srgbClr val="000090"/>
                </a:solidFill>
                <a:latin typeface="Times New Roman" charset="0"/>
              </a:rPr>
              <a:t>:</a:t>
            </a:r>
          </a:p>
          <a:p>
            <a:pPr>
              <a:buNone/>
            </a:pPr>
            <a:endParaRPr lang="en-US" b="1" dirty="0">
              <a:solidFill>
                <a:srgbClr val="800000"/>
              </a:solidFill>
              <a:latin typeface="Times New Roman" charset="0"/>
            </a:endParaRPr>
          </a:p>
          <a:p>
            <a:pPr>
              <a:lnSpc>
                <a:spcPct val="20000"/>
              </a:lnSpc>
            </a:pPr>
            <a:endParaRPr lang="en-US" b="1" dirty="0">
              <a:solidFill>
                <a:srgbClr val="800000"/>
              </a:solidFill>
              <a:latin typeface="Times New Roman" charset="0"/>
            </a:endParaRPr>
          </a:p>
          <a:p>
            <a:pPr algn="ctr">
              <a:buNone/>
            </a:pPr>
            <a:r>
              <a:rPr lang="en-US" b="1" i="1" dirty="0">
                <a:solidFill>
                  <a:srgbClr val="800000"/>
                </a:solidFill>
                <a:latin typeface="Times New Roman" charset="0"/>
              </a:rPr>
              <a:t>“Everything should be as simple as it is, but not simpler</a:t>
            </a:r>
            <a:r>
              <a:rPr lang="en-US" b="1" i="1" dirty="0" smtClean="0">
                <a:solidFill>
                  <a:srgbClr val="800000"/>
                </a:solidFill>
                <a:latin typeface="Times New Roman" charset="0"/>
              </a:rPr>
              <a:t>”</a:t>
            </a:r>
          </a:p>
          <a:p>
            <a:pPr algn="ctr">
              <a:buNone/>
            </a:pPr>
            <a:endParaRPr lang="en-US" b="1" i="1" dirty="0">
              <a:solidFill>
                <a:srgbClr val="800000"/>
              </a:solidFill>
              <a:latin typeface="Times New Roman" charset="0"/>
            </a:endParaRPr>
          </a:p>
          <a:p>
            <a:pPr algn="ctr">
              <a:lnSpc>
                <a:spcPct val="30000"/>
              </a:lnSpc>
              <a:buNone/>
            </a:pPr>
            <a:endParaRPr lang="en-US" b="1" i="1" dirty="0">
              <a:solidFill>
                <a:srgbClr val="800000"/>
              </a:solidFill>
              <a:latin typeface="Times New Roman" charset="0"/>
            </a:endParaRPr>
          </a:p>
          <a:p>
            <a:pPr algn="ctr">
              <a:buNone/>
            </a:pPr>
            <a:r>
              <a:rPr lang="en-US" b="1" i="1" dirty="0">
                <a:solidFill>
                  <a:srgbClr val="800000"/>
                </a:solidFill>
                <a:latin typeface="Times New Roman" charset="0"/>
              </a:rPr>
              <a:t>“Everything that can be counted does not necessarily count; everything that counts cannot necessarily be counted”</a:t>
            </a:r>
            <a:endParaRPr lang="en-US" b="1" dirty="0">
              <a:solidFill>
                <a:srgbClr val="800000"/>
              </a:solidFill>
              <a:latin typeface="Times New Roman" charset="0"/>
            </a:endParaRPr>
          </a:p>
          <a:p>
            <a:endParaRPr lang="en-US" dirty="0"/>
          </a:p>
        </p:txBody>
      </p:sp>
      <p:pic>
        <p:nvPicPr>
          <p:cNvPr id="9" name="Picture 8" descr="med_bre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014842" cy="2971800"/>
          </a:xfrm>
          <a:prstGeom prst="rect">
            <a:avLst/>
          </a:prstGeom>
        </p:spPr>
      </p:pic>
      <p:sp>
        <p:nvSpPr>
          <p:cNvPr id="6" name="TextBox 5"/>
          <p:cNvSpPr txBox="1"/>
          <p:nvPr/>
        </p:nvSpPr>
        <p:spPr>
          <a:xfrm>
            <a:off x="2901434" y="5133997"/>
            <a:ext cx="2274331"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Steve Schiller</a:t>
            </a:r>
          </a:p>
          <a:p>
            <a:pPr algn="ctr"/>
            <a:r>
              <a:rPr lang="en-US" dirty="0" smtClean="0"/>
              <a:t>steve@schiller.com</a:t>
            </a:r>
            <a:endParaRPr lang="en-US" dirty="0"/>
          </a:p>
        </p:txBody>
      </p:sp>
    </p:spTree>
    <p:extLst>
      <p:ext uri="{BB962C8B-B14F-4D97-AF65-F5344CB8AC3E}">
        <p14:creationId xmlns:p14="http://schemas.microsoft.com/office/powerpoint/2010/main" val="22294953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67328"/>
          </a:xfrm>
        </p:spPr>
        <p:txBody>
          <a:bodyPr>
            <a:normAutofit/>
          </a:bodyPr>
          <a:lstStyle/>
          <a:p>
            <a:pPr algn="l"/>
            <a:r>
              <a:rPr lang="en-US" dirty="0" smtClean="0"/>
              <a:t>EM&amp;V Definitions</a:t>
            </a:r>
            <a:endParaRPr lang="en-US" dirty="0"/>
          </a:p>
        </p:txBody>
      </p:sp>
      <p:sp>
        <p:nvSpPr>
          <p:cNvPr id="3" name="Content Placeholder 2"/>
          <p:cNvSpPr>
            <a:spLocks noGrp="1"/>
          </p:cNvSpPr>
          <p:nvPr>
            <p:ph idx="1"/>
          </p:nvPr>
        </p:nvSpPr>
        <p:spPr>
          <a:xfrm>
            <a:off x="549275" y="1565243"/>
            <a:ext cx="7756525" cy="4378358"/>
          </a:xfrm>
        </p:spPr>
        <p:txBody>
          <a:bodyPr/>
          <a:lstStyle/>
          <a:p>
            <a:pPr eaLnBrk="1" hangingPunct="1"/>
            <a:r>
              <a:rPr lang="en-US" sz="2000" dirty="0" smtClean="0">
                <a:solidFill>
                  <a:srgbClr val="800000"/>
                </a:solidFill>
              </a:rPr>
              <a:t>Evaluation</a:t>
            </a:r>
            <a:r>
              <a:rPr lang="en-US" sz="2000" dirty="0" smtClean="0">
                <a:solidFill>
                  <a:srgbClr val="404040"/>
                </a:solidFill>
              </a:rPr>
              <a:t> - </a:t>
            </a:r>
            <a:r>
              <a:rPr lang="en-US" sz="2000" dirty="0" smtClean="0">
                <a:solidFill>
                  <a:srgbClr val="000000"/>
                </a:solidFill>
              </a:rPr>
              <a:t>The performance of studies and activities aimed at determining the effects of a </a:t>
            </a:r>
            <a:r>
              <a:rPr lang="en-US" sz="2000" dirty="0" smtClean="0">
                <a:solidFill>
                  <a:srgbClr val="800000"/>
                </a:solidFill>
              </a:rPr>
              <a:t>program or portfolio</a:t>
            </a:r>
          </a:p>
          <a:p>
            <a:pPr eaLnBrk="1" hangingPunct="1"/>
            <a:r>
              <a:rPr lang="en-US" sz="2000" dirty="0" smtClean="0">
                <a:solidFill>
                  <a:srgbClr val="800000"/>
                </a:solidFill>
              </a:rPr>
              <a:t>Measurement and Verification</a:t>
            </a:r>
            <a:r>
              <a:rPr lang="en-US" sz="2000" dirty="0" smtClean="0">
                <a:solidFill>
                  <a:srgbClr val="404040"/>
                </a:solidFill>
              </a:rPr>
              <a:t> </a:t>
            </a:r>
            <a:r>
              <a:rPr lang="en-US" sz="2000" dirty="0">
                <a:solidFill>
                  <a:srgbClr val="000000"/>
                </a:solidFill>
              </a:rPr>
              <a:t>-</a:t>
            </a:r>
            <a:r>
              <a:rPr lang="en-US" sz="2000" dirty="0" smtClean="0">
                <a:solidFill>
                  <a:srgbClr val="000000"/>
                </a:solidFill>
              </a:rPr>
              <a:t> Data collection, monitoring, and analysis associated with the calculation of gross energy and demand savings from </a:t>
            </a:r>
            <a:r>
              <a:rPr lang="en-US" sz="2000" dirty="0" smtClean="0">
                <a:solidFill>
                  <a:srgbClr val="800000"/>
                </a:solidFill>
              </a:rPr>
              <a:t>individual sites or projects</a:t>
            </a:r>
            <a:r>
              <a:rPr lang="en-US" sz="2000" dirty="0" smtClean="0">
                <a:solidFill>
                  <a:srgbClr val="404040"/>
                </a:solidFill>
              </a:rPr>
              <a:t>. </a:t>
            </a:r>
            <a:r>
              <a:rPr lang="en-US" sz="2000" dirty="0" smtClean="0">
                <a:solidFill>
                  <a:srgbClr val="000000"/>
                </a:solidFill>
              </a:rPr>
              <a:t>M&amp;V can be a subset of program evaluation.   </a:t>
            </a:r>
          </a:p>
          <a:p>
            <a:pPr eaLnBrk="1" hangingPunct="1"/>
            <a:r>
              <a:rPr lang="en-US" sz="2000" dirty="0" smtClean="0">
                <a:solidFill>
                  <a:srgbClr val="800000"/>
                </a:solidFill>
              </a:rPr>
              <a:t>EM&amp;V</a:t>
            </a:r>
            <a:r>
              <a:rPr lang="en-US" sz="2000" dirty="0" smtClean="0">
                <a:solidFill>
                  <a:srgbClr val="404040"/>
                </a:solidFill>
              </a:rPr>
              <a:t> </a:t>
            </a:r>
            <a:r>
              <a:rPr lang="en-US" sz="2000" dirty="0" smtClean="0">
                <a:solidFill>
                  <a:srgbClr val="000000"/>
                </a:solidFill>
              </a:rPr>
              <a:t>- The term “evaluation, measurement, and verification” is frequently seen in efficiency evaluation literature. EM&amp;V is a catchall acronym for determining both program and project impacts. </a:t>
            </a:r>
          </a:p>
          <a:p>
            <a:endParaRPr lang="en-US" sz="2400" dirty="0"/>
          </a:p>
        </p:txBody>
      </p:sp>
      <p:sp>
        <p:nvSpPr>
          <p:cNvPr id="5" name="Footer Placeholder 4"/>
          <p:cNvSpPr>
            <a:spLocks noGrp="1"/>
          </p:cNvSpPr>
          <p:nvPr>
            <p:ph type="ftr" sz="quarter" idx="11"/>
          </p:nvPr>
        </p:nvSpPr>
        <p:spPr>
          <a:xfrm>
            <a:off x="304800" y="6356350"/>
            <a:ext cx="8001000" cy="365125"/>
          </a:xfrm>
        </p:spPr>
        <p:txBody>
          <a:bodyPr/>
          <a:lstStyle/>
          <a:p>
            <a:pPr>
              <a:defRPr/>
            </a:pPr>
            <a:r>
              <a:rPr lang="nl-NL" smtClean="0"/>
              <a:t>TRM Presentation -  Schiller</a:t>
            </a:r>
            <a:endParaRPr lang="en-US" dirty="0"/>
          </a:p>
        </p:txBody>
      </p:sp>
    </p:spTree>
    <p:extLst>
      <p:ext uri="{BB962C8B-B14F-4D97-AF65-F5344CB8AC3E}">
        <p14:creationId xmlns:p14="http://schemas.microsoft.com/office/powerpoint/2010/main" val="20215627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98475" y="0"/>
            <a:ext cx="7785100" cy="910765"/>
          </a:xfrm>
        </p:spPr>
        <p:txBody>
          <a:bodyPr/>
          <a:lstStyle/>
          <a:p>
            <a:pPr algn="l" eaLnBrk="1" hangingPunct="1"/>
            <a:r>
              <a:rPr lang="en-US" dirty="0" smtClean="0">
                <a:ea typeface="ＭＳ Ｐゴシック" charset="0"/>
                <a:cs typeface="ＭＳ Ｐゴシック" charset="0"/>
              </a:rPr>
              <a:t>Impact Evaluation Results</a:t>
            </a:r>
            <a:endParaRPr lang="en-US" dirty="0">
              <a:ea typeface="ＭＳ Ｐゴシック" charset="0"/>
              <a:cs typeface="ＭＳ Ｐゴシック" charset="0"/>
            </a:endParaRPr>
          </a:p>
        </p:txBody>
      </p:sp>
      <p:sp>
        <p:nvSpPr>
          <p:cNvPr id="41989" name="Rectangle 3"/>
          <p:cNvSpPr>
            <a:spLocks noGrp="1" noChangeArrowheads="1"/>
          </p:cNvSpPr>
          <p:nvPr>
            <p:ph idx="1"/>
          </p:nvPr>
        </p:nvSpPr>
        <p:spPr>
          <a:xfrm>
            <a:off x="228600" y="1000559"/>
            <a:ext cx="8357525" cy="5247841"/>
          </a:xfrm>
          <a:ln>
            <a:miter lim="800000"/>
            <a:headEnd/>
            <a:tailEnd/>
          </a:ln>
        </p:spPr>
        <p:txBody>
          <a:bodyPr rtlCol="0">
            <a:normAutofit fontScale="70000" lnSpcReduction="20000"/>
          </a:bodyPr>
          <a:lstStyle/>
          <a:p>
            <a:pPr>
              <a:lnSpc>
                <a:spcPct val="120000"/>
              </a:lnSpc>
              <a:spcBef>
                <a:spcPts val="800"/>
              </a:spcBef>
              <a:spcAft>
                <a:spcPts val="1200"/>
              </a:spcAft>
              <a:defRPr/>
            </a:pPr>
            <a:r>
              <a:rPr lang="en-US" sz="3200" dirty="0">
                <a:solidFill>
                  <a:srgbClr val="800000"/>
                </a:solidFill>
              </a:rPr>
              <a:t>Gross </a:t>
            </a:r>
            <a:r>
              <a:rPr lang="en-US" sz="3200" dirty="0" smtClean="0">
                <a:solidFill>
                  <a:srgbClr val="800000"/>
                </a:solidFill>
              </a:rPr>
              <a:t>Savings - </a:t>
            </a:r>
            <a:r>
              <a:rPr lang="en-US" sz="3200" dirty="0" smtClean="0">
                <a:cs typeface="Arial"/>
              </a:rPr>
              <a:t>The change in energy consumption and/or demand that results</a:t>
            </a:r>
            <a:r>
              <a:rPr lang="en-US" sz="3200" dirty="0" smtClean="0">
                <a:solidFill>
                  <a:srgbClr val="404040"/>
                </a:solidFill>
                <a:cs typeface="Arial"/>
              </a:rPr>
              <a:t> </a:t>
            </a:r>
            <a:r>
              <a:rPr lang="en-US" sz="3200" dirty="0" smtClean="0">
                <a:solidFill>
                  <a:srgbClr val="800000"/>
                </a:solidFill>
                <a:cs typeface="Arial"/>
              </a:rPr>
              <a:t>directly from program-promoted actions taken by program participants regardless of why they participated</a:t>
            </a:r>
            <a:endParaRPr lang="en-US" sz="3200" dirty="0" smtClean="0">
              <a:solidFill>
                <a:srgbClr val="004783"/>
              </a:solidFill>
              <a:cs typeface="Arial"/>
            </a:endParaRPr>
          </a:p>
          <a:p>
            <a:pPr>
              <a:lnSpc>
                <a:spcPct val="120000"/>
              </a:lnSpc>
              <a:spcBef>
                <a:spcPts val="800"/>
              </a:spcBef>
              <a:spcAft>
                <a:spcPts val="1200"/>
              </a:spcAft>
              <a:defRPr/>
            </a:pPr>
            <a:r>
              <a:rPr lang="en-US" sz="3200" dirty="0">
                <a:solidFill>
                  <a:srgbClr val="800000"/>
                </a:solidFill>
              </a:rPr>
              <a:t>Net </a:t>
            </a:r>
            <a:r>
              <a:rPr lang="en-US" sz="3200" dirty="0" smtClean="0">
                <a:solidFill>
                  <a:srgbClr val="800000"/>
                </a:solidFill>
              </a:rPr>
              <a:t>Savings</a:t>
            </a:r>
            <a:r>
              <a:rPr lang="en-US" sz="3200" dirty="0">
                <a:solidFill>
                  <a:srgbClr val="800000"/>
                </a:solidFill>
              </a:rPr>
              <a:t> </a:t>
            </a:r>
            <a:r>
              <a:rPr lang="en-US" sz="3200" dirty="0" smtClean="0">
                <a:solidFill>
                  <a:srgbClr val="800000"/>
                </a:solidFill>
              </a:rPr>
              <a:t>-</a:t>
            </a:r>
            <a:r>
              <a:rPr lang="en-US" sz="3200" b="1" dirty="0" smtClean="0">
                <a:solidFill>
                  <a:srgbClr val="800000"/>
                </a:solidFill>
              </a:rPr>
              <a:t>  </a:t>
            </a:r>
            <a:r>
              <a:rPr lang="en-US" sz="3200" dirty="0" smtClean="0">
                <a:solidFill>
                  <a:srgbClr val="000000"/>
                </a:solidFill>
                <a:cs typeface="Arial"/>
              </a:rPr>
              <a:t>Refers to the </a:t>
            </a:r>
            <a:r>
              <a:rPr lang="en-US" sz="3200" dirty="0" smtClean="0">
                <a:solidFill>
                  <a:srgbClr val="800000"/>
                </a:solidFill>
                <a:cs typeface="Arial"/>
              </a:rPr>
              <a:t>portion of gross savings that is attributable to a particular program</a:t>
            </a:r>
            <a:r>
              <a:rPr lang="en-US" sz="3200" b="1" dirty="0" smtClean="0">
                <a:solidFill>
                  <a:srgbClr val="008000"/>
                </a:solidFill>
                <a:cs typeface="Arial"/>
              </a:rPr>
              <a:t>.</a:t>
            </a:r>
            <a:r>
              <a:rPr lang="en-US" sz="3200" dirty="0" smtClean="0">
                <a:solidFill>
                  <a:srgbClr val="008000"/>
                </a:solidFill>
                <a:cs typeface="Arial"/>
              </a:rPr>
              <a:t> </a:t>
            </a:r>
            <a:r>
              <a:rPr lang="en-US" sz="3200" dirty="0">
                <a:solidFill>
                  <a:srgbClr val="000000"/>
                </a:solidFill>
                <a:cs typeface="Arial"/>
              </a:rPr>
              <a:t>A</a:t>
            </a:r>
            <a:r>
              <a:rPr lang="en-US" sz="3200" dirty="0" smtClean="0">
                <a:solidFill>
                  <a:srgbClr val="000000"/>
                </a:solidFill>
                <a:cs typeface="Arial"/>
              </a:rPr>
              <a:t>ttributing changes to one cause (i.e., a particular program) or another can be quite complex</a:t>
            </a:r>
          </a:p>
          <a:p>
            <a:pPr>
              <a:lnSpc>
                <a:spcPct val="120000"/>
              </a:lnSpc>
              <a:spcBef>
                <a:spcPts val="800"/>
              </a:spcBef>
              <a:spcAft>
                <a:spcPts val="1200"/>
              </a:spcAft>
              <a:defRPr/>
            </a:pPr>
            <a:r>
              <a:rPr lang="en-US" sz="3200" dirty="0">
                <a:solidFill>
                  <a:srgbClr val="800000"/>
                </a:solidFill>
              </a:rPr>
              <a:t>Non-Energy Benefits (NEBs</a:t>
            </a:r>
            <a:r>
              <a:rPr lang="en-US" sz="3200" dirty="0" smtClean="0">
                <a:solidFill>
                  <a:srgbClr val="800000"/>
                </a:solidFill>
              </a:rPr>
              <a:t>)</a:t>
            </a:r>
            <a:r>
              <a:rPr lang="en-US" sz="3200" dirty="0">
                <a:solidFill>
                  <a:srgbClr val="800000"/>
                </a:solidFill>
              </a:rPr>
              <a:t> </a:t>
            </a:r>
            <a:r>
              <a:rPr lang="en-US" sz="3200" dirty="0" smtClean="0">
                <a:solidFill>
                  <a:srgbClr val="800000"/>
                </a:solidFill>
              </a:rPr>
              <a:t>- </a:t>
            </a:r>
            <a:r>
              <a:rPr lang="en-US" sz="3200" b="1" dirty="0" smtClean="0">
                <a:solidFill>
                  <a:srgbClr val="800000"/>
                </a:solidFill>
              </a:rPr>
              <a:t> </a:t>
            </a:r>
            <a:r>
              <a:rPr lang="en-US" sz="3200" dirty="0">
                <a:cs typeface="Arial"/>
              </a:rPr>
              <a:t>Identifiable non-energy impacts associated with program </a:t>
            </a:r>
            <a:r>
              <a:rPr lang="en-US" sz="3200" dirty="0" smtClean="0">
                <a:cs typeface="Arial"/>
              </a:rPr>
              <a:t>implementation</a:t>
            </a:r>
            <a:r>
              <a:rPr lang="en-US" sz="3200" dirty="0">
                <a:cs typeface="Arial"/>
              </a:rPr>
              <a:t> </a:t>
            </a:r>
            <a:r>
              <a:rPr lang="en-US" sz="3200" dirty="0" smtClean="0">
                <a:solidFill>
                  <a:srgbClr val="800000"/>
                </a:solidFill>
                <a:cs typeface="Arial"/>
              </a:rPr>
              <a:t>(</a:t>
            </a:r>
            <a:r>
              <a:rPr lang="en-US" sz="2900" dirty="0">
                <a:solidFill>
                  <a:srgbClr val="800000"/>
                </a:solidFill>
                <a:cs typeface="Arial"/>
              </a:rPr>
              <a:t>e.g., </a:t>
            </a:r>
            <a:r>
              <a:rPr lang="en-US" sz="2900" dirty="0" smtClean="0">
                <a:solidFill>
                  <a:srgbClr val="800000"/>
                </a:solidFill>
                <a:cs typeface="Arial"/>
              </a:rPr>
              <a:t>avoided </a:t>
            </a:r>
            <a:r>
              <a:rPr lang="en-US" sz="2900" dirty="0">
                <a:solidFill>
                  <a:srgbClr val="800000"/>
                </a:solidFill>
                <a:cs typeface="Arial"/>
              </a:rPr>
              <a:t>emissions and environmental benefits, productivity improvements, jobs created and local economic development, reduced utility customer disconnects, higher comfort and </a:t>
            </a:r>
            <a:r>
              <a:rPr lang="en-US" sz="2900" dirty="0" smtClean="0">
                <a:solidFill>
                  <a:srgbClr val="800000"/>
                </a:solidFill>
                <a:cs typeface="Arial"/>
              </a:rPr>
              <a:t>convenience)</a:t>
            </a:r>
            <a:r>
              <a:rPr lang="en-US" sz="2900" dirty="0" smtClean="0">
                <a:solidFill>
                  <a:srgbClr val="404040"/>
                </a:solidFill>
                <a:cs typeface="Arial"/>
              </a:rPr>
              <a:t> </a:t>
            </a:r>
            <a:endParaRPr lang="en-US" sz="2900" dirty="0">
              <a:solidFill>
                <a:srgbClr val="404040"/>
              </a:solidFill>
              <a:cs typeface="Arial"/>
            </a:endParaRPr>
          </a:p>
        </p:txBody>
      </p:sp>
      <p:sp>
        <p:nvSpPr>
          <p:cNvPr id="50181" name="Footer Placeholder 4"/>
          <p:cNvSpPr>
            <a:spLocks noGrp="1"/>
          </p:cNvSpPr>
          <p:nvPr>
            <p:ph type="ftr" sz="quarter" idx="11"/>
          </p:nvPr>
        </p:nvSpPr>
        <p:spPr bwMode="auto">
          <a:xfrm>
            <a:off x="498475" y="6248400"/>
            <a:ext cx="7350125" cy="609600"/>
          </a:xfrm>
          <a:ln>
            <a:miter lim="800000"/>
            <a:headEnd/>
            <a:tailEnd/>
          </a:ln>
        </p:spPr>
        <p:txBody>
          <a:bodyPr/>
          <a:lstStyle/>
          <a:p>
            <a:pPr>
              <a:defRPr/>
            </a:pPr>
            <a:r>
              <a:rPr lang="nl-NL" smtClean="0"/>
              <a:t>TRM Presentation -  Schiller</a:t>
            </a:r>
            <a:endParaRPr lang="en-US" dirty="0"/>
          </a:p>
        </p:txBody>
      </p:sp>
    </p:spTree>
    <p:extLst>
      <p:ext uri="{BB962C8B-B14F-4D97-AF65-F5344CB8AC3E}">
        <p14:creationId xmlns:p14="http://schemas.microsoft.com/office/powerpoint/2010/main" val="3562381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Autofit/>
          </a:bodyPr>
          <a:lstStyle/>
          <a:p>
            <a:pPr algn="l"/>
            <a:r>
              <a:rPr lang="en-US" sz="3600" dirty="0" smtClean="0">
                <a:ea typeface="ＭＳ Ｐゴシック" charset="-128"/>
                <a:cs typeface="ＭＳ Ｐゴシック" charset="-128"/>
              </a:rPr>
              <a:t>Savings Cannot Be Measured -  </a:t>
            </a:r>
            <a:br>
              <a:rPr lang="en-US" sz="3600" dirty="0" smtClean="0">
                <a:ea typeface="ＭＳ Ｐゴシック" charset="-128"/>
                <a:cs typeface="ＭＳ Ｐゴシック" charset="-128"/>
              </a:rPr>
            </a:br>
            <a:r>
              <a:rPr lang="en-US" sz="3600" dirty="0" smtClean="0">
                <a:ea typeface="ＭＳ Ｐゴシック" charset="-128"/>
                <a:cs typeface="ＭＳ Ｐゴシック" charset="-128"/>
              </a:rPr>
              <a:t>    </a:t>
            </a:r>
            <a:r>
              <a:rPr lang="en-US" sz="3600" i="1" dirty="0" smtClean="0">
                <a:solidFill>
                  <a:srgbClr val="800000"/>
                </a:solidFill>
                <a:ea typeface="ＭＳ Ｐゴシック" charset="-128"/>
                <a:cs typeface="ＭＳ Ｐゴシック" charset="-128"/>
              </a:rPr>
              <a:t>They Are Estimated </a:t>
            </a:r>
            <a:endParaRPr lang="en-US" sz="3600" i="1" dirty="0">
              <a:solidFill>
                <a:srgbClr val="800000"/>
              </a:solidFill>
              <a:ea typeface="ＭＳ Ｐゴシック" charset="-128"/>
              <a:cs typeface="ＭＳ Ｐゴシック" charset="-128"/>
            </a:endParaRPr>
          </a:p>
        </p:txBody>
      </p:sp>
      <p:sp>
        <p:nvSpPr>
          <p:cNvPr id="5" name="Footer Placeholder 4"/>
          <p:cNvSpPr>
            <a:spLocks noGrp="1"/>
          </p:cNvSpPr>
          <p:nvPr>
            <p:ph type="ftr" sz="quarter" idx="11"/>
          </p:nvPr>
        </p:nvSpPr>
        <p:spPr>
          <a:xfrm>
            <a:off x="457200" y="6356350"/>
            <a:ext cx="7696200" cy="365125"/>
          </a:xfrm>
        </p:spPr>
        <p:txBody>
          <a:bodyPr/>
          <a:lstStyle/>
          <a:p>
            <a:pPr>
              <a:defRPr/>
            </a:pPr>
            <a:r>
              <a:rPr lang="nl-NL" smtClean="0"/>
              <a:t>TRM Presentation -  Schiller</a:t>
            </a:r>
            <a:endParaRPr lang="en-US" dirty="0"/>
          </a:p>
        </p:txBody>
      </p:sp>
      <p:sp>
        <p:nvSpPr>
          <p:cNvPr id="85" name="Rectangle 2"/>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86" name="Rectangle 3"/>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87" name="Rectangle 4"/>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88" name="Rectangle 5"/>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89" name="Rectangle 6"/>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90" name="Rectangle 7"/>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91" name="Rectangle 8"/>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92" name="Rectangle 9"/>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93" name="Rectangle 10"/>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94" name="Rectangle 11"/>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95" name="Rectangle 12"/>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96" name="Rectangle 13"/>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97" name="Rectangle 14"/>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98" name="Rectangle 15"/>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99" name="Rectangle 16"/>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100" name="Rectangle 17"/>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101" name="Rectangle 18"/>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102" name="Rectangle 19"/>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103" name="Rectangle 20"/>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104" name="Rectangle 21"/>
          <p:cNvSpPr>
            <a:spLocks noChangeArrowheads="1"/>
          </p:cNvSpPr>
          <p:nvPr/>
        </p:nvSpPr>
        <p:spPr bwMode="auto">
          <a:xfrm>
            <a:off x="441325" y="1828800"/>
            <a:ext cx="8702675" cy="4279900"/>
          </a:xfrm>
          <a:prstGeom prst="rect">
            <a:avLst/>
          </a:prstGeom>
          <a:noFill/>
          <a:ln w="9525">
            <a:noFill/>
            <a:miter lim="800000"/>
            <a:headEnd/>
            <a:tailEnd/>
          </a:ln>
        </p:spPr>
        <p:txBody>
          <a:bodyPr wrap="none" anchor="ctr">
            <a:prstTxWarp prst="textNoShape">
              <a:avLst/>
            </a:prstTxWarp>
          </a:bodyPr>
          <a:lstStyle/>
          <a:p>
            <a:pPr algn="ctr"/>
            <a:endParaRPr lang="en-CA" dirty="0"/>
          </a:p>
        </p:txBody>
      </p:sp>
      <p:sp>
        <p:nvSpPr>
          <p:cNvPr id="107" name="Text Placeholder 132"/>
          <p:cNvSpPr txBox="1">
            <a:spLocks/>
          </p:cNvSpPr>
          <p:nvPr/>
        </p:nvSpPr>
        <p:spPr>
          <a:xfrm>
            <a:off x="0" y="5867400"/>
            <a:ext cx="9144000" cy="533400"/>
          </a:xfrm>
          <a:prstGeom prst="rect">
            <a:avLst/>
          </a:prstGeom>
          <a:ln w="28575" cmpd="sng">
            <a:noFill/>
          </a:ln>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b="1" i="0" u="none" strike="noStrike" kern="1200" cap="none" spc="0" normalizeH="0" baseline="0" noProof="0" dirty="0" smtClean="0">
                <a:ln>
                  <a:noFill/>
                </a:ln>
                <a:solidFill>
                  <a:srgbClr val="000090"/>
                </a:solidFill>
                <a:effectLst/>
                <a:uLnTx/>
                <a:uFillTx/>
                <a:latin typeface="+mn-lt"/>
                <a:ea typeface="+mn-ea"/>
                <a:cs typeface="+mn-cs"/>
              </a:rPr>
              <a:t>Graph</a:t>
            </a:r>
            <a:r>
              <a:rPr kumimoji="0" lang="en-US" b="1" i="0" u="none" strike="noStrike" kern="1200" cap="none" spc="0" normalizeH="0" noProof="0" dirty="0" smtClean="0">
                <a:ln>
                  <a:noFill/>
                </a:ln>
                <a:solidFill>
                  <a:srgbClr val="000090"/>
                </a:solidFill>
                <a:effectLst/>
                <a:uLnTx/>
                <a:uFillTx/>
                <a:latin typeface="+mn-lt"/>
                <a:ea typeface="+mn-ea"/>
                <a:cs typeface="+mn-cs"/>
              </a:rPr>
              <a:t> of </a:t>
            </a:r>
            <a:r>
              <a:rPr kumimoji="0" lang="en-US" b="1" i="0" u="none" strike="noStrike" kern="1200" cap="none" spc="0" normalizeH="0" baseline="0" noProof="0" dirty="0" smtClean="0">
                <a:ln>
                  <a:noFill/>
                </a:ln>
                <a:solidFill>
                  <a:srgbClr val="000090"/>
                </a:solidFill>
                <a:effectLst/>
                <a:uLnTx/>
                <a:uFillTx/>
                <a:latin typeface="+mn-lt"/>
                <a:ea typeface="+mn-ea"/>
                <a:cs typeface="+mn-cs"/>
              </a:rPr>
              <a:t>Energy Consumption Before, During And After Project Is Installed</a:t>
            </a:r>
            <a:endParaRPr kumimoji="0" lang="en-US" b="1" i="0" u="none" strike="noStrike" kern="1200" cap="none" spc="0" normalizeH="0" baseline="0" noProof="0" dirty="0">
              <a:ln>
                <a:noFill/>
              </a:ln>
              <a:solidFill>
                <a:srgbClr val="000090"/>
              </a:solidFill>
              <a:effectLst/>
              <a:uLnTx/>
              <a:uFillTx/>
              <a:latin typeface="+mn-lt"/>
              <a:ea typeface="+mn-ea"/>
              <a:cs typeface="+mn-cs"/>
            </a:endParaRPr>
          </a:p>
        </p:txBody>
      </p:sp>
      <p:pic>
        <p:nvPicPr>
          <p:cNvPr id="4" name="Picture 3" descr="Figure3.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600200"/>
            <a:ext cx="8991600" cy="4267200"/>
          </a:xfrm>
          <a:prstGeom prst="rect">
            <a:avLst/>
          </a:prstGeom>
        </p:spPr>
      </p:pic>
    </p:spTree>
    <p:extLst>
      <p:ext uri="{BB962C8B-B14F-4D97-AF65-F5344CB8AC3E}">
        <p14:creationId xmlns:p14="http://schemas.microsoft.com/office/powerpoint/2010/main" val="40965319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
    <a:dk1>
      <a:srgbClr val="616161"/>
    </a:dk1>
    <a:lt1>
      <a:sysClr val="window" lastClr="FFFFFF"/>
    </a:lt1>
    <a:dk2>
      <a:srgbClr val="FFFFFF"/>
    </a:dk2>
    <a:lt2>
      <a:srgbClr val="FFFFFF"/>
    </a:lt2>
    <a:accent1>
      <a:srgbClr val="31859C"/>
    </a:accent1>
    <a:accent2>
      <a:srgbClr val="A5B13C"/>
    </a:accent2>
    <a:accent3>
      <a:srgbClr val="FAD33C"/>
    </a:accent3>
    <a:accent4>
      <a:srgbClr val="B7DEE9"/>
    </a:accent4>
    <a:accent5>
      <a:srgbClr val="B5BE78"/>
    </a:accent5>
    <a:accent6>
      <a:srgbClr val="FADC59"/>
    </a:accent6>
    <a:hlink>
      <a:srgbClr val="31859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Breeze.thmx</Template>
  <TotalTime>779</TotalTime>
  <Words>5540</Words>
  <Application>Microsoft Macintosh PowerPoint</Application>
  <PresentationFormat>On-screen Show (4:3)</PresentationFormat>
  <Paragraphs>631</Paragraphs>
  <Slides>64</Slides>
  <Notes>25</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Breeze</vt:lpstr>
      <vt:lpstr>Introduction to Technical Reference Manuals for  Energy Efficiency Programs </vt:lpstr>
      <vt:lpstr>Topics</vt:lpstr>
      <vt:lpstr>Sources</vt:lpstr>
      <vt:lpstr>Context and Background on EE EM&amp;V</vt:lpstr>
      <vt:lpstr>Why Evaluate? </vt:lpstr>
      <vt:lpstr>Evaluation Types</vt:lpstr>
      <vt:lpstr>EM&amp;V Definitions</vt:lpstr>
      <vt:lpstr>Impact Evaluation Results</vt:lpstr>
      <vt:lpstr>Savings Cannot Be Measured -       They Are Estimated </vt:lpstr>
      <vt:lpstr>The Big Issues of EM&amp;V</vt:lpstr>
      <vt:lpstr>Approaches for Determining Gross Energy Savings</vt:lpstr>
      <vt:lpstr>A “Typical” Combination for Determining Gross Savings</vt:lpstr>
      <vt:lpstr>Introduction to TRMs</vt:lpstr>
      <vt:lpstr>Definitions</vt:lpstr>
      <vt:lpstr>Deemed Savings</vt:lpstr>
      <vt:lpstr>Deemed Savings and Algorithm Resource Database – AKA “TRM” </vt:lpstr>
      <vt:lpstr>TRM Contents</vt:lpstr>
      <vt:lpstr>How Values Are Indicated</vt:lpstr>
      <vt:lpstr>Measure Spectrum</vt:lpstr>
      <vt:lpstr>Applicability Conditions</vt:lpstr>
      <vt:lpstr>TRM Formats</vt:lpstr>
      <vt:lpstr>TRM Coverage and Administration: Geographic or Jurisdictional Options</vt:lpstr>
      <vt:lpstr>Why Use TRMs</vt:lpstr>
      <vt:lpstr>TRM Advantages</vt:lpstr>
      <vt:lpstr> TRM and Deemed Savings Cautions</vt:lpstr>
      <vt:lpstr>TRM Comparison</vt:lpstr>
      <vt:lpstr>Bottom Line</vt:lpstr>
      <vt:lpstr>TRM Examples</vt:lpstr>
      <vt:lpstr>Quick History of TRMs</vt:lpstr>
      <vt:lpstr>Today’s National Picture</vt:lpstr>
      <vt:lpstr>Introduction to Two Regional TRMs</vt:lpstr>
      <vt:lpstr>Regional (Northeast/Mid Atlantic) EM&amp;V Forum</vt:lpstr>
      <vt:lpstr>Forum Participants and Multistate (Mid-Atlantic)TRM</vt:lpstr>
      <vt:lpstr>Northwest Regional Technical Forum  an advisory committee established in 1999 to develop standards to verify and evaluate conservation savings</vt:lpstr>
      <vt:lpstr>RTF TRM</vt:lpstr>
      <vt:lpstr>Measure Category/Quality Standards</vt:lpstr>
      <vt:lpstr>Guidelines Measure Status</vt:lpstr>
      <vt:lpstr>RTF  - Getting to Unitized Savings (UES)</vt:lpstr>
      <vt:lpstr>They Have No Secrets!</vt:lpstr>
      <vt:lpstr> A Few State Examples</vt:lpstr>
      <vt:lpstr>Lets run through some examples…..</vt:lpstr>
      <vt:lpstr>   How To Set Up and Use TRMs and  Lessons Learned</vt:lpstr>
      <vt:lpstr>Planning, Implementing, and Evaluating Efficiency Programs </vt:lpstr>
      <vt:lpstr>Structure for Defining Evaluation Activities – including TRMs</vt:lpstr>
      <vt:lpstr>Timing: Portfolio Cycles and TRMs</vt:lpstr>
      <vt:lpstr>How TRM Efforts Get Initiated</vt:lpstr>
      <vt:lpstr>Getting a TRM Process Started </vt:lpstr>
      <vt:lpstr>Typical Steps to Develop a TRM</vt:lpstr>
      <vt:lpstr>Process for Evaluating Measures</vt:lpstr>
      <vt:lpstr>One Issue: Who Does Evaluation (and TRMs)</vt:lpstr>
      <vt:lpstr>Updating Process  </vt:lpstr>
      <vt:lpstr>Lessons Learned - Process</vt:lpstr>
      <vt:lpstr>Looking Back or Going Forward?</vt:lpstr>
      <vt:lpstr>Lessons Learned - Updates</vt:lpstr>
      <vt:lpstr>So, How Much Does This Cost?</vt:lpstr>
      <vt:lpstr>Some Ballpark Cost Ranges (remember it depends….)</vt:lpstr>
      <vt:lpstr>Northwest RTF 2013 Budget</vt:lpstr>
      <vt:lpstr>Suggestions for working group/advisory structures</vt:lpstr>
      <vt:lpstr>EM&amp;V and TRM Resources</vt:lpstr>
      <vt:lpstr>EM&amp;V Resources</vt:lpstr>
      <vt:lpstr>SEE Action Impact Evaluation Guide </vt:lpstr>
      <vt:lpstr>M&amp;V: IPMVP Options A-D</vt:lpstr>
      <vt:lpstr>TRM Resources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Technical Reference Manuals for North Carolina Energy Efficiency Programs   </dc:title>
  <dc:creator>Steven Schiller</dc:creator>
  <cp:lastModifiedBy>Richard Sedano</cp:lastModifiedBy>
  <cp:revision>142</cp:revision>
  <cp:lastPrinted>2014-02-17T02:16:00Z</cp:lastPrinted>
  <dcterms:created xsi:type="dcterms:W3CDTF">2014-02-16T16:21:59Z</dcterms:created>
  <dcterms:modified xsi:type="dcterms:W3CDTF">2014-09-29T16:09:53Z</dcterms:modified>
</cp:coreProperties>
</file>