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3"/>
  </p:notesMasterIdLst>
  <p:sldIdLst>
    <p:sldId id="257" r:id="rId2"/>
    <p:sldId id="258" r:id="rId3"/>
    <p:sldId id="263" r:id="rId4"/>
    <p:sldId id="296" r:id="rId5"/>
    <p:sldId id="299" r:id="rId6"/>
    <p:sldId id="309" r:id="rId7"/>
    <p:sldId id="310" r:id="rId8"/>
    <p:sldId id="311" r:id="rId9"/>
    <p:sldId id="304" r:id="rId10"/>
    <p:sldId id="305" r:id="rId11"/>
    <p:sldId id="30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talina Lamadrid" initials="C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62" autoAdjust="0"/>
  </p:normalViewPr>
  <p:slideViewPr>
    <p:cSldViewPr>
      <p:cViewPr>
        <p:scale>
          <a:sx n="75" d="100"/>
          <a:sy n="75" d="100"/>
        </p:scale>
        <p:origin x="-1014" y="-66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244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D1B9D8-2033-465B-BCBE-6F5BE5A00663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89594D-02D3-445E-B2B4-99C7A526F548}">
      <dgm:prSet phldrT="[Text]"/>
      <dgm:spPr/>
      <dgm:t>
        <a:bodyPr/>
        <a:lstStyle/>
        <a:p>
          <a:r>
            <a:rPr lang="en-US" b="1" dirty="0" smtClean="0">
              <a:latin typeface="Arial" pitchFamily="34" charset="0"/>
              <a:cs typeface="Arial" pitchFamily="34" charset="0"/>
            </a:rPr>
            <a:t>Consistency in Deemed Savings and Framework for EM&amp;V 2.0</a:t>
          </a:r>
          <a:endParaRPr lang="en-US" b="1" dirty="0">
            <a:latin typeface="Arial" pitchFamily="34" charset="0"/>
            <a:cs typeface="Arial" pitchFamily="34" charset="0"/>
          </a:endParaRPr>
        </a:p>
      </dgm:t>
    </dgm:pt>
    <dgm:pt modelId="{1D3B4456-CD7D-41E5-84C3-EDD691D8E2DC}" type="parTrans" cxnId="{626C55F3-0ED0-43B9-B541-1F7604657EDB}">
      <dgm:prSet/>
      <dgm:spPr/>
      <dgm:t>
        <a:bodyPr/>
        <a:lstStyle/>
        <a:p>
          <a:endParaRPr lang="en-US"/>
        </a:p>
      </dgm:t>
    </dgm:pt>
    <dgm:pt modelId="{AC6F3D5C-1C32-48E3-A0C6-741164D4B1AD}" type="sibTrans" cxnId="{626C55F3-0ED0-43B9-B541-1F7604657EDB}">
      <dgm:prSet/>
      <dgm:spPr/>
      <dgm:t>
        <a:bodyPr/>
        <a:lstStyle/>
        <a:p>
          <a:endParaRPr lang="en-US"/>
        </a:p>
      </dgm:t>
    </dgm:pt>
    <dgm:pt modelId="{62CB8932-A8A1-44EB-A14D-CB5EC8A3FA3F}">
      <dgm:prSet phldrT="[Text]"/>
      <dgm:spPr/>
      <dgm:t>
        <a:bodyPr/>
        <a:lstStyle/>
        <a:p>
          <a:r>
            <a:rPr lang="en-US" b="1" dirty="0" smtClean="0">
              <a:latin typeface="Arial" pitchFamily="34" charset="0"/>
              <a:cs typeface="Arial" pitchFamily="34" charset="0"/>
            </a:rPr>
            <a:t>Easier Program Design and Evaluation</a:t>
          </a:r>
          <a:endParaRPr lang="en-US" b="1" dirty="0">
            <a:latin typeface="Arial" pitchFamily="34" charset="0"/>
            <a:cs typeface="Arial" pitchFamily="34" charset="0"/>
          </a:endParaRPr>
        </a:p>
      </dgm:t>
    </dgm:pt>
    <dgm:pt modelId="{591CA80B-B7A3-432F-907A-76A6E05B05A6}" type="parTrans" cxnId="{DF4283BB-F8D4-4F4B-9C25-C4DF231F5FEE}">
      <dgm:prSet/>
      <dgm:spPr/>
      <dgm:t>
        <a:bodyPr/>
        <a:lstStyle/>
        <a:p>
          <a:endParaRPr lang="en-US"/>
        </a:p>
      </dgm:t>
    </dgm:pt>
    <dgm:pt modelId="{72126D71-4ABE-4925-A827-0C1DD99775A2}" type="sibTrans" cxnId="{DF4283BB-F8D4-4F4B-9C25-C4DF231F5FEE}">
      <dgm:prSet/>
      <dgm:spPr/>
      <dgm:t>
        <a:bodyPr/>
        <a:lstStyle/>
        <a:p>
          <a:endParaRPr lang="en-US"/>
        </a:p>
      </dgm:t>
    </dgm:pt>
    <dgm:pt modelId="{F52365BE-CA11-4F3A-AA56-D696039B243D}">
      <dgm:prSet phldrT="[Text]"/>
      <dgm:spPr/>
      <dgm:t>
        <a:bodyPr/>
        <a:lstStyle/>
        <a:p>
          <a:r>
            <a:rPr lang="en-US" b="1" dirty="0" smtClean="0">
              <a:latin typeface="Arial" pitchFamily="34" charset="0"/>
              <a:cs typeface="Arial" pitchFamily="34" charset="0"/>
            </a:rPr>
            <a:t>More Utilities Running Programs</a:t>
          </a:r>
          <a:endParaRPr lang="en-US" b="1" dirty="0">
            <a:latin typeface="Arial" pitchFamily="34" charset="0"/>
            <a:cs typeface="Arial" pitchFamily="34" charset="0"/>
          </a:endParaRPr>
        </a:p>
      </dgm:t>
    </dgm:pt>
    <dgm:pt modelId="{34957611-869C-4A8C-9005-CE442A996377}" type="parTrans" cxnId="{E6AA2AE2-4356-4658-A1D9-CB2E8625CF0A}">
      <dgm:prSet/>
      <dgm:spPr/>
      <dgm:t>
        <a:bodyPr/>
        <a:lstStyle/>
        <a:p>
          <a:endParaRPr lang="en-US"/>
        </a:p>
      </dgm:t>
    </dgm:pt>
    <dgm:pt modelId="{B999AF10-E77B-4315-A4C4-4B0153DF40FA}" type="sibTrans" cxnId="{E6AA2AE2-4356-4658-A1D9-CB2E8625CF0A}">
      <dgm:prSet/>
      <dgm:spPr/>
      <dgm:t>
        <a:bodyPr/>
        <a:lstStyle/>
        <a:p>
          <a:endParaRPr lang="en-US"/>
        </a:p>
      </dgm:t>
    </dgm:pt>
    <dgm:pt modelId="{A60393DF-22F5-439B-B5B4-2A219DDC1CEA}">
      <dgm:prSet phldrT="[Text]"/>
      <dgm:spPr>
        <a:solidFill>
          <a:schemeClr val="accent1"/>
        </a:solidFill>
      </dgm:spPr>
      <dgm:t>
        <a:bodyPr/>
        <a:lstStyle/>
        <a:p>
          <a:r>
            <a:rPr lang="en-US" b="1" dirty="0" smtClean="0">
              <a:latin typeface="Arial" pitchFamily="34" charset="0"/>
              <a:cs typeface="Arial" pitchFamily="34" charset="0"/>
            </a:rPr>
            <a:t>Greater Energy Savings </a:t>
          </a:r>
          <a:endParaRPr lang="en-US" b="1" dirty="0">
            <a:latin typeface="Arial" pitchFamily="34" charset="0"/>
            <a:cs typeface="Arial" pitchFamily="34" charset="0"/>
          </a:endParaRPr>
        </a:p>
      </dgm:t>
    </dgm:pt>
    <dgm:pt modelId="{368821DF-F391-4FE0-81B2-026E4A06FEC7}" type="parTrans" cxnId="{E994DF7D-9FBB-429F-8F9A-57BAC5A4593C}">
      <dgm:prSet/>
      <dgm:spPr/>
      <dgm:t>
        <a:bodyPr/>
        <a:lstStyle/>
        <a:p>
          <a:endParaRPr lang="en-US"/>
        </a:p>
      </dgm:t>
    </dgm:pt>
    <dgm:pt modelId="{CC6CDFFC-62CC-4040-A447-78D7B2BD13C4}" type="sibTrans" cxnId="{E994DF7D-9FBB-429F-8F9A-57BAC5A4593C}">
      <dgm:prSet/>
      <dgm:spPr/>
      <dgm:t>
        <a:bodyPr/>
        <a:lstStyle/>
        <a:p>
          <a:endParaRPr lang="en-US"/>
        </a:p>
      </dgm:t>
    </dgm:pt>
    <dgm:pt modelId="{71074DF8-8489-411D-802C-E66FCB0B7B0A}" type="pres">
      <dgm:prSet presAssocID="{B2D1B9D8-2033-465B-BCBE-6F5BE5A0066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6FF1D4-2D95-4B6E-A76D-CD86533BBD6E}" type="pres">
      <dgm:prSet presAssocID="{B2D1B9D8-2033-465B-BCBE-6F5BE5A00663}" presName="arrow" presStyleLbl="bgShp" presStyleIdx="0" presStyleCnt="1"/>
      <dgm:spPr/>
      <dgm:t>
        <a:bodyPr/>
        <a:lstStyle/>
        <a:p>
          <a:endParaRPr lang="en-US"/>
        </a:p>
      </dgm:t>
    </dgm:pt>
    <dgm:pt modelId="{184E8AFC-8FA5-4A04-84E7-46FBF74E4427}" type="pres">
      <dgm:prSet presAssocID="{B2D1B9D8-2033-465B-BCBE-6F5BE5A00663}" presName="linearProcess" presStyleCnt="0"/>
      <dgm:spPr/>
    </dgm:pt>
    <dgm:pt modelId="{BBA08A4A-891A-4C11-A2B9-0522769C6587}" type="pres">
      <dgm:prSet presAssocID="{9F89594D-02D3-445E-B2B4-99C7A526F548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79B10B-6103-4D5D-A1A8-34AFE771F4C9}" type="pres">
      <dgm:prSet presAssocID="{AC6F3D5C-1C32-48E3-A0C6-741164D4B1AD}" presName="sibTrans" presStyleCnt="0"/>
      <dgm:spPr/>
    </dgm:pt>
    <dgm:pt modelId="{87F830BD-13AA-41C4-AE4B-8D372E908E82}" type="pres">
      <dgm:prSet presAssocID="{62CB8932-A8A1-44EB-A14D-CB5EC8A3FA3F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B7B463-BD0E-43B1-AE2F-B3325885D37A}" type="pres">
      <dgm:prSet presAssocID="{72126D71-4ABE-4925-A827-0C1DD99775A2}" presName="sibTrans" presStyleCnt="0"/>
      <dgm:spPr/>
    </dgm:pt>
    <dgm:pt modelId="{6B8B48E6-91EA-492A-B68A-8C15EF061279}" type="pres">
      <dgm:prSet presAssocID="{F52365BE-CA11-4F3A-AA56-D696039B243D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D178A-DBAA-4763-BD97-BB606A9BEA15}" type="pres">
      <dgm:prSet presAssocID="{B999AF10-E77B-4315-A4C4-4B0153DF40FA}" presName="sibTrans" presStyleCnt="0"/>
      <dgm:spPr/>
    </dgm:pt>
    <dgm:pt modelId="{29EC2B6A-88B3-4089-AACE-5B48DDAF7F67}" type="pres">
      <dgm:prSet presAssocID="{A60393DF-22F5-439B-B5B4-2A219DDC1CE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6C42DC-55E0-4CC2-A698-3AA4648DF1C4}" type="presOf" srcId="{B2D1B9D8-2033-465B-BCBE-6F5BE5A00663}" destId="{71074DF8-8489-411D-802C-E66FCB0B7B0A}" srcOrd="0" destOrd="0" presId="urn:microsoft.com/office/officeart/2005/8/layout/hProcess9"/>
    <dgm:cxn modelId="{E994DF7D-9FBB-429F-8F9A-57BAC5A4593C}" srcId="{B2D1B9D8-2033-465B-BCBE-6F5BE5A00663}" destId="{A60393DF-22F5-439B-B5B4-2A219DDC1CEA}" srcOrd="3" destOrd="0" parTransId="{368821DF-F391-4FE0-81B2-026E4A06FEC7}" sibTransId="{CC6CDFFC-62CC-4040-A447-78D7B2BD13C4}"/>
    <dgm:cxn modelId="{A13068C2-27D1-4A47-8DB7-FB1FBF78F6B5}" type="presOf" srcId="{F52365BE-CA11-4F3A-AA56-D696039B243D}" destId="{6B8B48E6-91EA-492A-B68A-8C15EF061279}" srcOrd="0" destOrd="0" presId="urn:microsoft.com/office/officeart/2005/8/layout/hProcess9"/>
    <dgm:cxn modelId="{626C55F3-0ED0-43B9-B541-1F7604657EDB}" srcId="{B2D1B9D8-2033-465B-BCBE-6F5BE5A00663}" destId="{9F89594D-02D3-445E-B2B4-99C7A526F548}" srcOrd="0" destOrd="0" parTransId="{1D3B4456-CD7D-41E5-84C3-EDD691D8E2DC}" sibTransId="{AC6F3D5C-1C32-48E3-A0C6-741164D4B1AD}"/>
    <dgm:cxn modelId="{36389B86-4402-4CE9-BAEA-A38F99EE9ECA}" type="presOf" srcId="{62CB8932-A8A1-44EB-A14D-CB5EC8A3FA3F}" destId="{87F830BD-13AA-41C4-AE4B-8D372E908E82}" srcOrd="0" destOrd="0" presId="urn:microsoft.com/office/officeart/2005/8/layout/hProcess9"/>
    <dgm:cxn modelId="{DF4283BB-F8D4-4F4B-9C25-C4DF231F5FEE}" srcId="{B2D1B9D8-2033-465B-BCBE-6F5BE5A00663}" destId="{62CB8932-A8A1-44EB-A14D-CB5EC8A3FA3F}" srcOrd="1" destOrd="0" parTransId="{591CA80B-B7A3-432F-907A-76A6E05B05A6}" sibTransId="{72126D71-4ABE-4925-A827-0C1DD99775A2}"/>
    <dgm:cxn modelId="{E6AA2AE2-4356-4658-A1D9-CB2E8625CF0A}" srcId="{B2D1B9D8-2033-465B-BCBE-6F5BE5A00663}" destId="{F52365BE-CA11-4F3A-AA56-D696039B243D}" srcOrd="2" destOrd="0" parTransId="{34957611-869C-4A8C-9005-CE442A996377}" sibTransId="{B999AF10-E77B-4315-A4C4-4B0153DF40FA}"/>
    <dgm:cxn modelId="{B4B3B78E-8E14-40CE-B13C-8845F9BCED60}" type="presOf" srcId="{A60393DF-22F5-439B-B5B4-2A219DDC1CEA}" destId="{29EC2B6A-88B3-4089-AACE-5B48DDAF7F67}" srcOrd="0" destOrd="0" presId="urn:microsoft.com/office/officeart/2005/8/layout/hProcess9"/>
    <dgm:cxn modelId="{5A6CBAE2-6751-47C3-8869-D897C643B6EF}" type="presOf" srcId="{9F89594D-02D3-445E-B2B4-99C7A526F548}" destId="{BBA08A4A-891A-4C11-A2B9-0522769C6587}" srcOrd="0" destOrd="0" presId="urn:microsoft.com/office/officeart/2005/8/layout/hProcess9"/>
    <dgm:cxn modelId="{624EA776-EBF4-452D-AD2E-032403FAB8C1}" type="presParOf" srcId="{71074DF8-8489-411D-802C-E66FCB0B7B0A}" destId="{076FF1D4-2D95-4B6E-A76D-CD86533BBD6E}" srcOrd="0" destOrd="0" presId="urn:microsoft.com/office/officeart/2005/8/layout/hProcess9"/>
    <dgm:cxn modelId="{51F70928-48B2-4E64-BCA8-1ABB3A17ACD3}" type="presParOf" srcId="{71074DF8-8489-411D-802C-E66FCB0B7B0A}" destId="{184E8AFC-8FA5-4A04-84E7-46FBF74E4427}" srcOrd="1" destOrd="0" presId="urn:microsoft.com/office/officeart/2005/8/layout/hProcess9"/>
    <dgm:cxn modelId="{8C1532E3-3F72-4E51-87D1-84D9FAF97F4B}" type="presParOf" srcId="{184E8AFC-8FA5-4A04-84E7-46FBF74E4427}" destId="{BBA08A4A-891A-4C11-A2B9-0522769C6587}" srcOrd="0" destOrd="0" presId="urn:microsoft.com/office/officeart/2005/8/layout/hProcess9"/>
    <dgm:cxn modelId="{CEF2F69C-6655-43DE-881D-F4BE34022290}" type="presParOf" srcId="{184E8AFC-8FA5-4A04-84E7-46FBF74E4427}" destId="{9079B10B-6103-4D5D-A1A8-34AFE771F4C9}" srcOrd="1" destOrd="0" presId="urn:microsoft.com/office/officeart/2005/8/layout/hProcess9"/>
    <dgm:cxn modelId="{97ECDB1B-AD15-4661-9F02-7AD8016B4C9D}" type="presParOf" srcId="{184E8AFC-8FA5-4A04-84E7-46FBF74E4427}" destId="{87F830BD-13AA-41C4-AE4B-8D372E908E82}" srcOrd="2" destOrd="0" presId="urn:microsoft.com/office/officeart/2005/8/layout/hProcess9"/>
    <dgm:cxn modelId="{9C2FEB86-ED48-4DFB-96DA-2707A6E2CC6A}" type="presParOf" srcId="{184E8AFC-8FA5-4A04-84E7-46FBF74E4427}" destId="{E0B7B463-BD0E-43B1-AE2F-B3325885D37A}" srcOrd="3" destOrd="0" presId="urn:microsoft.com/office/officeart/2005/8/layout/hProcess9"/>
    <dgm:cxn modelId="{FF14E2A9-2109-4F4C-82C9-19FC4BB1915D}" type="presParOf" srcId="{184E8AFC-8FA5-4A04-84E7-46FBF74E4427}" destId="{6B8B48E6-91EA-492A-B68A-8C15EF061279}" srcOrd="4" destOrd="0" presId="urn:microsoft.com/office/officeart/2005/8/layout/hProcess9"/>
    <dgm:cxn modelId="{ACA3CE32-F332-45DE-B9F7-F883E29A5E9A}" type="presParOf" srcId="{184E8AFC-8FA5-4A04-84E7-46FBF74E4427}" destId="{77BD178A-DBAA-4763-BD97-BB606A9BEA15}" srcOrd="5" destOrd="0" presId="urn:microsoft.com/office/officeart/2005/8/layout/hProcess9"/>
    <dgm:cxn modelId="{50647126-5F38-449D-9FF4-AAB3B72A5FA1}" type="presParOf" srcId="{184E8AFC-8FA5-4A04-84E7-46FBF74E4427}" destId="{29EC2B6A-88B3-4089-AACE-5B48DDAF7F67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6FF1D4-2D95-4B6E-A76D-CD86533BBD6E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A08A4A-891A-4C11-A2B9-0522769C6587}">
      <dsp:nvSpPr>
        <dsp:cNvPr id="0" name=""/>
        <dsp:cNvSpPr/>
      </dsp:nvSpPr>
      <dsp:spPr>
        <a:xfrm>
          <a:off x="4118" y="1357788"/>
          <a:ext cx="1981051" cy="18103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itchFamily="34" charset="0"/>
              <a:cs typeface="Arial" pitchFamily="34" charset="0"/>
            </a:rPr>
            <a:t>Consistency in Deemed Savings and Framework for EM&amp;V 2.0</a:t>
          </a:r>
          <a:endParaRPr lang="en-US" sz="2000" b="1" kern="1200" dirty="0">
            <a:latin typeface="Arial" pitchFamily="34" charset="0"/>
            <a:cs typeface="Arial" pitchFamily="34" charset="0"/>
          </a:endParaRPr>
        </a:p>
      </dsp:txBody>
      <dsp:txXfrm>
        <a:off x="92494" y="1446164"/>
        <a:ext cx="1804299" cy="1633633"/>
      </dsp:txXfrm>
    </dsp:sp>
    <dsp:sp modelId="{87F830BD-13AA-41C4-AE4B-8D372E908E82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itchFamily="34" charset="0"/>
              <a:cs typeface="Arial" pitchFamily="34" charset="0"/>
            </a:rPr>
            <a:t>Easier Program Design and Evaluation</a:t>
          </a:r>
          <a:endParaRPr lang="en-US" sz="2000" b="1" kern="1200" dirty="0">
            <a:latin typeface="Arial" pitchFamily="34" charset="0"/>
            <a:cs typeface="Arial" pitchFamily="34" charset="0"/>
          </a:endParaRPr>
        </a:p>
      </dsp:txBody>
      <dsp:txXfrm>
        <a:off x="2172598" y="1446164"/>
        <a:ext cx="1804299" cy="1633633"/>
      </dsp:txXfrm>
    </dsp:sp>
    <dsp:sp modelId="{6B8B48E6-91EA-492A-B68A-8C15EF061279}">
      <dsp:nvSpPr>
        <dsp:cNvPr id="0" name=""/>
        <dsp:cNvSpPr/>
      </dsp:nvSpPr>
      <dsp:spPr>
        <a:xfrm>
          <a:off x="4164326" y="1357788"/>
          <a:ext cx="1981051" cy="181038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itchFamily="34" charset="0"/>
              <a:cs typeface="Arial" pitchFamily="34" charset="0"/>
            </a:rPr>
            <a:t>More Utilities Running Programs</a:t>
          </a:r>
          <a:endParaRPr lang="en-US" sz="2000" b="1" kern="1200" dirty="0">
            <a:latin typeface="Arial" pitchFamily="34" charset="0"/>
            <a:cs typeface="Arial" pitchFamily="34" charset="0"/>
          </a:endParaRPr>
        </a:p>
      </dsp:txBody>
      <dsp:txXfrm>
        <a:off x="4252702" y="1446164"/>
        <a:ext cx="1804299" cy="1633633"/>
      </dsp:txXfrm>
    </dsp:sp>
    <dsp:sp modelId="{29EC2B6A-88B3-4089-AACE-5B48DDAF7F67}">
      <dsp:nvSpPr>
        <dsp:cNvPr id="0" name=""/>
        <dsp:cNvSpPr/>
      </dsp:nvSpPr>
      <dsp:spPr>
        <a:xfrm>
          <a:off x="6244430" y="1357788"/>
          <a:ext cx="1981051" cy="1810385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itchFamily="34" charset="0"/>
              <a:cs typeface="Arial" pitchFamily="34" charset="0"/>
            </a:rPr>
            <a:t>Greater Energy Savings </a:t>
          </a:r>
          <a:endParaRPr lang="en-US" sz="2000" b="1" kern="1200" dirty="0">
            <a:latin typeface="Arial" pitchFamily="34" charset="0"/>
            <a:cs typeface="Arial" pitchFamily="34" charset="0"/>
          </a:endParaRPr>
        </a:p>
      </dsp:txBody>
      <dsp:txXfrm>
        <a:off x="6332806" y="1446164"/>
        <a:ext cx="1804299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49E37-9878-48F4-A297-3B4B72621B12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42B504-4A16-4278-82A1-A20ACB5D81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02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TRM</a:t>
            </a:r>
            <a:r>
              <a:rPr lang="en-US" baseline="0" dirty="0" smtClean="0"/>
              <a:t> = </a:t>
            </a:r>
            <a:r>
              <a:rPr lang="en-US" dirty="0" smtClean="0"/>
              <a:t>Technical Reference Manual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2B504-4A16-4278-82A1-A20ACB5D817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2B504-4A16-4278-82A1-A20ACB5D817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29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2B504-4A16-4278-82A1-A20ACB5D817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2B504-4A16-4278-82A1-A20ACB5D817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343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2B504-4A16-4278-82A1-A20ACB5D817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35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2B504-4A16-4278-82A1-A20ACB5D817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268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2B504-4A16-4278-82A1-A20ACB5D817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4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5EA69-52B0-4B47-ACF7-3D98F0403A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17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2B504-4A16-4278-82A1-A20ACB5D817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12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5EA69-52B0-4B47-ACF7-3D98F0403A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51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2B504-4A16-4278-82A1-A20ACB5D817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57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61044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13094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148421" y="6360178"/>
            <a:ext cx="4856778" cy="45465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EE in Wholesale Capacity Markets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900" y="1358900"/>
            <a:ext cx="8229600" cy="4781550"/>
          </a:xfrm>
        </p:spPr>
        <p:txBody>
          <a:bodyPr/>
          <a:lstStyle>
            <a:lvl2pPr>
              <a:buFont typeface="Arial"/>
              <a:buChar char="•"/>
              <a:defRPr/>
            </a:lvl2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6594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309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12169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61044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43891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43891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26188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74138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943600"/>
            <a:ext cx="3574257" cy="92749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2" y="5943600"/>
            <a:ext cx="9146380" cy="92749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642044">
            <a:off x="411062" y="6003792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59E0C73-660D-451A-B0A1-ABC394F2D661}" type="datetimeFigureOut">
              <a:rPr lang="en-US" smtClean="0"/>
              <a:pPr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9896" y="6298216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3420" y="6183916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18C65A0-48CA-4488-B845-BF9A89971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5410200"/>
            <a:ext cx="3798982" cy="1123448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 rot="19140000">
            <a:off x="1990121" y="2367651"/>
            <a:ext cx="5702101" cy="2159125"/>
          </a:xfrm>
        </p:spPr>
        <p:txBody>
          <a:bodyPr/>
          <a:lstStyle/>
          <a:p>
            <a:pPr marL="0" indent="0"/>
            <a:r>
              <a:rPr lang="en-US" b="1" dirty="0">
                <a:solidFill>
                  <a:srgbClr val="00B050"/>
                </a:solidFill>
                <a:latin typeface="Segoe Script" panose="020B0504020000000003" pitchFamily="34" charset="0"/>
                <a:cs typeface="Times New Roman" panose="02020603050405020304" pitchFamily="18" charset="0"/>
              </a:rPr>
              <a:t>Show Me the Savings: 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Statewide TRM </a:t>
            </a:r>
            <a:b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Catalyst </a:t>
            </a:r>
            <a:b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Energy Efficiency in Missouri </a:t>
            </a:r>
            <a:b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08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8016240" cy="4922520"/>
          </a:xfrm>
        </p:spPr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WHAT:   </a:t>
            </a:r>
            <a:r>
              <a:rPr lang="en-US" dirty="0" smtClean="0"/>
              <a:t>Statewide TRM, EM&amp;V Framework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WHO:    </a:t>
            </a:r>
            <a:r>
              <a:rPr lang="en-US" dirty="0" smtClean="0"/>
              <a:t>14 Stakeholders +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WHY:     </a:t>
            </a:r>
            <a:r>
              <a:rPr lang="en-US" dirty="0" smtClean="0"/>
              <a:t>Streamlined, transparent, consistent, 			   certainty</a:t>
            </a:r>
            <a:r>
              <a:rPr lang="en-US" dirty="0"/>
              <a:t>, </a:t>
            </a:r>
            <a:r>
              <a:rPr lang="en-US" dirty="0" smtClean="0"/>
              <a:t>documentation for CPP compliance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WHEN:  </a:t>
            </a:r>
            <a:r>
              <a:rPr lang="en-US" dirty="0" smtClean="0"/>
              <a:t>January 1, 2016 – December 31, 2017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HOW:     </a:t>
            </a:r>
            <a:r>
              <a:rPr lang="en-US" dirty="0" smtClean="0"/>
              <a:t>Working together</a:t>
            </a:r>
          </a:p>
          <a:p>
            <a:endParaRPr lang="en-US" dirty="0"/>
          </a:p>
          <a:p>
            <a:r>
              <a:rPr lang="en-US" dirty="0" smtClean="0"/>
              <a:t>mo.energy.gov</a:t>
            </a:r>
          </a:p>
          <a:p>
            <a:r>
              <a:rPr lang="en-US" dirty="0" smtClean="0"/>
              <a:t>jane.epperson@ded.mo.gov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00B050"/>
                </a:solidFill>
                <a:latin typeface="Segoe Script" panose="020B0504020000000003" pitchFamily="34" charset="0"/>
              </a:rPr>
              <a:t/>
            </a:r>
            <a:br>
              <a:rPr lang="en-US" sz="4000" b="1" dirty="0" smtClean="0">
                <a:solidFill>
                  <a:srgbClr val="00B050"/>
                </a:solidFill>
                <a:latin typeface="Segoe Script" panose="020B0504020000000003" pitchFamily="34" charset="0"/>
              </a:rPr>
            </a:br>
            <a:r>
              <a:rPr lang="en-US" sz="4000" b="1" dirty="0" smtClean="0">
                <a:solidFill>
                  <a:srgbClr val="00B050"/>
                </a:solidFill>
                <a:latin typeface="Segoe Script" panose="020B0504020000000003" pitchFamily="34" charset="0"/>
              </a:rPr>
              <a:t>Summary</a:t>
            </a:r>
            <a:endParaRPr lang="en-US" sz="4000" b="1" dirty="0">
              <a:solidFill>
                <a:srgbClr val="00B050"/>
              </a:solidFill>
              <a:latin typeface="Segoe Script" panose="020B05040200000000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6088974"/>
            <a:ext cx="2362200" cy="6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97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5410200"/>
            <a:ext cx="3798982" cy="1123448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 rot="19140000">
            <a:off x="1990121" y="2367651"/>
            <a:ext cx="5702101" cy="2159125"/>
          </a:xfrm>
        </p:spPr>
        <p:txBody>
          <a:bodyPr/>
          <a:lstStyle/>
          <a:p>
            <a:pPr marL="0" indent="0"/>
            <a:r>
              <a:rPr lang="en-US" b="1" dirty="0">
                <a:solidFill>
                  <a:srgbClr val="00B050"/>
                </a:solidFill>
                <a:latin typeface="Segoe Script" panose="020B0504020000000003" pitchFamily="34" charset="0"/>
                <a:cs typeface="Times New Roman" panose="02020603050405020304" pitchFamily="18" charset="0"/>
              </a:rPr>
              <a:t>Show Me the Savings: 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Statewide TRM </a:t>
            </a:r>
            <a:b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Catalyst </a:t>
            </a:r>
            <a:b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Energy Efficiency in Missouri </a:t>
            </a:r>
            <a:b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42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822960" y="1143000"/>
            <a:ext cx="752094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/>
              <a:buChar char="•"/>
            </a:pPr>
            <a:endParaRPr lang="en-US" b="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48360" y="594360"/>
            <a:ext cx="7520940" cy="548640"/>
          </a:xfrm>
        </p:spPr>
        <p:txBody>
          <a:bodyPr/>
          <a:lstStyle/>
          <a:p>
            <a:r>
              <a:rPr lang="en-US" sz="4000" b="1" dirty="0">
                <a:solidFill>
                  <a:srgbClr val="00B050"/>
                </a:solidFill>
                <a:latin typeface="Segoe Script" panose="020B0504020000000003" pitchFamily="34" charset="0"/>
                <a:cs typeface="Times New Roman" panose="02020603050405020304" pitchFamily="18" charset="0"/>
              </a:rPr>
              <a:t>Show Me the Money!</a:t>
            </a:r>
            <a:endParaRPr lang="en-US" sz="4000" dirty="0">
              <a:latin typeface="Segoe Script" panose="020B0504020000000003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267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USDOE (federal) funds:  	   $268,232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Non-Federal Match (in-kind)    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$147,187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Project Value: 		   $415,419</a:t>
            </a:r>
          </a:p>
          <a:p>
            <a:pPr marL="0" indent="0" algn="ctr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 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Recipient: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Missouri Department of Economic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Development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Division of Energy (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DED-DE)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Contractor: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Vermont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Energy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Investment 	Corporation (VEIC)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6088974"/>
            <a:ext cx="2362200" cy="6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80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1097280"/>
            <a:ext cx="8305800" cy="4389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	</a:t>
            </a:r>
          </a:p>
          <a:p>
            <a:r>
              <a:rPr lang="en-US" sz="3200" dirty="0"/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Catalyst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bring together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Missouri electric, gas, and water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utilities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a statewide technical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manual  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to provide transparent and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consistent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tracking and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 of energy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savings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 recovery/incentives and/or Clean Power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compliance.</a:t>
            </a:r>
          </a:p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 smtClean="0">
                <a:solidFill>
                  <a:srgbClr val="0070C0"/>
                </a:solidFill>
                <a:latin typeface="Segoe Print" panose="02000600000000000000" pitchFamily="2" charset="0"/>
                <a:cs typeface="Times New Roman" panose="02020603050405020304" pitchFamily="18" charset="0"/>
              </a:rPr>
              <a:t>WHY:</a:t>
            </a:r>
            <a:endParaRPr lang="en-US" sz="4400" dirty="0">
              <a:latin typeface="Segoe Print" panose="020006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6088974"/>
            <a:ext cx="2362200" cy="6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62000" y="533400"/>
            <a:ext cx="7520940" cy="50292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9727117"/>
              </p:ext>
            </p:extLst>
          </p:nvPr>
        </p:nvGraphicFramePr>
        <p:xfrm>
          <a:off x="533400" y="609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6088974"/>
            <a:ext cx="2362200" cy="6985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81000" y="1097280"/>
            <a:ext cx="8534400" cy="484632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Catalyze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ratepayer-funded energy efficiency programs in Missouri by creating a common definition of deemed energy savings,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Catalogue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those measures in a statewide TRM, and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Explore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advanced data technologies may increase the effectiveness of  future EM&amp;Vs.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Through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robust stakeholder engagement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rgbClr val="0070C0"/>
                </a:solidFill>
                <a:latin typeface="Segoe Script" panose="020B0504020000000003" pitchFamily="34" charset="0"/>
                <a:cs typeface="Times New Roman" panose="02020603050405020304" pitchFamily="18" charset="0"/>
              </a:rPr>
              <a:t>How:</a:t>
            </a:r>
            <a:endParaRPr lang="en-US" sz="4400" dirty="0">
              <a:latin typeface="Segoe Script" panose="020B050402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38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69249" y="2857500"/>
            <a:ext cx="8194385" cy="3581401"/>
            <a:chOff x="413127" y="1294795"/>
            <a:chExt cx="8194385" cy="4143747"/>
          </a:xfrm>
        </p:grpSpPr>
        <p:sp>
          <p:nvSpPr>
            <p:cNvPr id="15" name="Freeform 14"/>
            <p:cNvSpPr/>
            <p:nvPr/>
          </p:nvSpPr>
          <p:spPr>
            <a:xfrm>
              <a:off x="413127" y="1294795"/>
              <a:ext cx="3601442" cy="838805"/>
            </a:xfrm>
            <a:custGeom>
              <a:avLst/>
              <a:gdLst>
                <a:gd name="connsiteX0" fmla="*/ 0 w 3601442"/>
                <a:gd name="connsiteY0" fmla="*/ 0 h 509454"/>
                <a:gd name="connsiteX1" fmla="*/ 3601442 w 3601442"/>
                <a:gd name="connsiteY1" fmla="*/ 0 h 509454"/>
                <a:gd name="connsiteX2" fmla="*/ 3601442 w 3601442"/>
                <a:gd name="connsiteY2" fmla="*/ 509454 h 509454"/>
                <a:gd name="connsiteX3" fmla="*/ 0 w 3601442"/>
                <a:gd name="connsiteY3" fmla="*/ 509454 h 509454"/>
                <a:gd name="connsiteX4" fmla="*/ 0 w 3601442"/>
                <a:gd name="connsiteY4" fmla="*/ 0 h 509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01442" h="509454">
                  <a:moveTo>
                    <a:pt x="0" y="0"/>
                  </a:moveTo>
                  <a:lnTo>
                    <a:pt x="3601442" y="0"/>
                  </a:lnTo>
                  <a:lnTo>
                    <a:pt x="3601442" y="509454"/>
                  </a:lnTo>
                  <a:lnTo>
                    <a:pt x="0" y="5094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833"/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0688" tIns="97536" rIns="170688" bIns="97536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chemeClr val="tx1"/>
                  </a:solidFill>
                </a:rPr>
                <a:t>Utilities</a:t>
              </a:r>
              <a:endParaRPr lang="en-US" sz="2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413127" y="2033454"/>
              <a:ext cx="3601442" cy="3405088"/>
            </a:xfrm>
            <a:custGeom>
              <a:avLst/>
              <a:gdLst>
                <a:gd name="connsiteX0" fmla="*/ 0 w 3601442"/>
                <a:gd name="connsiteY0" fmla="*/ 0 h 3809111"/>
                <a:gd name="connsiteX1" fmla="*/ 3601442 w 3601442"/>
                <a:gd name="connsiteY1" fmla="*/ 0 h 3809111"/>
                <a:gd name="connsiteX2" fmla="*/ 3601442 w 3601442"/>
                <a:gd name="connsiteY2" fmla="*/ 3809111 h 3809111"/>
                <a:gd name="connsiteX3" fmla="*/ 0 w 3601442"/>
                <a:gd name="connsiteY3" fmla="*/ 3809111 h 3809111"/>
                <a:gd name="connsiteX4" fmla="*/ 0 w 3601442"/>
                <a:gd name="connsiteY4" fmla="*/ 0 h 3809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01442" h="3809111">
                  <a:moveTo>
                    <a:pt x="0" y="0"/>
                  </a:moveTo>
                  <a:lnTo>
                    <a:pt x="3601442" y="0"/>
                  </a:lnTo>
                  <a:lnTo>
                    <a:pt x="3601442" y="3809111"/>
                  </a:lnTo>
                  <a:lnTo>
                    <a:pt x="0" y="3809111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tx1">
                  <a:alpha val="90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42240" bIns="16002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Ameren Missouri</a:t>
              </a:r>
              <a:endParaRPr lang="en-US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Empire District Electric</a:t>
              </a:r>
              <a:endParaRPr lang="en-US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Kansas City Power and Light</a:t>
              </a:r>
              <a:endParaRPr lang="en-US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Laclede Gas Company</a:t>
              </a:r>
              <a:endParaRPr lang="en-US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Missouri American Water Company</a:t>
              </a:r>
              <a:endParaRPr lang="en-US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Summit Natural Gas</a:t>
              </a:r>
              <a:endParaRPr lang="en-US" sz="20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1600" kern="1200" dirty="0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4495800" y="1578393"/>
              <a:ext cx="4109657" cy="3860149"/>
            </a:xfrm>
            <a:custGeom>
              <a:avLst/>
              <a:gdLst>
                <a:gd name="connsiteX0" fmla="*/ 0 w 4109657"/>
                <a:gd name="connsiteY0" fmla="*/ 0 h 4318566"/>
                <a:gd name="connsiteX1" fmla="*/ 4109657 w 4109657"/>
                <a:gd name="connsiteY1" fmla="*/ 0 h 4318566"/>
                <a:gd name="connsiteX2" fmla="*/ 4109657 w 4109657"/>
                <a:gd name="connsiteY2" fmla="*/ 4318566 h 4318566"/>
                <a:gd name="connsiteX3" fmla="*/ 0 w 4109657"/>
                <a:gd name="connsiteY3" fmla="*/ 4318566 h 4318566"/>
                <a:gd name="connsiteX4" fmla="*/ 0 w 4109657"/>
                <a:gd name="connsiteY4" fmla="*/ 0 h 4318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9657" h="4318566">
                  <a:moveTo>
                    <a:pt x="0" y="0"/>
                  </a:moveTo>
                  <a:lnTo>
                    <a:pt x="4109657" y="0"/>
                  </a:lnTo>
                  <a:lnTo>
                    <a:pt x="4109657" y="4318566"/>
                  </a:lnTo>
                  <a:lnTo>
                    <a:pt x="0" y="4318566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tx1">
                  <a:alpha val="90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6012" tIns="96012" rIns="128016" bIns="144018" numCol="1" spcCol="1270" anchor="t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18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20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Missouri Energy Initiative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Natural Resources Defense Council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Renew Missouri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0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Sierra Club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1800" kern="1200" dirty="0" smtClean="0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4495800" y="1294795"/>
              <a:ext cx="4111712" cy="738659"/>
            </a:xfrm>
            <a:custGeom>
              <a:avLst/>
              <a:gdLst>
                <a:gd name="connsiteX0" fmla="*/ 0 w 4111712"/>
                <a:gd name="connsiteY0" fmla="*/ 0 h 509454"/>
                <a:gd name="connsiteX1" fmla="*/ 4111712 w 4111712"/>
                <a:gd name="connsiteY1" fmla="*/ 0 h 509454"/>
                <a:gd name="connsiteX2" fmla="*/ 4111712 w 4111712"/>
                <a:gd name="connsiteY2" fmla="*/ 509454 h 509454"/>
                <a:gd name="connsiteX3" fmla="*/ 0 w 4111712"/>
                <a:gd name="connsiteY3" fmla="*/ 509454 h 509454"/>
                <a:gd name="connsiteX4" fmla="*/ 0 w 4111712"/>
                <a:gd name="connsiteY4" fmla="*/ 0 h 509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11712" h="509454">
                  <a:moveTo>
                    <a:pt x="0" y="0"/>
                  </a:moveTo>
                  <a:lnTo>
                    <a:pt x="4111712" y="0"/>
                  </a:lnTo>
                  <a:lnTo>
                    <a:pt x="4111712" y="509454"/>
                  </a:lnTo>
                  <a:lnTo>
                    <a:pt x="0" y="5094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833"/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0688" tIns="97536" rIns="170688" bIns="97536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chemeClr val="tx1"/>
                  </a:solidFill>
                </a:rPr>
                <a:t>Advocates</a:t>
              </a:r>
              <a:endParaRPr lang="en-US" sz="24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5" name="Title 1"/>
          <p:cNvSpPr txBox="1">
            <a:spLocks/>
          </p:cNvSpPr>
          <p:nvPr/>
        </p:nvSpPr>
        <p:spPr>
          <a:xfrm>
            <a:off x="407007" y="497563"/>
            <a:ext cx="8229600" cy="675640"/>
          </a:xfrm>
          <a:prstGeom prst="rect">
            <a:avLst/>
          </a:prstGeom>
          <a:solidFill>
            <a:srgbClr val="FFD833"/>
          </a:solidFill>
          <a:ln w="19050">
            <a:solidFill>
              <a:schemeClr val="tx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i="0" kern="1200">
                <a:solidFill>
                  <a:schemeClr val="tx1"/>
                </a:solidFill>
                <a:latin typeface="Stag Book"/>
                <a:ea typeface="+mj-ea"/>
                <a:cs typeface="Stag Book"/>
              </a:defRPr>
            </a:lvl1pPr>
          </a:lstStyle>
          <a:p>
            <a:pPr algn="ctr"/>
            <a:r>
              <a:rPr lang="en-US" b="1" dirty="0" smtClean="0">
                <a:latin typeface="Times" pitchFamily="18" charset="0"/>
              </a:rPr>
              <a:t>PARTNERS</a:t>
            </a:r>
            <a:endParaRPr lang="en-US" b="1" dirty="0">
              <a:latin typeface="Times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1520456"/>
            <a:ext cx="5181600" cy="432070"/>
          </a:xfrm>
          <a:prstGeom prst="rect">
            <a:avLst/>
          </a:prstGeom>
          <a:solidFill>
            <a:srgbClr val="81DBFF"/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Helvetica" pitchFamily="34" charset="0"/>
                <a:cs typeface="Helvetica Light"/>
              </a:rPr>
              <a:t>Missouri Public Service Commission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9600" y="1173203"/>
            <a:ext cx="7913684" cy="1646197"/>
          </a:xfrm>
          <a:prstGeom prst="rect">
            <a:avLst/>
          </a:prstGeom>
          <a:solidFill>
            <a:srgbClr val="81DBFF"/>
          </a:solidFill>
          <a:ln w="19050">
            <a:solidFill>
              <a:schemeClr val="tx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i="0" kern="1200">
                <a:solidFill>
                  <a:schemeClr val="tx1"/>
                </a:solidFill>
                <a:latin typeface="Stag Book"/>
                <a:ea typeface="+mj-ea"/>
                <a:cs typeface="Stag Book"/>
              </a:defRPr>
            </a:lvl1pPr>
          </a:lstStyle>
          <a:p>
            <a:pPr algn="ctr">
              <a:spcBef>
                <a:spcPct val="20000"/>
              </a:spcBef>
            </a:pPr>
            <a:r>
              <a:rPr lang="en-US" sz="2000" dirty="0">
                <a:latin typeface="Helvetica" pitchFamily="34" charset="0"/>
                <a:ea typeface="+mn-ea"/>
                <a:cs typeface="Helvetica Light"/>
              </a:rPr>
              <a:t>Missouri Department of Economic Development: Division of </a:t>
            </a:r>
            <a:r>
              <a:rPr lang="en-US" sz="2000" dirty="0" smtClean="0">
                <a:latin typeface="Helvetica" pitchFamily="34" charset="0"/>
                <a:ea typeface="+mn-ea"/>
                <a:cs typeface="Helvetica Light"/>
              </a:rPr>
              <a:t>Energy</a:t>
            </a:r>
          </a:p>
          <a:p>
            <a:pPr algn="ctr">
              <a:spcBef>
                <a:spcPct val="20000"/>
              </a:spcBef>
            </a:pPr>
            <a:r>
              <a:rPr lang="en-US" sz="2000" dirty="0" smtClean="0">
                <a:latin typeface="Helvetica" pitchFamily="34" charset="0"/>
                <a:ea typeface="+mn-ea"/>
                <a:cs typeface="Helvetica Light"/>
              </a:rPr>
              <a:t>Missouri Department of Natural Resources</a:t>
            </a:r>
          </a:p>
          <a:p>
            <a:pPr algn="ctr">
              <a:spcBef>
                <a:spcPct val="20000"/>
              </a:spcBef>
            </a:pPr>
            <a:r>
              <a:rPr lang="en-US" sz="2000" dirty="0" smtClean="0">
                <a:latin typeface="Helvetica" pitchFamily="34" charset="0"/>
                <a:ea typeface="+mn-ea"/>
                <a:cs typeface="Helvetica Light"/>
              </a:rPr>
              <a:t>Missouri Office of Public Counsel</a:t>
            </a:r>
          </a:p>
          <a:p>
            <a:pPr algn="ctr">
              <a:spcBef>
                <a:spcPct val="20000"/>
              </a:spcBef>
            </a:pPr>
            <a:r>
              <a:rPr lang="en-US" sz="2000" dirty="0" smtClean="0">
                <a:latin typeface="Helvetica" pitchFamily="34" charset="0"/>
                <a:ea typeface="+mn-ea"/>
                <a:cs typeface="Helvetica Light"/>
              </a:rPr>
              <a:t>Missouri Public Service Commission</a:t>
            </a:r>
            <a:endParaRPr lang="en-US" sz="2000" dirty="0">
              <a:latin typeface="Helvetica" pitchFamily="34" charset="0"/>
              <a:ea typeface="+mn-ea"/>
              <a:cs typeface="Helvetica Light"/>
            </a:endParaRPr>
          </a:p>
          <a:p>
            <a:pPr algn="ctr">
              <a:spcBef>
                <a:spcPct val="20000"/>
              </a:spcBef>
            </a:pPr>
            <a:r>
              <a:rPr lang="en-US" sz="2000" dirty="0" smtClean="0">
                <a:latin typeface="Helvetica" pitchFamily="34" charset="0"/>
                <a:ea typeface="+mn-ea"/>
                <a:cs typeface="Helvetica Light"/>
              </a:rPr>
              <a:t> </a:t>
            </a:r>
            <a:endParaRPr lang="en-US" sz="2000" dirty="0">
              <a:latin typeface="Helvetica" pitchFamily="34" charset="0"/>
              <a:ea typeface="+mn-ea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8679118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42900" y="997528"/>
            <a:ext cx="4178905" cy="4869872"/>
          </a:xfrm>
          <a:ln w="19050">
            <a:solidFill>
              <a:schemeClr val="tx2"/>
            </a:solidFill>
          </a:ln>
        </p:spPr>
        <p:txBody>
          <a:bodyPr>
            <a:no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en-US" sz="2400" dirty="0" smtClean="0">
                <a:solidFill>
                  <a:srgbClr val="0070C0"/>
                </a:solidFill>
                <a:latin typeface="Segoe Script" panose="020B0504020000000003" pitchFamily="34" charset="0"/>
              </a:rPr>
              <a:t>Oversight Committee:</a:t>
            </a:r>
          </a:p>
          <a:p>
            <a:pPr lvl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relevant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information/resources</a:t>
            </a:r>
          </a:p>
          <a:p>
            <a:pPr lvl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advice of the  TAC, VEIC, and other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stakeholders </a:t>
            </a:r>
          </a:p>
          <a:p>
            <a:pPr lvl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Help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craft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and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for integrating the TRM into internal as well as regulatory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</a:p>
          <a:p>
            <a:pPr lvl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Help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ways to maintain and update the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TRM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to be as useful as possible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into the future</a:t>
            </a:r>
          </a:p>
          <a:p>
            <a:pPr lvl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Strive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consensus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0"/>
          <p:cNvSpPr>
            <a:spLocks noGrp="1"/>
          </p:cNvSpPr>
          <p:nvPr>
            <p:ph type="title"/>
          </p:nvPr>
        </p:nvSpPr>
        <p:spPr>
          <a:xfrm>
            <a:off x="304800" y="365760"/>
            <a:ext cx="8610600" cy="548640"/>
          </a:xfrm>
          <a:solidFill>
            <a:srgbClr val="FFCC6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atin typeface="Times" pitchFamily="18" charset="0"/>
              </a:rPr>
              <a:t/>
            </a:r>
            <a:br>
              <a:rPr lang="en-US" b="1" dirty="0" smtClean="0">
                <a:latin typeface="Times" pitchFamily="18" charset="0"/>
              </a:rPr>
            </a:br>
            <a:r>
              <a:rPr lang="en-US" b="1" dirty="0" smtClean="0">
                <a:latin typeface="Times" pitchFamily="18" charset="0"/>
              </a:rPr>
              <a:t/>
            </a:r>
            <a:br>
              <a:rPr lang="en-US" b="1" dirty="0" smtClean="0">
                <a:latin typeface="Times" pitchFamily="18" charset="0"/>
              </a:rPr>
            </a:br>
            <a:r>
              <a:rPr lang="en-US" sz="3200" b="1" dirty="0" smtClean="0">
                <a:solidFill>
                  <a:srgbClr val="0070C0"/>
                </a:solidFill>
                <a:latin typeface="Segoe Script" panose="020B0504020000000003" pitchFamily="34" charset="0"/>
              </a:rPr>
              <a:t>ORGANIZATIONAL STRUCTURE </a:t>
            </a:r>
            <a:r>
              <a:rPr lang="en-US" b="1" dirty="0">
                <a:latin typeface="Times" pitchFamily="18" charset="0"/>
              </a:rPr>
              <a:t/>
            </a:r>
            <a:br>
              <a:rPr lang="en-US" b="1" dirty="0">
                <a:latin typeface="Times" pitchFamily="18" charset="0"/>
              </a:rPr>
            </a:br>
            <a:r>
              <a:rPr lang="en-US" b="1" dirty="0" smtClean="0">
                <a:latin typeface="Times" pitchFamily="18" charset="0"/>
              </a:rPr>
              <a:t/>
            </a:r>
            <a:br>
              <a:rPr lang="en-US" b="1" dirty="0" smtClean="0">
                <a:latin typeface="Times" pitchFamily="18" charset="0"/>
              </a:rPr>
            </a:br>
            <a:endParaRPr lang="en-US" b="1" dirty="0"/>
          </a:p>
        </p:txBody>
      </p:sp>
      <p:sp>
        <p:nvSpPr>
          <p:cNvPr id="6" name="Text Placeholder 3"/>
          <p:cNvSpPr txBox="1">
            <a:spLocks/>
          </p:cNvSpPr>
          <p:nvPr/>
        </p:nvSpPr>
        <p:spPr>
          <a:xfrm>
            <a:off x="4667003" y="985653"/>
            <a:ext cx="4248397" cy="4881747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700" b="0" i="0" kern="1200">
                <a:solidFill>
                  <a:schemeClr val="tx1"/>
                </a:solidFill>
                <a:latin typeface="Helvetica Light"/>
                <a:ea typeface="+mn-ea"/>
                <a:cs typeface="Helvetica Light"/>
              </a:defRPr>
            </a:lvl1pPr>
            <a:lvl2pPr marL="971550" indent="-5143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300" b="0" i="0" kern="1200">
                <a:solidFill>
                  <a:schemeClr val="tx1"/>
                </a:solidFill>
                <a:latin typeface="Helvetica Light"/>
                <a:ea typeface="+mn-ea"/>
                <a:cs typeface="Helvetica Light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i="0" kern="1200">
                <a:solidFill>
                  <a:schemeClr val="tx1"/>
                </a:solidFill>
                <a:latin typeface="Helvetica Light"/>
                <a:ea typeface="+mn-ea"/>
                <a:cs typeface="Helvetica Light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i="0" kern="1200">
                <a:solidFill>
                  <a:schemeClr val="tx1"/>
                </a:solidFill>
                <a:latin typeface="Helvetica Light"/>
                <a:ea typeface="+mn-ea"/>
                <a:cs typeface="Helvetica Light"/>
              </a:defRPr>
            </a:lvl4pPr>
            <a:lvl5pPr marL="2286000" indent="-4572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i="0" kern="1200">
                <a:solidFill>
                  <a:schemeClr val="tx1"/>
                </a:solidFill>
                <a:latin typeface="Helvetica Light"/>
                <a:ea typeface="+mn-ea"/>
                <a:cs typeface="Helvetica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Segoe Script" panose="020B0504020000000003" pitchFamily="34" charset="0"/>
              </a:rPr>
              <a:t>Technical Advisory Committee </a:t>
            </a:r>
            <a:r>
              <a:rPr lang="en-US" sz="2400" b="1" dirty="0" smtClean="0">
                <a:latin typeface="Segoe Script" panose="020B0504020000000003" pitchFamily="34" charset="0"/>
              </a:rPr>
              <a:t>(TAC)</a:t>
            </a:r>
            <a:r>
              <a:rPr lang="en-US" sz="2400" dirty="0" smtClean="0"/>
              <a:t>: </a:t>
            </a:r>
          </a:p>
          <a:p>
            <a:pPr>
              <a:spcAft>
                <a:spcPts val="600"/>
              </a:spcAft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Solicit data and information for measure development </a:t>
            </a:r>
          </a:p>
          <a:p>
            <a:pPr>
              <a:spcAft>
                <a:spcPts val="600"/>
              </a:spcAft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and reach consensus on methods and assumptions in developing the framework and template for measure development</a:t>
            </a:r>
          </a:p>
          <a:p>
            <a:pPr marL="0" indent="0">
              <a:spcAft>
                <a:spcPts val="600"/>
              </a:spcAft>
              <a:buNone/>
            </a:pPr>
            <a:endParaRPr lang="en-US" sz="1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6088974"/>
            <a:ext cx="2362200" cy="6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3875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057774" y="2261677"/>
            <a:ext cx="3729846" cy="2256886"/>
          </a:xfrm>
        </p:spPr>
        <p:txBody>
          <a:bodyPr>
            <a:noAutofit/>
          </a:bodyPr>
          <a:lstStyle/>
          <a:p>
            <a:pPr marL="0" indent="0" algn="ctr">
              <a:spcAft>
                <a:spcPts val="2400"/>
              </a:spcAft>
              <a:buNone/>
            </a:pPr>
            <a:r>
              <a:rPr lang="en-US" sz="2000" b="1" dirty="0" smtClean="0">
                <a:latin typeface="Helvetica" pitchFamily="34" charset="0"/>
              </a:rPr>
              <a:t>Best Data</a:t>
            </a:r>
            <a:endParaRPr lang="en-US" sz="2000" b="1" dirty="0">
              <a:latin typeface="Helvetica" pitchFamily="34" charset="0"/>
            </a:endParaRPr>
          </a:p>
          <a:p>
            <a:pPr marL="0" indent="0" algn="ctr">
              <a:spcAft>
                <a:spcPts val="2400"/>
              </a:spcAft>
              <a:buNone/>
            </a:pPr>
            <a:r>
              <a:rPr lang="en-US" sz="2000" b="1" dirty="0" smtClean="0">
                <a:latin typeface="Helvetica" pitchFamily="34" charset="0"/>
              </a:rPr>
              <a:t>Best Practices</a:t>
            </a:r>
          </a:p>
          <a:p>
            <a:pPr marL="0" indent="0" algn="ctr">
              <a:spcAft>
                <a:spcPts val="2400"/>
              </a:spcAft>
              <a:buNone/>
            </a:pPr>
            <a:r>
              <a:rPr lang="en-US" sz="2000" b="1" dirty="0" smtClean="0">
                <a:latin typeface="Helvetica" pitchFamily="34" charset="0"/>
              </a:rPr>
              <a:t>Stakeholder Involvement</a:t>
            </a:r>
          </a:p>
          <a:p>
            <a:pPr marL="0" indent="0" algn="ctr">
              <a:buNone/>
            </a:pPr>
            <a:endParaRPr lang="en-US" dirty="0">
              <a:latin typeface="Times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23336" y="1726338"/>
            <a:ext cx="4963064" cy="3760062"/>
            <a:chOff x="523336" y="2083039"/>
            <a:chExt cx="4321834" cy="2847004"/>
          </a:xfrm>
        </p:grpSpPr>
        <p:sp>
          <p:nvSpPr>
            <p:cNvPr id="9" name="Notched Right Arrow 8"/>
            <p:cNvSpPr/>
            <p:nvPr/>
          </p:nvSpPr>
          <p:spPr>
            <a:xfrm>
              <a:off x="523336" y="2083039"/>
              <a:ext cx="4321834" cy="822960"/>
            </a:xfrm>
            <a:prstGeom prst="notchedRightArrow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Credibility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Notched Right Arrow 7"/>
            <p:cNvSpPr/>
            <p:nvPr/>
          </p:nvSpPr>
          <p:spPr>
            <a:xfrm>
              <a:off x="523336" y="2396177"/>
              <a:ext cx="4321834" cy="822960"/>
            </a:xfrm>
            <a:prstGeom prst="notchedRightArrow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Accuracy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Notched Right Arrow 12"/>
            <p:cNvSpPr/>
            <p:nvPr/>
          </p:nvSpPr>
          <p:spPr>
            <a:xfrm>
              <a:off x="523336" y="2738360"/>
              <a:ext cx="4321834" cy="822960"/>
            </a:xfrm>
            <a:prstGeom prst="notchedRightArrow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Transparency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Notched Right Arrow 13"/>
            <p:cNvSpPr/>
            <p:nvPr/>
          </p:nvSpPr>
          <p:spPr>
            <a:xfrm>
              <a:off x="523336" y="3068752"/>
              <a:ext cx="4321834" cy="822960"/>
            </a:xfrm>
            <a:prstGeom prst="notched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Comprehensiveness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Notched Right Arrow 11"/>
            <p:cNvSpPr/>
            <p:nvPr/>
          </p:nvSpPr>
          <p:spPr>
            <a:xfrm>
              <a:off x="523336" y="3425885"/>
              <a:ext cx="4321834" cy="822960"/>
            </a:xfrm>
            <a:prstGeom prst="notched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Standardization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Notched Right Arrow 10"/>
            <p:cNvSpPr/>
            <p:nvPr/>
          </p:nvSpPr>
          <p:spPr>
            <a:xfrm>
              <a:off x="523336" y="3760588"/>
              <a:ext cx="4321834" cy="822960"/>
            </a:xfrm>
            <a:prstGeom prst="notchedRightArrow">
              <a:avLst/>
            </a:prstGeom>
            <a:solidFill>
              <a:srgbClr val="FFD833"/>
            </a:solidFill>
            <a:ln>
              <a:solidFill>
                <a:srgbClr val="FFDD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Ease of use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Notched Right Arrow 9"/>
            <p:cNvSpPr/>
            <p:nvPr/>
          </p:nvSpPr>
          <p:spPr>
            <a:xfrm>
              <a:off x="523336" y="4107083"/>
              <a:ext cx="4321834" cy="822960"/>
            </a:xfrm>
            <a:prstGeom prst="notchedRightArrow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Stakeholder </a:t>
              </a:r>
              <a:r>
                <a:rPr lang="en-US" b="1" dirty="0" smtClean="0">
                  <a:solidFill>
                    <a:schemeClr val="tx1"/>
                  </a:solidFill>
                </a:rPr>
                <a:t>Acceptance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2" name="Title 1"/>
          <p:cNvSpPr txBox="1">
            <a:spLocks/>
          </p:cNvSpPr>
          <p:nvPr/>
        </p:nvSpPr>
        <p:spPr>
          <a:xfrm>
            <a:off x="344254" y="522760"/>
            <a:ext cx="8229600" cy="925039"/>
          </a:xfrm>
          <a:prstGeom prst="rect">
            <a:avLst/>
          </a:prstGeom>
          <a:solidFill>
            <a:srgbClr val="FFD833"/>
          </a:solidFill>
          <a:ln w="19050">
            <a:solidFill>
              <a:schemeClr val="tx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i="0" kern="1200">
                <a:solidFill>
                  <a:schemeClr val="tx1"/>
                </a:solidFill>
                <a:latin typeface="Stag Book"/>
                <a:ea typeface="+mj-ea"/>
                <a:cs typeface="Stag Book"/>
              </a:defRPr>
            </a:lvl1pPr>
          </a:lstStyle>
          <a:p>
            <a:r>
              <a:rPr lang="en-US" sz="3600" b="1" dirty="0" smtClean="0">
                <a:solidFill>
                  <a:srgbClr val="0070C0"/>
                </a:solidFill>
                <a:latin typeface="Times" pitchFamily="18" charset="0"/>
              </a:rPr>
              <a:t>TRM Success Characteristics</a:t>
            </a:r>
            <a:endParaRPr lang="en-US" sz="3600" b="1" dirty="0">
              <a:solidFill>
                <a:srgbClr val="0070C0"/>
              </a:solidFill>
              <a:latin typeface="Times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6088974"/>
            <a:ext cx="2362200" cy="6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3470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97280"/>
            <a:ext cx="3962400" cy="438912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spcBef>
                <a:spcPct val="20000"/>
              </a:spcBef>
            </a:pPr>
            <a:endParaRPr lang="en-US" sz="3200" b="0" dirty="0" smtClean="0">
              <a:solidFill>
                <a:srgbClr val="0070C0"/>
              </a:solidFill>
              <a:latin typeface="Calibri"/>
            </a:endParaRPr>
          </a:p>
          <a:p>
            <a:pPr marL="0" lvl="0" indent="0">
              <a:spcBef>
                <a:spcPct val="20000"/>
              </a:spcBef>
            </a:pPr>
            <a:r>
              <a:rPr lang="en-US" sz="4100" b="0" dirty="0" smtClean="0">
                <a:solidFill>
                  <a:srgbClr val="0070C0"/>
                </a:solidFill>
                <a:latin typeface="Calibri"/>
              </a:rPr>
              <a:t>DED/DE</a:t>
            </a:r>
            <a:endParaRPr lang="en-US" sz="4100" b="0" dirty="0">
              <a:solidFill>
                <a:srgbClr val="0070C0"/>
              </a:solidFill>
              <a:latin typeface="Calibri"/>
            </a:endParaRPr>
          </a:p>
          <a:p>
            <a:pPr marL="571500" lvl="0" indent="-5715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4100" b="0" dirty="0">
                <a:solidFill>
                  <a:prstClr val="black"/>
                </a:solidFill>
                <a:latin typeface="Calibri"/>
              </a:rPr>
              <a:t>Kristy Manning</a:t>
            </a:r>
          </a:p>
          <a:p>
            <a:pPr marL="571500" lvl="0" indent="-5715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4100" b="0" dirty="0">
                <a:solidFill>
                  <a:prstClr val="black"/>
                </a:solidFill>
                <a:latin typeface="Calibri"/>
              </a:rPr>
              <a:t>Brenda Wilbers</a:t>
            </a:r>
          </a:p>
          <a:p>
            <a:pPr marL="571500" lvl="0" indent="-5715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4100" b="0" dirty="0">
                <a:solidFill>
                  <a:prstClr val="black"/>
                </a:solidFill>
                <a:latin typeface="Calibri"/>
              </a:rPr>
              <a:t>Barb </a:t>
            </a:r>
            <a:r>
              <a:rPr lang="en-US" sz="4100" b="0" dirty="0" smtClean="0">
                <a:solidFill>
                  <a:prstClr val="black"/>
                </a:solidFill>
                <a:latin typeface="Calibri"/>
              </a:rPr>
              <a:t>Meisenheimer</a:t>
            </a:r>
            <a:endParaRPr lang="en-US" sz="4100" b="0" dirty="0">
              <a:solidFill>
                <a:prstClr val="black"/>
              </a:solidFill>
              <a:latin typeface="Calibri"/>
            </a:endParaRPr>
          </a:p>
          <a:p>
            <a:pPr marL="571500" lvl="0" indent="-5715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4100" b="0" dirty="0">
                <a:solidFill>
                  <a:prstClr val="black"/>
                </a:solidFill>
                <a:latin typeface="Calibri"/>
              </a:rPr>
              <a:t>Jane Epperson </a:t>
            </a:r>
            <a:endParaRPr lang="en-US" sz="4100" b="0" dirty="0" smtClean="0">
              <a:solidFill>
                <a:prstClr val="black"/>
              </a:solidFill>
              <a:latin typeface="Calibri"/>
            </a:endParaRPr>
          </a:p>
          <a:p>
            <a:pPr marL="571500" lvl="0" indent="-5715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4100" b="0" dirty="0" smtClean="0">
                <a:latin typeface="Calibri"/>
              </a:rPr>
              <a:t>Policy/technical staff</a:t>
            </a:r>
            <a:endParaRPr lang="en-US" sz="4100" b="0" dirty="0">
              <a:latin typeface="Calibri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097280"/>
            <a:ext cx="3276600" cy="438912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spcBef>
                <a:spcPct val="20000"/>
              </a:spcBef>
            </a:pPr>
            <a:r>
              <a:rPr lang="en-US" b="0" dirty="0">
                <a:solidFill>
                  <a:prstClr val="black"/>
                </a:solidFill>
                <a:latin typeface="Calibri"/>
              </a:rPr>
              <a:t> </a:t>
            </a:r>
            <a:endParaRPr lang="en-US" b="0" dirty="0" smtClean="0">
              <a:solidFill>
                <a:prstClr val="black"/>
              </a:solidFill>
              <a:latin typeface="Calibri"/>
            </a:endParaRPr>
          </a:p>
          <a:p>
            <a:pPr marL="0" lvl="0" indent="0">
              <a:spcBef>
                <a:spcPct val="20000"/>
              </a:spcBef>
            </a:pPr>
            <a:r>
              <a:rPr lang="en-US" sz="4200" b="0" dirty="0" smtClean="0">
                <a:solidFill>
                  <a:srgbClr val="0070C0"/>
                </a:solidFill>
                <a:latin typeface="Calibri"/>
              </a:rPr>
              <a:t>VEIC</a:t>
            </a:r>
            <a:endParaRPr lang="en-US" sz="4200" b="0" dirty="0">
              <a:solidFill>
                <a:srgbClr val="0070C0"/>
              </a:solidFill>
              <a:latin typeface="Calibri"/>
            </a:endParaRPr>
          </a:p>
          <a:p>
            <a:pPr marL="571500" lvl="0" indent="-5715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4200" b="0" dirty="0">
                <a:solidFill>
                  <a:prstClr val="black"/>
                </a:solidFill>
                <a:latin typeface="Calibri"/>
              </a:rPr>
              <a:t>Zoe Dawson</a:t>
            </a:r>
          </a:p>
          <a:p>
            <a:pPr marL="571500" lvl="0" indent="-5715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4200" b="0" dirty="0">
                <a:solidFill>
                  <a:prstClr val="black"/>
                </a:solidFill>
                <a:latin typeface="Calibri"/>
              </a:rPr>
              <a:t>Cheryl Jenkins</a:t>
            </a:r>
          </a:p>
          <a:p>
            <a:pPr marL="571500" lvl="0" indent="-5715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4200" b="0" dirty="0">
                <a:solidFill>
                  <a:prstClr val="black"/>
                </a:solidFill>
                <a:latin typeface="Calibri"/>
              </a:rPr>
              <a:t>Rebecca Foster</a:t>
            </a:r>
          </a:p>
          <a:p>
            <a:pPr marL="571500" lvl="0" indent="-5715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4200" b="0" dirty="0">
                <a:solidFill>
                  <a:prstClr val="black"/>
                </a:solidFill>
                <a:latin typeface="Calibri"/>
              </a:rPr>
              <a:t>Sam Dent</a:t>
            </a:r>
          </a:p>
          <a:p>
            <a:pPr marL="571500" lvl="0" indent="-5715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4200" b="0" dirty="0">
                <a:solidFill>
                  <a:prstClr val="black"/>
                </a:solidFill>
                <a:latin typeface="Calibri"/>
              </a:rPr>
              <a:t>Ethan Goldman</a:t>
            </a:r>
          </a:p>
          <a:p>
            <a:pPr marL="571500" lvl="0" indent="-5715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4200" b="0" dirty="0">
                <a:solidFill>
                  <a:prstClr val="black"/>
                </a:solidFill>
                <a:latin typeface="Calibri"/>
              </a:rPr>
              <a:t>Alison Hollingsworth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  <a:latin typeface="Segoe Script" panose="020B0504020000000003" pitchFamily="34" charset="0"/>
              </a:rPr>
              <a:t/>
            </a:r>
            <a:br>
              <a:rPr lang="en-US" b="1" dirty="0" smtClean="0">
                <a:solidFill>
                  <a:srgbClr val="00B050"/>
                </a:solidFill>
                <a:latin typeface="Segoe Script" panose="020B0504020000000003" pitchFamily="34" charset="0"/>
              </a:rPr>
            </a:br>
            <a:r>
              <a:rPr lang="en-US" sz="3200" b="1" dirty="0" smtClean="0">
                <a:solidFill>
                  <a:srgbClr val="00B050"/>
                </a:solidFill>
                <a:latin typeface="Segoe Script" panose="020B0504020000000003" pitchFamily="34" charset="0"/>
              </a:rPr>
              <a:t>MISSOURI</a:t>
            </a:r>
            <a:r>
              <a:rPr lang="en-US" b="1" dirty="0" smtClean="0">
                <a:solidFill>
                  <a:srgbClr val="00B050"/>
                </a:solidFill>
                <a:latin typeface="Segoe Script" panose="020B0504020000000003" pitchFamily="34" charset="0"/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  <a:latin typeface="Segoe Script" panose="020B0504020000000003" pitchFamily="34" charset="0"/>
              </a:rPr>
              <a:t>TRM </a:t>
            </a:r>
            <a:r>
              <a:rPr lang="en-US" sz="3200" b="1" dirty="0">
                <a:solidFill>
                  <a:srgbClr val="00B050"/>
                </a:solidFill>
                <a:latin typeface="Segoe Script" panose="020B0504020000000003" pitchFamily="34" charset="0"/>
              </a:rPr>
              <a:t>Project Team</a:t>
            </a:r>
            <a:endParaRPr lang="en-US" dirty="0">
              <a:latin typeface="Segoe Script" panose="020B05040200000000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6088974"/>
            <a:ext cx="2362200" cy="6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79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3959</TotalTime>
  <Words>319</Words>
  <Application>Microsoft Office PowerPoint</Application>
  <PresentationFormat>On-screen Show (4:3)</PresentationFormat>
  <Paragraphs>104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Angles</vt:lpstr>
      <vt:lpstr>Show Me the Savings:  A Statewide TRM  as a Catalyst   for Energy Efficiency in Missouri  </vt:lpstr>
      <vt:lpstr>Show Me the Money!</vt:lpstr>
      <vt:lpstr> WHY:</vt:lpstr>
      <vt:lpstr>PowerPoint Presentation</vt:lpstr>
      <vt:lpstr>How:</vt:lpstr>
      <vt:lpstr>PowerPoint Presentation</vt:lpstr>
      <vt:lpstr>  ORGANIZATIONAL STRUCTURE   </vt:lpstr>
      <vt:lpstr>PowerPoint Presentation</vt:lpstr>
      <vt:lpstr> MISSOURI TRM Project Team</vt:lpstr>
      <vt:lpstr> Summary</vt:lpstr>
      <vt:lpstr>Show Me the Savings:  A Statewide TRM  as a Catalyst   for Energy Efficiency in Missouri  </vt:lpstr>
    </vt:vector>
  </TitlesOfParts>
  <Company>State of Missouri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Morfeld, Angie</dc:creator>
  <cp:lastModifiedBy>Vaught, Dianna</cp:lastModifiedBy>
  <cp:revision>280</cp:revision>
  <dcterms:created xsi:type="dcterms:W3CDTF">2013-08-22T16:19:20Z</dcterms:created>
  <dcterms:modified xsi:type="dcterms:W3CDTF">2015-12-03T16:40:28Z</dcterms:modified>
</cp:coreProperties>
</file>