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56" r:id="rId2"/>
    <p:sldId id="257" r:id="rId3"/>
    <p:sldId id="261" r:id="rId4"/>
    <p:sldId id="262" r:id="rId5"/>
    <p:sldId id="263" r:id="rId6"/>
    <p:sldId id="264" r:id="rId7"/>
    <p:sldId id="258" r:id="rId8"/>
    <p:sldId id="259" r:id="rId9"/>
    <p:sldId id="260" r:id="rId10"/>
    <p:sldId id="265" r:id="rId11"/>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23" d="100"/>
          <a:sy n="123" d="100"/>
        </p:scale>
        <p:origin x="876" y="-7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0338" y="0"/>
            <a:ext cx="3038475" cy="465138"/>
          </a:xfrm>
          <a:prstGeom prst="rect">
            <a:avLst/>
          </a:prstGeom>
        </p:spPr>
        <p:txBody>
          <a:bodyPr vert="horz" lIns="91440" tIns="45720" rIns="91440" bIns="45720" rtlCol="0"/>
          <a:lstStyle>
            <a:lvl1pPr algn="r">
              <a:defRPr sz="1200"/>
            </a:lvl1pPr>
          </a:lstStyle>
          <a:p>
            <a:fld id="{61EB143F-61EE-4484-AF95-63322D725F80}" type="datetimeFigureOut">
              <a:rPr lang="en-US" smtClean="0"/>
              <a:t>11/27/2017</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675" y="4416425"/>
            <a:ext cx="5607050" cy="4183063"/>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675"/>
            <a:ext cx="3038475" cy="465138"/>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0338" y="8829675"/>
            <a:ext cx="3038475" cy="465138"/>
          </a:xfrm>
          <a:prstGeom prst="rect">
            <a:avLst/>
          </a:prstGeom>
        </p:spPr>
        <p:txBody>
          <a:bodyPr vert="horz" lIns="91440" tIns="45720" rIns="91440" bIns="45720" rtlCol="0" anchor="b"/>
          <a:lstStyle>
            <a:lvl1pPr algn="r">
              <a:defRPr sz="1200"/>
            </a:lvl1pPr>
          </a:lstStyle>
          <a:p>
            <a:fld id="{B64F4914-263E-45EF-867D-8DC55C308E54}" type="slidenum">
              <a:rPr lang="en-US" smtClean="0"/>
              <a:t>‹#›</a:t>
            </a:fld>
            <a:endParaRPr lang="en-US"/>
          </a:p>
        </p:txBody>
      </p:sp>
    </p:spTree>
    <p:extLst>
      <p:ext uri="{BB962C8B-B14F-4D97-AF65-F5344CB8AC3E}">
        <p14:creationId xmlns:p14="http://schemas.microsoft.com/office/powerpoint/2010/main" val="329524696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4E5D022-FAA9-4694-9D87-CE860AE4D18A}" type="datetime1">
              <a:rPr lang="en-US" smtClean="0"/>
              <a:t>11/27/2017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1F0078D-0FF1-4765-8F7C-6827D9F36D86}" type="slidenum">
              <a:rPr lang="en-US" smtClean="0"/>
              <a:t>‹#›</a:t>
            </a:fld>
            <a:endParaRPr lang="en-US"/>
          </a:p>
        </p:txBody>
      </p:sp>
    </p:spTree>
    <p:extLst>
      <p:ext uri="{BB962C8B-B14F-4D97-AF65-F5344CB8AC3E}">
        <p14:creationId xmlns:p14="http://schemas.microsoft.com/office/powerpoint/2010/main" val="20092261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2C00476-A0B9-4898-AF2F-189E79407B99}" type="datetime1">
              <a:rPr lang="en-US" smtClean="0"/>
              <a:t>11/27/2017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1F0078D-0FF1-4765-8F7C-6827D9F36D86}" type="slidenum">
              <a:rPr lang="en-US" smtClean="0"/>
              <a:t>‹#›</a:t>
            </a:fld>
            <a:endParaRPr lang="en-US"/>
          </a:p>
        </p:txBody>
      </p:sp>
    </p:spTree>
    <p:extLst>
      <p:ext uri="{BB962C8B-B14F-4D97-AF65-F5344CB8AC3E}">
        <p14:creationId xmlns:p14="http://schemas.microsoft.com/office/powerpoint/2010/main" val="4462446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37B7A41-EC54-4FAB-9F34-BC36DC1CAA95}" type="datetime1">
              <a:rPr lang="en-US" smtClean="0"/>
              <a:t>11/27/2017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1F0078D-0FF1-4765-8F7C-6827D9F36D86}" type="slidenum">
              <a:rPr lang="en-US" smtClean="0"/>
              <a:t>‹#›</a:t>
            </a:fld>
            <a:endParaRPr lang="en-US"/>
          </a:p>
        </p:txBody>
      </p:sp>
    </p:spTree>
    <p:extLst>
      <p:ext uri="{BB962C8B-B14F-4D97-AF65-F5344CB8AC3E}">
        <p14:creationId xmlns:p14="http://schemas.microsoft.com/office/powerpoint/2010/main" val="25291477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F9CCF64-F566-4C3C-9D26-68052A7A89BF}" type="datetime1">
              <a:rPr lang="en-US" smtClean="0"/>
              <a:t>11/27/2017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1F0078D-0FF1-4765-8F7C-6827D9F36D86}" type="slidenum">
              <a:rPr lang="en-US" smtClean="0"/>
              <a:t>‹#›</a:t>
            </a:fld>
            <a:endParaRPr lang="en-US"/>
          </a:p>
        </p:txBody>
      </p:sp>
    </p:spTree>
    <p:extLst>
      <p:ext uri="{BB962C8B-B14F-4D97-AF65-F5344CB8AC3E}">
        <p14:creationId xmlns:p14="http://schemas.microsoft.com/office/powerpoint/2010/main" val="21428844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6045BD0-68B3-427A-ADC2-1E4345BB959A}" type="datetime1">
              <a:rPr lang="en-US" smtClean="0"/>
              <a:t>11/27/2017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1F0078D-0FF1-4765-8F7C-6827D9F36D86}" type="slidenum">
              <a:rPr lang="en-US" smtClean="0"/>
              <a:t>‹#›</a:t>
            </a:fld>
            <a:endParaRPr lang="en-US"/>
          </a:p>
        </p:txBody>
      </p:sp>
    </p:spTree>
    <p:extLst>
      <p:ext uri="{BB962C8B-B14F-4D97-AF65-F5344CB8AC3E}">
        <p14:creationId xmlns:p14="http://schemas.microsoft.com/office/powerpoint/2010/main" val="24961395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F9A7B6F-5130-45EE-8E50-E07863F3332B}" type="datetime1">
              <a:rPr lang="en-US" smtClean="0"/>
              <a:t>11/27/2017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1F0078D-0FF1-4765-8F7C-6827D9F36D86}" type="slidenum">
              <a:rPr lang="en-US" smtClean="0"/>
              <a:t>‹#›</a:t>
            </a:fld>
            <a:endParaRPr lang="en-US"/>
          </a:p>
        </p:txBody>
      </p:sp>
    </p:spTree>
    <p:extLst>
      <p:ext uri="{BB962C8B-B14F-4D97-AF65-F5344CB8AC3E}">
        <p14:creationId xmlns:p14="http://schemas.microsoft.com/office/powerpoint/2010/main" val="15526258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7F41C5B-EEA7-4258-83C6-FF9504751A29}" type="datetime1">
              <a:rPr lang="en-US" smtClean="0"/>
              <a:t>11/27/2017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1F0078D-0FF1-4765-8F7C-6827D9F36D86}" type="slidenum">
              <a:rPr lang="en-US" smtClean="0"/>
              <a:t>‹#›</a:t>
            </a:fld>
            <a:endParaRPr lang="en-US"/>
          </a:p>
        </p:txBody>
      </p:sp>
    </p:spTree>
    <p:extLst>
      <p:ext uri="{BB962C8B-B14F-4D97-AF65-F5344CB8AC3E}">
        <p14:creationId xmlns:p14="http://schemas.microsoft.com/office/powerpoint/2010/main" val="36648664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8810337-AFE5-4F47-9A23-E4ADCAB9AF87}" type="datetime1">
              <a:rPr lang="en-US" smtClean="0"/>
              <a:t>11/27/2017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1F0078D-0FF1-4765-8F7C-6827D9F36D86}" type="slidenum">
              <a:rPr lang="en-US" smtClean="0"/>
              <a:t>‹#›</a:t>
            </a:fld>
            <a:endParaRPr lang="en-US"/>
          </a:p>
        </p:txBody>
      </p:sp>
    </p:spTree>
    <p:extLst>
      <p:ext uri="{BB962C8B-B14F-4D97-AF65-F5344CB8AC3E}">
        <p14:creationId xmlns:p14="http://schemas.microsoft.com/office/powerpoint/2010/main" val="35407607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3BFF40C-58DD-4145-B98F-6025AD61C02E}" type="datetime1">
              <a:rPr lang="en-US" smtClean="0"/>
              <a:t>11/27/2017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1F0078D-0FF1-4765-8F7C-6827D9F36D86}" type="slidenum">
              <a:rPr lang="en-US" smtClean="0"/>
              <a:t>‹#›</a:t>
            </a:fld>
            <a:endParaRPr lang="en-US"/>
          </a:p>
        </p:txBody>
      </p:sp>
    </p:spTree>
    <p:extLst>
      <p:ext uri="{BB962C8B-B14F-4D97-AF65-F5344CB8AC3E}">
        <p14:creationId xmlns:p14="http://schemas.microsoft.com/office/powerpoint/2010/main" val="26816051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4674E03-5BDC-45A7-AB26-248A841BD7AB}" type="datetime1">
              <a:rPr lang="en-US" smtClean="0"/>
              <a:t>11/27/2017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1F0078D-0FF1-4765-8F7C-6827D9F36D86}" type="slidenum">
              <a:rPr lang="en-US" smtClean="0"/>
              <a:t>‹#›</a:t>
            </a:fld>
            <a:endParaRPr lang="en-US"/>
          </a:p>
        </p:txBody>
      </p:sp>
    </p:spTree>
    <p:extLst>
      <p:ext uri="{BB962C8B-B14F-4D97-AF65-F5344CB8AC3E}">
        <p14:creationId xmlns:p14="http://schemas.microsoft.com/office/powerpoint/2010/main" val="5756495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541F7A6-8698-4C88-97E8-7BB6FB117931}" type="datetime1">
              <a:rPr lang="en-US" smtClean="0"/>
              <a:t>11/27/2017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1F0078D-0FF1-4765-8F7C-6827D9F36D86}" type="slidenum">
              <a:rPr lang="en-US" smtClean="0"/>
              <a:t>‹#›</a:t>
            </a:fld>
            <a:endParaRPr lang="en-US"/>
          </a:p>
        </p:txBody>
      </p:sp>
    </p:spTree>
    <p:extLst>
      <p:ext uri="{BB962C8B-B14F-4D97-AF65-F5344CB8AC3E}">
        <p14:creationId xmlns:p14="http://schemas.microsoft.com/office/powerpoint/2010/main" val="30221392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879C1E5-03CB-4FDF-A10B-CCFCB4C0EC1A}" type="datetime1">
              <a:rPr lang="en-US" smtClean="0"/>
              <a:t>11/27/2017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1F0078D-0FF1-4765-8F7C-6827D9F36D86}" type="slidenum">
              <a:rPr lang="en-US" smtClean="0"/>
              <a:t>‹#›</a:t>
            </a:fld>
            <a:endParaRPr lang="en-US"/>
          </a:p>
        </p:txBody>
      </p:sp>
    </p:spTree>
    <p:extLst>
      <p:ext uri="{BB962C8B-B14F-4D97-AF65-F5344CB8AC3E}">
        <p14:creationId xmlns:p14="http://schemas.microsoft.com/office/powerpoint/2010/main" val="286527259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219200"/>
            <a:ext cx="7772400" cy="2381251"/>
          </a:xfrm>
        </p:spPr>
        <p:txBody>
          <a:bodyPr>
            <a:normAutofit/>
          </a:bodyPr>
          <a:lstStyle/>
          <a:p>
            <a:r>
              <a:rPr lang="en-US" sz="3600" b="1" dirty="0" smtClean="0">
                <a:latin typeface="Times New Roman" panose="02020603050405020304" pitchFamily="18" charset="0"/>
                <a:cs typeface="Times New Roman" panose="02020603050405020304" pitchFamily="18" charset="0"/>
              </a:rPr>
              <a:t>Should changes be made to the Integrated Resource Planning (IRP) process to accommodate increased use of distributed energy resources?</a:t>
            </a:r>
            <a:endParaRPr lang="en-US" sz="3600" b="1" dirty="0">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a:xfrm>
            <a:off x="1371600" y="4572000"/>
            <a:ext cx="6400800" cy="1066800"/>
          </a:xfrm>
        </p:spPr>
        <p:txBody>
          <a:bodyPr>
            <a:normAutofit/>
          </a:bodyPr>
          <a:lstStyle/>
          <a:p>
            <a:r>
              <a:rPr lang="en-US" sz="2400" b="1" i="1" dirty="0" smtClean="0">
                <a:solidFill>
                  <a:schemeClr val="tx1"/>
                </a:solidFill>
                <a:latin typeface="Times New Roman" panose="02020603050405020304" pitchFamily="18" charset="0"/>
                <a:cs typeface="Times New Roman" panose="02020603050405020304" pitchFamily="18" charset="0"/>
              </a:rPr>
              <a:t>John Rogers – MPSC Staff</a:t>
            </a:r>
            <a:endParaRPr lang="en-US" sz="2400" b="1" i="1" dirty="0">
              <a:solidFill>
                <a:schemeClr val="tx1"/>
              </a:solidFill>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fld id="{61F0078D-0FF1-4765-8F7C-6827D9F36D86}" type="slidenum">
              <a:rPr lang="en-US" sz="1600" smtClean="0"/>
              <a:t>1</a:t>
            </a:fld>
            <a:endParaRPr lang="en-US" sz="1600" dirty="0"/>
          </a:p>
        </p:txBody>
      </p:sp>
    </p:spTree>
    <p:extLst>
      <p:ext uri="{BB962C8B-B14F-4D97-AF65-F5344CB8AC3E}">
        <p14:creationId xmlns:p14="http://schemas.microsoft.com/office/powerpoint/2010/main" val="41619500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401762"/>
          </a:xfrm>
        </p:spPr>
        <p:txBody>
          <a:bodyPr>
            <a:noAutofit/>
          </a:bodyPr>
          <a:lstStyle/>
          <a:p>
            <a:r>
              <a:rPr lang="en-US" sz="3200" b="1" dirty="0">
                <a:latin typeface="Times New Roman" panose="02020603050405020304" pitchFamily="18" charset="0"/>
                <a:cs typeface="Times New Roman" panose="02020603050405020304" pitchFamily="18" charset="0"/>
              </a:rPr>
              <a:t>Should</a:t>
            </a:r>
            <a:r>
              <a:rPr lang="en-US" sz="2800" b="1" dirty="0">
                <a:latin typeface="Times New Roman" panose="02020603050405020304" pitchFamily="18" charset="0"/>
                <a:cs typeface="Times New Roman" panose="02020603050405020304" pitchFamily="18" charset="0"/>
              </a:rPr>
              <a:t> changes be made to the Integrated Resource Planning (IRP) process to accommodate increased use of distributed energy resources?</a:t>
            </a:r>
          </a:p>
        </p:txBody>
      </p:sp>
      <p:sp>
        <p:nvSpPr>
          <p:cNvPr id="3" name="Content Placeholder 2"/>
          <p:cNvSpPr>
            <a:spLocks noGrp="1"/>
          </p:cNvSpPr>
          <p:nvPr>
            <p:ph idx="1"/>
          </p:nvPr>
        </p:nvSpPr>
        <p:spPr>
          <a:xfrm>
            <a:off x="457200" y="1981200"/>
            <a:ext cx="8229600" cy="4144963"/>
          </a:xfrm>
        </p:spPr>
        <p:txBody>
          <a:bodyPr/>
          <a:lstStyle/>
          <a:p>
            <a:r>
              <a:rPr lang="en-US" dirty="0" smtClean="0">
                <a:latin typeface="Times New Roman" panose="02020603050405020304" pitchFamily="18" charset="0"/>
                <a:cs typeface="Times New Roman" panose="02020603050405020304" pitchFamily="18" charset="0"/>
              </a:rPr>
              <a:t>At this time, Chapter 22 rules do not need changing to accommodate increased DER.</a:t>
            </a:r>
          </a:p>
          <a:p>
            <a:pPr lvl="1"/>
            <a:r>
              <a:rPr lang="en-US" sz="2400" dirty="0" smtClean="0">
                <a:latin typeface="Times New Roman" panose="02020603050405020304" pitchFamily="18" charset="0"/>
                <a:cs typeface="Times New Roman" panose="02020603050405020304" pitchFamily="18" charset="0"/>
              </a:rPr>
              <a:t>Performance based and minimum standards.</a:t>
            </a:r>
          </a:p>
          <a:p>
            <a:r>
              <a:rPr lang="en-US" dirty="0">
                <a:latin typeface="Times New Roman" panose="02020603050405020304" pitchFamily="18" charset="0"/>
                <a:cs typeface="Times New Roman" panose="02020603050405020304" pitchFamily="18" charset="0"/>
              </a:rPr>
              <a:t>A</a:t>
            </a:r>
            <a:r>
              <a:rPr lang="en-US" dirty="0" smtClean="0">
                <a:latin typeface="Times New Roman" panose="02020603050405020304" pitchFamily="18" charset="0"/>
                <a:cs typeface="Times New Roman" panose="02020603050405020304" pitchFamily="18" charset="0"/>
              </a:rPr>
              <a:t>lways room for improving the process.</a:t>
            </a:r>
          </a:p>
          <a:p>
            <a:pPr lvl="1"/>
            <a:r>
              <a:rPr lang="en-US" sz="2400" dirty="0">
                <a:latin typeface="Times New Roman" panose="02020603050405020304" pitchFamily="18" charset="0"/>
                <a:cs typeface="Times New Roman" panose="02020603050405020304" pitchFamily="18" charset="0"/>
              </a:rPr>
              <a:t>M</a:t>
            </a:r>
            <a:r>
              <a:rPr lang="en-US" sz="2400" dirty="0" smtClean="0">
                <a:latin typeface="Times New Roman" panose="02020603050405020304" pitchFamily="18" charset="0"/>
                <a:cs typeface="Times New Roman" panose="02020603050405020304" pitchFamily="18" charset="0"/>
              </a:rPr>
              <a:t>ore transparent and inclusive.</a:t>
            </a:r>
          </a:p>
          <a:p>
            <a:pPr lvl="1"/>
            <a:r>
              <a:rPr lang="en-US" sz="2400" dirty="0" smtClean="0">
                <a:latin typeface="Times New Roman" panose="02020603050405020304" pitchFamily="18" charset="0"/>
                <a:cs typeface="Times New Roman" panose="02020603050405020304" pitchFamily="18" charset="0"/>
              </a:rPr>
              <a:t>More focused attention paid to DER during .030 - .050.</a:t>
            </a:r>
          </a:p>
          <a:p>
            <a:pPr lvl="1"/>
            <a:r>
              <a:rPr lang="en-US" sz="2400" dirty="0" smtClean="0">
                <a:latin typeface="Times New Roman" panose="02020603050405020304" pitchFamily="18" charset="0"/>
                <a:cs typeface="Times New Roman" panose="02020603050405020304" pitchFamily="18" charset="0"/>
              </a:rPr>
              <a:t>Stakeholder process provides the opportunity and path forward.</a:t>
            </a:r>
          </a:p>
          <a:p>
            <a:pPr lvl="1"/>
            <a:endParaRPr lang="en-US" sz="2400" dirty="0" smtClean="0">
              <a:latin typeface="Times New Roman" panose="02020603050405020304" pitchFamily="18" charset="0"/>
              <a:cs typeface="Times New Roman" panose="02020603050405020304" pitchFamily="18" charset="0"/>
            </a:endParaRPr>
          </a:p>
          <a:p>
            <a:pPr lvl="1"/>
            <a:endParaRPr lang="en-US" dirty="0" smtClean="0">
              <a:latin typeface="Times New Roman" panose="02020603050405020304" pitchFamily="18" charset="0"/>
              <a:cs typeface="Times New Roman" panose="02020603050405020304" pitchFamily="18" charset="0"/>
            </a:endParaRPr>
          </a:p>
          <a:p>
            <a:pPr marL="0" indent="0">
              <a:buNone/>
            </a:pPr>
            <a:endParaRPr lang="en-US" dirty="0" smtClean="0">
              <a:latin typeface="Times New Roman" panose="02020603050405020304" pitchFamily="18" charset="0"/>
              <a:cs typeface="Times New Roman" panose="02020603050405020304" pitchFamily="18" charset="0"/>
            </a:endParaRPr>
          </a:p>
          <a:p>
            <a:endParaRPr lang="en-US" dirty="0" smtClean="0">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fld id="{61F0078D-0FF1-4765-8F7C-6827D9F36D86}" type="slidenum">
              <a:rPr lang="en-US" smtClean="0"/>
              <a:t>10</a:t>
            </a:fld>
            <a:endParaRPr lang="en-US"/>
          </a:p>
        </p:txBody>
      </p:sp>
    </p:spTree>
    <p:extLst>
      <p:ext uri="{BB962C8B-B14F-4D97-AF65-F5344CB8AC3E}">
        <p14:creationId xmlns:p14="http://schemas.microsoft.com/office/powerpoint/2010/main" val="35757966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latin typeface="Times New Roman" panose="02020603050405020304" pitchFamily="18" charset="0"/>
                <a:cs typeface="Times New Roman" panose="02020603050405020304" pitchFamily="18" charset="0"/>
              </a:rPr>
              <a:t>4 CSR 240-22 </a:t>
            </a:r>
            <a:br>
              <a:rPr lang="en-US" b="1" dirty="0" smtClean="0">
                <a:latin typeface="Times New Roman" panose="02020603050405020304" pitchFamily="18" charset="0"/>
                <a:cs typeface="Times New Roman" panose="02020603050405020304" pitchFamily="18" charset="0"/>
              </a:rPr>
            </a:br>
            <a:r>
              <a:rPr lang="en-US" b="1" dirty="0" smtClean="0">
                <a:latin typeface="Times New Roman" panose="02020603050405020304" pitchFamily="18" charset="0"/>
                <a:cs typeface="Times New Roman" panose="02020603050405020304" pitchFamily="18" charset="0"/>
              </a:rPr>
              <a:t>Electric Utility Resource Planning</a:t>
            </a:r>
            <a:endParaRPr lang="en-US"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fontScale="85000" lnSpcReduction="20000"/>
          </a:bodyPr>
          <a:lstStyle/>
          <a:p>
            <a:r>
              <a:rPr lang="en-US" dirty="0" smtClean="0">
                <a:latin typeface="Times New Roman" panose="02020603050405020304" pitchFamily="18" charset="0"/>
                <a:cs typeface="Times New Roman" panose="02020603050405020304" pitchFamily="18" charset="0"/>
              </a:rPr>
              <a:t>First effective in1993 and revised in 2011</a:t>
            </a:r>
          </a:p>
          <a:p>
            <a:r>
              <a:rPr lang="en-US" dirty="0" smtClean="0">
                <a:latin typeface="Times New Roman" panose="02020603050405020304" pitchFamily="18" charset="0"/>
                <a:cs typeface="Times New Roman" panose="02020603050405020304" pitchFamily="18" charset="0"/>
              </a:rPr>
              <a:t>Chapter 22 includes the following nine rules:</a:t>
            </a:r>
          </a:p>
          <a:p>
            <a:pPr lvl="1"/>
            <a:r>
              <a:rPr lang="en-US" dirty="0" smtClean="0">
                <a:latin typeface="Times New Roman" panose="02020603050405020304" pitchFamily="18" charset="0"/>
                <a:cs typeface="Times New Roman" panose="02020603050405020304" pitchFamily="18" charset="0"/>
              </a:rPr>
              <a:t>.010 Policy Objectives</a:t>
            </a:r>
          </a:p>
          <a:p>
            <a:pPr lvl="1"/>
            <a:r>
              <a:rPr lang="en-US" dirty="0" smtClean="0">
                <a:latin typeface="Times New Roman" panose="02020603050405020304" pitchFamily="18" charset="0"/>
                <a:cs typeface="Times New Roman" panose="02020603050405020304" pitchFamily="18" charset="0"/>
              </a:rPr>
              <a:t>.020 Definitions</a:t>
            </a:r>
          </a:p>
          <a:p>
            <a:pPr lvl="1"/>
            <a:r>
              <a:rPr lang="en-US" dirty="0" smtClean="0">
                <a:latin typeface="Times New Roman" panose="02020603050405020304" pitchFamily="18" charset="0"/>
                <a:cs typeface="Times New Roman" panose="02020603050405020304" pitchFamily="18" charset="0"/>
              </a:rPr>
              <a:t>.030 Load Analysis and Load Forecasting</a:t>
            </a:r>
          </a:p>
          <a:p>
            <a:pPr lvl="1"/>
            <a:r>
              <a:rPr lang="en-US" dirty="0" smtClean="0">
                <a:latin typeface="Times New Roman" panose="02020603050405020304" pitchFamily="18" charset="0"/>
                <a:cs typeface="Times New Roman" panose="02020603050405020304" pitchFamily="18" charset="0"/>
              </a:rPr>
              <a:t>.040 Supply-Side Resource Analysis</a:t>
            </a:r>
          </a:p>
          <a:p>
            <a:pPr lvl="1"/>
            <a:r>
              <a:rPr lang="en-US" dirty="0" smtClean="0">
                <a:latin typeface="Times New Roman" panose="02020603050405020304" pitchFamily="18" charset="0"/>
                <a:cs typeface="Times New Roman" panose="02020603050405020304" pitchFamily="18" charset="0"/>
              </a:rPr>
              <a:t>.045 Transmission and Distribution Analysis</a:t>
            </a:r>
          </a:p>
          <a:p>
            <a:pPr lvl="1"/>
            <a:r>
              <a:rPr lang="en-US" dirty="0" smtClean="0">
                <a:latin typeface="Times New Roman" panose="02020603050405020304" pitchFamily="18" charset="0"/>
                <a:cs typeface="Times New Roman" panose="02020603050405020304" pitchFamily="18" charset="0"/>
              </a:rPr>
              <a:t>.050 Demand-Side Resource Analysis</a:t>
            </a:r>
          </a:p>
          <a:p>
            <a:pPr lvl="1"/>
            <a:r>
              <a:rPr lang="en-US" dirty="0" smtClean="0">
                <a:latin typeface="Times New Roman" panose="02020603050405020304" pitchFamily="18" charset="0"/>
                <a:cs typeface="Times New Roman" panose="02020603050405020304" pitchFamily="18" charset="0"/>
              </a:rPr>
              <a:t>.060 Integrated Resource Plan and Risk Analysis</a:t>
            </a:r>
          </a:p>
          <a:p>
            <a:pPr lvl="1"/>
            <a:r>
              <a:rPr lang="en-US" dirty="0" smtClean="0">
                <a:latin typeface="Times New Roman" panose="02020603050405020304" pitchFamily="18" charset="0"/>
                <a:cs typeface="Times New Roman" panose="02020603050405020304" pitchFamily="18" charset="0"/>
              </a:rPr>
              <a:t>.070 Resource Acquisition Strategy Selection</a:t>
            </a:r>
          </a:p>
          <a:p>
            <a:pPr lvl="1"/>
            <a:r>
              <a:rPr lang="en-US" dirty="0" smtClean="0">
                <a:latin typeface="Times New Roman" panose="02020603050405020304" pitchFamily="18" charset="0"/>
                <a:cs typeface="Times New Roman" panose="02020603050405020304" pitchFamily="18" charset="0"/>
              </a:rPr>
              <a:t>.080 Filing Schedule, Filing Requirements, and Stakeholder    	      Process</a:t>
            </a:r>
            <a:endParaRPr lang="en-US"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fld id="{61F0078D-0FF1-4765-8F7C-6827D9F36D86}" type="slidenum">
              <a:rPr lang="en-US" smtClean="0"/>
              <a:t>2</a:t>
            </a:fld>
            <a:endParaRPr lang="en-US"/>
          </a:p>
        </p:txBody>
      </p:sp>
    </p:spTree>
    <p:extLst>
      <p:ext uri="{BB962C8B-B14F-4D97-AF65-F5344CB8AC3E}">
        <p14:creationId xmlns:p14="http://schemas.microsoft.com/office/powerpoint/2010/main" val="11573158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Times New Roman" panose="02020603050405020304" pitchFamily="18" charset="0"/>
                <a:cs typeface="Times New Roman" panose="02020603050405020304" pitchFamily="18" charset="0"/>
              </a:rPr>
              <a:t>.010 Policy Statement</a:t>
            </a:r>
            <a:endParaRPr lang="en-US"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fontScale="85000" lnSpcReduction="20000"/>
          </a:bodyPr>
          <a:lstStyle/>
          <a:p>
            <a:pPr marL="0" indent="0">
              <a:lnSpc>
                <a:spcPct val="120000"/>
              </a:lnSpc>
              <a:spcBef>
                <a:spcPts val="0"/>
              </a:spcBef>
              <a:buAutoNum type="arabicParenBoth"/>
            </a:pPr>
            <a:r>
              <a:rPr lang="en-US" dirty="0" smtClean="0">
                <a:latin typeface="Times New Roman" panose="02020603050405020304" pitchFamily="18" charset="0"/>
                <a:cs typeface="Times New Roman" panose="02020603050405020304" pitchFamily="18" charset="0"/>
              </a:rPr>
              <a:t> The </a:t>
            </a:r>
            <a:r>
              <a:rPr lang="en-US" dirty="0">
                <a:latin typeface="Times New Roman" panose="02020603050405020304" pitchFamily="18" charset="0"/>
                <a:cs typeface="Times New Roman" panose="02020603050405020304" pitchFamily="18" charset="0"/>
              </a:rPr>
              <a:t>commission’s policy goal in promulgating this chapter is to </a:t>
            </a:r>
            <a:r>
              <a:rPr lang="en-US" u="sng" dirty="0">
                <a:latin typeface="Times New Roman" panose="02020603050405020304" pitchFamily="18" charset="0"/>
                <a:cs typeface="Times New Roman" panose="02020603050405020304" pitchFamily="18" charset="0"/>
              </a:rPr>
              <a:t>set minimum standards </a:t>
            </a:r>
            <a:r>
              <a:rPr lang="en-US" dirty="0">
                <a:latin typeface="Times New Roman" panose="02020603050405020304" pitchFamily="18" charset="0"/>
                <a:cs typeface="Times New Roman" panose="02020603050405020304" pitchFamily="18" charset="0"/>
              </a:rPr>
              <a:t>to govern the scope and objectives of the resource planning process that is required of electric utilities subject to its jurisdiction in order to ensure that the public interest is adequately served. </a:t>
            </a:r>
            <a:r>
              <a:rPr lang="en-US" u="sng" dirty="0">
                <a:latin typeface="Times New Roman" panose="02020603050405020304" pitchFamily="18" charset="0"/>
                <a:cs typeface="Times New Roman" panose="02020603050405020304" pitchFamily="18" charset="0"/>
              </a:rPr>
              <a:t>Compliance with these rules shall not be construed to result in commission approval of the utility’s resource plans, resource acquisition strategies, or investment decisions. </a:t>
            </a:r>
            <a:endParaRPr lang="en-US" u="sng" dirty="0" smtClean="0">
              <a:latin typeface="Times New Roman" panose="02020603050405020304" pitchFamily="18" charset="0"/>
              <a:cs typeface="Times New Roman" panose="02020603050405020304" pitchFamily="18" charset="0"/>
            </a:endParaRPr>
          </a:p>
          <a:p>
            <a:pPr marL="0" indent="0">
              <a:lnSpc>
                <a:spcPct val="120000"/>
              </a:lnSpc>
              <a:spcBef>
                <a:spcPts val="0"/>
              </a:spcBef>
              <a:buNone/>
            </a:pPr>
            <a:r>
              <a:rPr lang="en-US" dirty="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     </a:t>
            </a:r>
            <a:endParaRPr lang="en-US"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fld id="{61F0078D-0FF1-4765-8F7C-6827D9F36D86}" type="slidenum">
              <a:rPr lang="en-US" smtClean="0"/>
              <a:t>3</a:t>
            </a:fld>
            <a:endParaRPr lang="en-US"/>
          </a:p>
        </p:txBody>
      </p:sp>
    </p:spTree>
    <p:extLst>
      <p:ext uri="{BB962C8B-B14F-4D97-AF65-F5344CB8AC3E}">
        <p14:creationId xmlns:p14="http://schemas.microsoft.com/office/powerpoint/2010/main" val="31663612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Times New Roman" panose="02020603050405020304" pitchFamily="18" charset="0"/>
                <a:cs typeface="Times New Roman" panose="02020603050405020304" pitchFamily="18" charset="0"/>
              </a:rPr>
              <a:t>.010 Policy Statement</a:t>
            </a:r>
            <a:endParaRPr lang="en-US"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457200" y="1371600"/>
            <a:ext cx="8229600" cy="4754563"/>
          </a:xfrm>
        </p:spPr>
        <p:txBody>
          <a:bodyPr>
            <a:normAutofit fontScale="70000" lnSpcReduction="20000"/>
          </a:bodyPr>
          <a:lstStyle/>
          <a:p>
            <a:pPr marL="0" indent="0">
              <a:buNone/>
            </a:pPr>
            <a:r>
              <a:rPr lang="en-US" sz="3400" dirty="0">
                <a:latin typeface="Times New Roman" panose="02020603050405020304" pitchFamily="18" charset="0"/>
                <a:cs typeface="Times New Roman" panose="02020603050405020304" pitchFamily="18" charset="0"/>
              </a:rPr>
              <a:t>(2) The fundamental objective of the resource planning process at electric utilities shall be to provide the public with energy services that are safe, reliable, and efficient, at just and reasonable rates, in </a:t>
            </a:r>
            <a:r>
              <a:rPr lang="en-US" sz="3400" u="sng" dirty="0">
                <a:latin typeface="Times New Roman" panose="02020603050405020304" pitchFamily="18" charset="0"/>
                <a:cs typeface="Times New Roman" panose="02020603050405020304" pitchFamily="18" charset="0"/>
              </a:rPr>
              <a:t>compliance with all legal mandates</a:t>
            </a:r>
            <a:r>
              <a:rPr lang="en-US" sz="3400" dirty="0">
                <a:latin typeface="Times New Roman" panose="02020603050405020304" pitchFamily="18" charset="0"/>
                <a:cs typeface="Times New Roman" panose="02020603050405020304" pitchFamily="18" charset="0"/>
              </a:rPr>
              <a:t>, and in a manner that serves the public interest and is consistent with state energy and environmental policies. The fundamental objective requires that the utility shall</a:t>
            </a:r>
            <a:r>
              <a:rPr lang="en-US" sz="3400" dirty="0" smtClean="0">
                <a:latin typeface="Times New Roman" panose="02020603050405020304" pitchFamily="18" charset="0"/>
                <a:cs typeface="Times New Roman" panose="02020603050405020304" pitchFamily="18" charset="0"/>
              </a:rPr>
              <a:t>—</a:t>
            </a:r>
          </a:p>
          <a:p>
            <a:pPr marL="0" indent="0">
              <a:buNone/>
            </a:pPr>
            <a:r>
              <a:rPr lang="en-US" sz="3400" dirty="0">
                <a:latin typeface="Times New Roman" panose="02020603050405020304" pitchFamily="18" charset="0"/>
                <a:cs typeface="Times New Roman" panose="02020603050405020304" pitchFamily="18" charset="0"/>
              </a:rPr>
              <a:t> </a:t>
            </a:r>
            <a:r>
              <a:rPr lang="en-US" sz="3400" dirty="0" smtClean="0">
                <a:latin typeface="Times New Roman" panose="02020603050405020304" pitchFamily="18" charset="0"/>
                <a:cs typeface="Times New Roman" panose="02020603050405020304" pitchFamily="18" charset="0"/>
              </a:rPr>
              <a:t>   (</a:t>
            </a:r>
            <a:r>
              <a:rPr lang="en-US" sz="3400" dirty="0">
                <a:latin typeface="Times New Roman" panose="02020603050405020304" pitchFamily="18" charset="0"/>
                <a:cs typeface="Times New Roman" panose="02020603050405020304" pitchFamily="18" charset="0"/>
              </a:rPr>
              <a:t>A) Consider and </a:t>
            </a:r>
            <a:r>
              <a:rPr lang="en-US" sz="3400" u="sng" dirty="0">
                <a:latin typeface="Times New Roman" panose="02020603050405020304" pitchFamily="18" charset="0"/>
                <a:cs typeface="Times New Roman" panose="02020603050405020304" pitchFamily="18" charset="0"/>
              </a:rPr>
              <a:t>analyze demand-side resources, renewable energy, and supply-side resources on an equivalent basis, subject to compliance with all legal mandates </a:t>
            </a:r>
            <a:r>
              <a:rPr lang="en-US" sz="3400" dirty="0">
                <a:latin typeface="Times New Roman" panose="02020603050405020304" pitchFamily="18" charset="0"/>
                <a:cs typeface="Times New Roman" panose="02020603050405020304" pitchFamily="18" charset="0"/>
              </a:rPr>
              <a:t>that may affect the selection of utility electric energy resources, in the resource planning process; </a:t>
            </a:r>
          </a:p>
          <a:p>
            <a:pPr marL="0" indent="0">
              <a:buNone/>
            </a:pPr>
            <a:r>
              <a:rPr lang="en-US" sz="3400" dirty="0" smtClean="0">
                <a:latin typeface="Times New Roman" panose="02020603050405020304" pitchFamily="18" charset="0"/>
                <a:cs typeface="Times New Roman" panose="02020603050405020304" pitchFamily="18" charset="0"/>
              </a:rPr>
              <a:t>   (</a:t>
            </a:r>
            <a:r>
              <a:rPr lang="en-US" sz="3400" dirty="0">
                <a:latin typeface="Times New Roman" panose="02020603050405020304" pitchFamily="18" charset="0"/>
                <a:cs typeface="Times New Roman" panose="02020603050405020304" pitchFamily="18" charset="0"/>
              </a:rPr>
              <a:t>B) </a:t>
            </a:r>
            <a:r>
              <a:rPr lang="en-US" sz="3400" u="sng" dirty="0">
                <a:latin typeface="Times New Roman" panose="02020603050405020304" pitchFamily="18" charset="0"/>
                <a:cs typeface="Times New Roman" panose="02020603050405020304" pitchFamily="18" charset="0"/>
              </a:rPr>
              <a:t>Use minimization of the present worth of long-run utility costs as the primary selection criterion </a:t>
            </a:r>
            <a:r>
              <a:rPr lang="en-US" sz="3400" dirty="0">
                <a:latin typeface="Times New Roman" panose="02020603050405020304" pitchFamily="18" charset="0"/>
                <a:cs typeface="Times New Roman" panose="02020603050405020304" pitchFamily="18" charset="0"/>
              </a:rPr>
              <a:t>in choosing the preferred resource plan, subject to the constraints in subsection (2)(C); and </a:t>
            </a:r>
          </a:p>
          <a:p>
            <a:pPr marL="0" indent="0">
              <a:buNone/>
            </a:pPr>
            <a:endParaRPr lang="en-US" sz="3400" dirty="0" smtClean="0">
              <a:latin typeface="Times New Roman" panose="02020603050405020304" pitchFamily="18" charset="0"/>
              <a:cs typeface="Times New Roman" panose="02020603050405020304" pitchFamily="18" charset="0"/>
            </a:endParaRPr>
          </a:p>
          <a:p>
            <a:endParaRPr lang="en-US" sz="3400" dirty="0" smtClean="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fld id="{61F0078D-0FF1-4765-8F7C-6827D9F36D86}" type="slidenum">
              <a:rPr lang="en-US" smtClean="0"/>
              <a:t>4</a:t>
            </a:fld>
            <a:endParaRPr lang="en-US"/>
          </a:p>
        </p:txBody>
      </p:sp>
    </p:spTree>
    <p:extLst>
      <p:ext uri="{BB962C8B-B14F-4D97-AF65-F5344CB8AC3E}">
        <p14:creationId xmlns:p14="http://schemas.microsoft.com/office/powerpoint/2010/main" val="6014166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Times New Roman" panose="02020603050405020304" pitchFamily="18" charset="0"/>
                <a:cs typeface="Times New Roman" panose="02020603050405020304" pitchFamily="18" charset="0"/>
              </a:rPr>
              <a:t>.010 Policy Statement</a:t>
            </a:r>
            <a:endParaRPr lang="en-US"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457200" y="1524000"/>
            <a:ext cx="8229600" cy="4572000"/>
          </a:xfrm>
        </p:spPr>
        <p:txBody>
          <a:bodyPr>
            <a:normAutofit fontScale="62500" lnSpcReduction="20000"/>
          </a:bodyPr>
          <a:lstStyle/>
          <a:p>
            <a:pPr marL="0" indent="0">
              <a:buNone/>
            </a:pPr>
            <a:r>
              <a:rPr lang="en-US" sz="3400" dirty="0">
                <a:latin typeface="Times New Roman" panose="02020603050405020304" pitchFamily="18" charset="0"/>
                <a:cs typeface="Times New Roman" panose="02020603050405020304" pitchFamily="18" charset="0"/>
              </a:rPr>
              <a:t>(C) </a:t>
            </a:r>
            <a:r>
              <a:rPr lang="en-US" sz="3400" u="sng" dirty="0">
                <a:latin typeface="Times New Roman" panose="02020603050405020304" pitchFamily="18" charset="0"/>
                <a:cs typeface="Times New Roman" panose="02020603050405020304" pitchFamily="18" charset="0"/>
              </a:rPr>
              <a:t>Explicitly identify and, where possible, quantitatively analyze any other considerations which are critical to meeting the fundamental objective of the resource planning process, but which may constrain or limit the minimization of the present worth of expected utility costs. </a:t>
            </a:r>
            <a:r>
              <a:rPr lang="en-US" sz="3400" dirty="0">
                <a:latin typeface="Times New Roman" panose="02020603050405020304" pitchFamily="18" charset="0"/>
                <a:cs typeface="Times New Roman" panose="02020603050405020304" pitchFamily="18" charset="0"/>
              </a:rPr>
              <a:t>The utility shall describe and document the process and rationale used by decision-makers to assess the tradeoffs and determine the appropriate balance between minimization of expected utility costs and these other considerations in selecting the preferred resource plan and developing the resource acquisition strategy. These considerations shall include, but are not necessarily limited to, mitigation of:</a:t>
            </a:r>
          </a:p>
          <a:p>
            <a:pPr marL="0" indent="0">
              <a:buNone/>
            </a:pPr>
            <a:r>
              <a:rPr lang="en-US" sz="3400" dirty="0" smtClean="0">
                <a:latin typeface="Times New Roman" panose="02020603050405020304" pitchFamily="18" charset="0"/>
                <a:cs typeface="Times New Roman" panose="02020603050405020304" pitchFamily="18" charset="0"/>
              </a:rPr>
              <a:t>   1</a:t>
            </a:r>
            <a:r>
              <a:rPr lang="en-US" sz="3400" dirty="0">
                <a:latin typeface="Times New Roman" panose="02020603050405020304" pitchFamily="18" charset="0"/>
                <a:cs typeface="Times New Roman" panose="02020603050405020304" pitchFamily="18" charset="0"/>
              </a:rPr>
              <a:t>. Risks associated with critical uncertain factors that will affect the actual costs associated with alternative resource plans; </a:t>
            </a:r>
          </a:p>
          <a:p>
            <a:pPr marL="0" indent="0">
              <a:buNone/>
            </a:pPr>
            <a:r>
              <a:rPr lang="en-US" sz="3400" dirty="0" smtClean="0">
                <a:latin typeface="Times New Roman" panose="02020603050405020304" pitchFamily="18" charset="0"/>
                <a:cs typeface="Times New Roman" panose="02020603050405020304" pitchFamily="18" charset="0"/>
              </a:rPr>
              <a:t>    2</a:t>
            </a:r>
            <a:r>
              <a:rPr lang="en-US" sz="3400" dirty="0">
                <a:latin typeface="Times New Roman" panose="02020603050405020304" pitchFamily="18" charset="0"/>
                <a:cs typeface="Times New Roman" panose="02020603050405020304" pitchFamily="18" charset="0"/>
              </a:rPr>
              <a:t>. Risks associated with new or more stringent legal mandates that may be imposed at some point within the planning horizon; and </a:t>
            </a:r>
          </a:p>
          <a:p>
            <a:pPr marL="0" indent="0">
              <a:buNone/>
            </a:pPr>
            <a:r>
              <a:rPr lang="en-US" sz="3400" dirty="0" smtClean="0">
                <a:latin typeface="Times New Roman" panose="02020603050405020304" pitchFamily="18" charset="0"/>
                <a:cs typeface="Times New Roman" panose="02020603050405020304" pitchFamily="18" charset="0"/>
              </a:rPr>
              <a:t>    3</a:t>
            </a:r>
            <a:r>
              <a:rPr lang="en-US" sz="3400" dirty="0">
                <a:latin typeface="Times New Roman" panose="02020603050405020304" pitchFamily="18" charset="0"/>
                <a:cs typeface="Times New Roman" panose="02020603050405020304" pitchFamily="18" charset="0"/>
              </a:rPr>
              <a:t>. Rate increases associated with alternative resource plans.</a:t>
            </a:r>
          </a:p>
          <a:p>
            <a:pPr marL="0" indent="0">
              <a:buNone/>
            </a:pPr>
            <a:endParaRPr lang="en-US" sz="3400" dirty="0" smtClean="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fld id="{61F0078D-0FF1-4765-8F7C-6827D9F36D86}" type="slidenum">
              <a:rPr lang="en-US" smtClean="0"/>
              <a:t>5</a:t>
            </a:fld>
            <a:endParaRPr lang="en-US"/>
          </a:p>
        </p:txBody>
      </p:sp>
    </p:spTree>
    <p:extLst>
      <p:ext uri="{BB962C8B-B14F-4D97-AF65-F5344CB8AC3E}">
        <p14:creationId xmlns:p14="http://schemas.microsoft.com/office/powerpoint/2010/main" val="34289903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Times New Roman" panose="02020603050405020304" pitchFamily="18" charset="0"/>
                <a:cs typeface="Times New Roman" panose="02020603050405020304" pitchFamily="18" charset="0"/>
              </a:rPr>
              <a:t>Legal Mandates</a:t>
            </a:r>
            <a:endParaRPr lang="en-US"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76200" y="1524000"/>
            <a:ext cx="8991600" cy="4602163"/>
          </a:xfrm>
        </p:spPr>
        <p:txBody>
          <a:bodyPr>
            <a:normAutofit/>
          </a:bodyPr>
          <a:lstStyle/>
          <a:p>
            <a:r>
              <a:rPr lang="en-US" dirty="0" smtClean="0">
                <a:latin typeface="Times New Roman" panose="02020603050405020304" pitchFamily="18" charset="0"/>
                <a:cs typeface="Times New Roman" panose="02020603050405020304" pitchFamily="18" charset="0"/>
              </a:rPr>
              <a:t>Missouri Renewable Energy Standard</a:t>
            </a:r>
            <a:r>
              <a:rPr lang="en-US" dirty="0">
                <a:latin typeface="Times New Roman" panose="02020603050405020304" pitchFamily="18" charset="0"/>
                <a:cs typeface="Times New Roman" panose="02020603050405020304" pitchFamily="18" charset="0"/>
              </a:rPr>
              <a:t>, </a:t>
            </a:r>
            <a:r>
              <a:rPr lang="en-US" sz="2400" dirty="0">
                <a:latin typeface="Times New Roman" panose="02020603050405020304" pitchFamily="18" charset="0"/>
                <a:cs typeface="Times New Roman" panose="02020603050405020304" pitchFamily="18" charset="0"/>
              </a:rPr>
              <a:t>386.250</a:t>
            </a:r>
            <a:endParaRPr lang="en-US" sz="2400" dirty="0" smtClean="0">
              <a:latin typeface="Times New Roman" panose="02020603050405020304" pitchFamily="18" charset="0"/>
              <a:cs typeface="Times New Roman" panose="02020603050405020304" pitchFamily="18" charset="0"/>
            </a:endParaRPr>
          </a:p>
          <a:p>
            <a:pPr lvl="1"/>
            <a:r>
              <a:rPr lang="en-US" sz="2400" dirty="0" smtClean="0">
                <a:latin typeface="Times New Roman" panose="02020603050405020304" pitchFamily="18" charset="0"/>
                <a:cs typeface="Times New Roman" panose="02020603050405020304" pitchFamily="18" charset="0"/>
              </a:rPr>
              <a:t>Mandatory, 15% of total electricity renewable by 2021</a:t>
            </a:r>
          </a:p>
          <a:p>
            <a:pPr lvl="1"/>
            <a:r>
              <a:rPr lang="en-US" sz="2400" dirty="0" smtClean="0">
                <a:latin typeface="Times New Roman" panose="02020603050405020304" pitchFamily="18" charset="0"/>
                <a:cs typeface="Times New Roman" panose="02020603050405020304" pitchFamily="18" charset="0"/>
              </a:rPr>
              <a:t>Average rate increase capped at 1%</a:t>
            </a:r>
          </a:p>
          <a:p>
            <a:r>
              <a:rPr lang="en-US" dirty="0" smtClean="0">
                <a:latin typeface="Times New Roman" panose="02020603050405020304" pitchFamily="18" charset="0"/>
                <a:cs typeface="Times New Roman" panose="02020603050405020304" pitchFamily="18" charset="0"/>
              </a:rPr>
              <a:t>Missouri Energy Efficiency Investment Act, </a:t>
            </a:r>
            <a:r>
              <a:rPr lang="en-US" sz="2400" dirty="0" smtClean="0">
                <a:latin typeface="Times New Roman" panose="02020603050405020304" pitchFamily="18" charset="0"/>
                <a:cs typeface="Times New Roman" panose="02020603050405020304" pitchFamily="18" charset="0"/>
              </a:rPr>
              <a:t>393.1075</a:t>
            </a:r>
          </a:p>
          <a:p>
            <a:pPr lvl="1"/>
            <a:r>
              <a:rPr lang="en-US" sz="2400" dirty="0" smtClean="0">
                <a:latin typeface="Times New Roman" panose="02020603050405020304" pitchFamily="18" charset="0"/>
                <a:cs typeface="Times New Roman" panose="02020603050405020304" pitchFamily="18" charset="0"/>
              </a:rPr>
              <a:t>Voluntary, goal of all cost-effective demand-side savings</a:t>
            </a:r>
          </a:p>
          <a:p>
            <a:r>
              <a:rPr lang="en-US" dirty="0" smtClean="0">
                <a:latin typeface="Times New Roman" panose="02020603050405020304" pitchFamily="18" charset="0"/>
                <a:cs typeface="Times New Roman" panose="02020603050405020304" pitchFamily="18" charset="0"/>
              </a:rPr>
              <a:t>Net Metering and Easy Connection Act, </a:t>
            </a:r>
            <a:r>
              <a:rPr lang="en-US" sz="2400" dirty="0" smtClean="0">
                <a:latin typeface="Times New Roman" panose="02020603050405020304" pitchFamily="18" charset="0"/>
                <a:cs typeface="Times New Roman" panose="02020603050405020304" pitchFamily="18" charset="0"/>
              </a:rPr>
              <a:t>386.890</a:t>
            </a:r>
          </a:p>
          <a:p>
            <a:pPr lvl="1"/>
            <a:r>
              <a:rPr lang="en-US" sz="2400" dirty="0" smtClean="0">
                <a:latin typeface="Times New Roman" panose="02020603050405020304" pitchFamily="18" charset="0"/>
                <a:cs typeface="Times New Roman" panose="02020603050405020304" pitchFamily="18" charset="0"/>
              </a:rPr>
              <a:t>Limited to generating units of 100 kW or less</a:t>
            </a:r>
          </a:p>
          <a:p>
            <a:r>
              <a:rPr lang="en-US" dirty="0" smtClean="0">
                <a:latin typeface="Times New Roman" panose="02020603050405020304" pitchFamily="18" charset="0"/>
                <a:cs typeface="Times New Roman" panose="02020603050405020304" pitchFamily="18" charset="0"/>
              </a:rPr>
              <a:t>Environmental Protection Agency Regulations</a:t>
            </a:r>
          </a:p>
          <a:p>
            <a:pPr lvl="1"/>
            <a:r>
              <a:rPr lang="en-US" sz="2400" dirty="0" smtClean="0">
                <a:latin typeface="Times New Roman" panose="02020603050405020304" pitchFamily="18" charset="0"/>
                <a:cs typeface="Times New Roman" panose="02020603050405020304" pitchFamily="18" charset="0"/>
              </a:rPr>
              <a:t>Numerous requirements for electric generating facilities</a:t>
            </a:r>
          </a:p>
          <a:p>
            <a:pPr marL="0" indent="0">
              <a:buNone/>
            </a:pPr>
            <a:endParaRPr lang="en-US"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fld id="{61F0078D-0FF1-4765-8F7C-6827D9F36D86}" type="slidenum">
              <a:rPr lang="en-US" smtClean="0"/>
              <a:t>6</a:t>
            </a:fld>
            <a:endParaRPr lang="en-US"/>
          </a:p>
        </p:txBody>
      </p:sp>
    </p:spTree>
    <p:extLst>
      <p:ext uri="{BB962C8B-B14F-4D97-AF65-F5344CB8AC3E}">
        <p14:creationId xmlns:p14="http://schemas.microsoft.com/office/powerpoint/2010/main" val="28033741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Times New Roman" panose="02020603050405020304" pitchFamily="18" charset="0"/>
                <a:cs typeface="Times New Roman" panose="02020603050405020304" pitchFamily="18" charset="0"/>
              </a:rPr>
              <a:t>DER in Chapter 22 Rules</a:t>
            </a:r>
            <a:endParaRPr lang="en-US"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lnSpcReduction="10000"/>
          </a:bodyPr>
          <a:lstStyle/>
          <a:p>
            <a:r>
              <a:rPr lang="en-US" dirty="0" smtClean="0">
                <a:latin typeface="Times New Roman" panose="02020603050405020304" pitchFamily="18" charset="0"/>
                <a:cs typeface="Times New Roman" panose="02020603050405020304" pitchFamily="18" charset="0"/>
              </a:rPr>
              <a:t>.020(15</a:t>
            </a:r>
            <a:r>
              <a:rPr lang="en-US" dirty="0">
                <a:latin typeface="Times New Roman" panose="02020603050405020304" pitchFamily="18" charset="0"/>
                <a:cs typeface="Times New Roman" panose="02020603050405020304" pitchFamily="18" charset="0"/>
              </a:rPr>
              <a:t>) Distributed generation means a grid-connected electric generation system that is sized based on local load requirements and distributed primarily to the local load. </a:t>
            </a:r>
            <a:endParaRPr lang="en-US" dirty="0" smtClean="0">
              <a:latin typeface="Times New Roman" panose="02020603050405020304" pitchFamily="18" charset="0"/>
              <a:cs typeface="Times New Roman" panose="02020603050405020304" pitchFamily="18" charset="0"/>
            </a:endParaRPr>
          </a:p>
          <a:p>
            <a:r>
              <a:rPr lang="en-US" dirty="0" smtClean="0">
                <a:latin typeface="Times New Roman" panose="02020603050405020304" pitchFamily="18" charset="0"/>
                <a:cs typeface="Times New Roman" panose="02020603050405020304" pitchFamily="18" charset="0"/>
              </a:rPr>
              <a:t>.040 Supply-Side Resource Analysis is only rule which has requirements for screening distributed generation as a supply-side resource. </a:t>
            </a:r>
            <a:br>
              <a:rPr lang="en-US" dirty="0" smtClean="0">
                <a:latin typeface="Times New Roman" panose="02020603050405020304" pitchFamily="18" charset="0"/>
                <a:cs typeface="Times New Roman" panose="02020603050405020304" pitchFamily="18" charset="0"/>
              </a:rPr>
            </a:br>
            <a:endParaRPr lang="en-US" dirty="0" smtClean="0">
              <a:latin typeface="Times New Roman" panose="02020603050405020304" pitchFamily="18" charset="0"/>
              <a:cs typeface="Times New Roman" panose="02020603050405020304" pitchFamily="18" charset="0"/>
            </a:endParaRPr>
          </a:p>
          <a:p>
            <a:endParaRPr lang="en-US" dirty="0"/>
          </a:p>
        </p:txBody>
      </p:sp>
      <p:sp>
        <p:nvSpPr>
          <p:cNvPr id="4" name="Slide Number Placeholder 3"/>
          <p:cNvSpPr>
            <a:spLocks noGrp="1"/>
          </p:cNvSpPr>
          <p:nvPr>
            <p:ph type="sldNum" sz="quarter" idx="12"/>
          </p:nvPr>
        </p:nvSpPr>
        <p:spPr/>
        <p:txBody>
          <a:bodyPr/>
          <a:lstStyle/>
          <a:p>
            <a:fld id="{61F0078D-0FF1-4765-8F7C-6827D9F36D86}" type="slidenum">
              <a:rPr lang="en-US" smtClean="0"/>
              <a:t>7</a:t>
            </a:fld>
            <a:endParaRPr lang="en-US"/>
          </a:p>
        </p:txBody>
      </p:sp>
    </p:spTree>
    <p:extLst>
      <p:ext uri="{BB962C8B-B14F-4D97-AF65-F5344CB8AC3E}">
        <p14:creationId xmlns:p14="http://schemas.microsoft.com/office/powerpoint/2010/main" val="13970182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Times New Roman" panose="02020603050405020304" pitchFamily="18" charset="0"/>
                <a:cs typeface="Times New Roman" panose="02020603050405020304" pitchFamily="18" charset="0"/>
              </a:rPr>
              <a:t>DER in Chapter 22 Filings</a:t>
            </a:r>
            <a:endParaRPr lang="en-US"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lnSpcReduction="10000"/>
          </a:bodyPr>
          <a:lstStyle/>
          <a:p>
            <a:r>
              <a:rPr lang="en-US" dirty="0" smtClean="0">
                <a:latin typeface="Times New Roman" panose="02020603050405020304" pitchFamily="18" charset="0"/>
                <a:cs typeface="Times New Roman" panose="02020603050405020304" pitchFamily="18" charset="0"/>
              </a:rPr>
              <a:t>.030 Load Analysis and Load Forecasting</a:t>
            </a:r>
          </a:p>
          <a:p>
            <a:pPr lvl="1"/>
            <a:r>
              <a:rPr lang="en-US" sz="2400" dirty="0" smtClean="0">
                <a:latin typeface="Times New Roman" panose="02020603050405020304" pitchFamily="18" charset="0"/>
                <a:cs typeface="Times New Roman" panose="02020603050405020304" pitchFamily="18" charset="0"/>
              </a:rPr>
              <a:t>Naturally occurring DER and forecast adjustments for customer DER - mostly solar </a:t>
            </a:r>
          </a:p>
          <a:p>
            <a:r>
              <a:rPr lang="en-US" dirty="0" smtClean="0">
                <a:latin typeface="Times New Roman" panose="02020603050405020304" pitchFamily="18" charset="0"/>
                <a:cs typeface="Times New Roman" panose="02020603050405020304" pitchFamily="18" charset="0"/>
              </a:rPr>
              <a:t>.040 Supply-Side Resource Analysis</a:t>
            </a:r>
          </a:p>
          <a:p>
            <a:pPr lvl="1"/>
            <a:r>
              <a:rPr lang="en-US" sz="2400" dirty="0" smtClean="0">
                <a:latin typeface="Times New Roman" panose="02020603050405020304" pitchFamily="18" charset="0"/>
                <a:cs typeface="Times New Roman" panose="02020603050405020304" pitchFamily="18" charset="0"/>
              </a:rPr>
              <a:t>Utility-owned DER – solar and landfill gas generation</a:t>
            </a:r>
          </a:p>
          <a:p>
            <a:r>
              <a:rPr lang="en-US" dirty="0" smtClean="0">
                <a:latin typeface="Times New Roman" panose="02020603050405020304" pitchFamily="18" charset="0"/>
                <a:cs typeface="Times New Roman" panose="02020603050405020304" pitchFamily="18" charset="0"/>
              </a:rPr>
              <a:t>.050 Demand-Side Resource Analysis</a:t>
            </a:r>
          </a:p>
          <a:p>
            <a:pPr lvl="1"/>
            <a:r>
              <a:rPr lang="en-US" sz="2400" dirty="0" smtClean="0">
                <a:latin typeface="Times New Roman" panose="02020603050405020304" pitchFamily="18" charset="0"/>
                <a:cs typeface="Times New Roman" panose="02020603050405020304" pitchFamily="18" charset="0"/>
              </a:rPr>
              <a:t>Market potential studies</a:t>
            </a:r>
          </a:p>
          <a:p>
            <a:pPr lvl="2"/>
            <a:r>
              <a:rPr lang="en-US" sz="2000" dirty="0" smtClean="0">
                <a:latin typeface="Times New Roman" panose="02020603050405020304" pitchFamily="18" charset="0"/>
                <a:cs typeface="Times New Roman" panose="02020603050405020304" pitchFamily="18" charset="0"/>
              </a:rPr>
              <a:t>CHP </a:t>
            </a:r>
          </a:p>
          <a:p>
            <a:pPr lvl="2"/>
            <a:r>
              <a:rPr lang="en-US" sz="2400" dirty="0" smtClean="0">
                <a:latin typeface="Times New Roman" panose="02020603050405020304" pitchFamily="18" charset="0"/>
                <a:cs typeface="Times New Roman" panose="02020603050405020304" pitchFamily="18" charset="0"/>
              </a:rPr>
              <a:t>Wind and solar generation</a:t>
            </a:r>
          </a:p>
          <a:p>
            <a:pPr lvl="2"/>
            <a:r>
              <a:rPr lang="en-US" sz="2400" dirty="0" smtClean="0">
                <a:latin typeface="Times New Roman" panose="02020603050405020304" pitchFamily="18" charset="0"/>
                <a:cs typeface="Times New Roman" panose="02020603050405020304" pitchFamily="18" charset="0"/>
              </a:rPr>
              <a:t>Demand response </a:t>
            </a:r>
          </a:p>
          <a:p>
            <a:pPr lvl="1"/>
            <a:endParaRPr lang="en-US" dirty="0" smtClean="0">
              <a:latin typeface="Times New Roman" panose="02020603050405020304" pitchFamily="18" charset="0"/>
              <a:cs typeface="Times New Roman" panose="02020603050405020304" pitchFamily="18" charset="0"/>
            </a:endParaRPr>
          </a:p>
          <a:p>
            <a:pPr marL="457200" lvl="1" indent="0">
              <a:buNone/>
            </a:pPr>
            <a:endParaRPr lang="en-US"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fld id="{61F0078D-0FF1-4765-8F7C-6827D9F36D86}" type="slidenum">
              <a:rPr lang="en-US" smtClean="0"/>
              <a:t>8</a:t>
            </a:fld>
            <a:endParaRPr lang="en-US"/>
          </a:p>
        </p:txBody>
      </p:sp>
    </p:spTree>
    <p:extLst>
      <p:ext uri="{BB962C8B-B14F-4D97-AF65-F5344CB8AC3E}">
        <p14:creationId xmlns:p14="http://schemas.microsoft.com/office/powerpoint/2010/main" val="213301515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latin typeface="Times New Roman" panose="02020603050405020304" pitchFamily="18" charset="0"/>
                <a:cs typeface="Times New Roman" panose="02020603050405020304" pitchFamily="18" charset="0"/>
              </a:rPr>
              <a:t>.080 Stakeholder Process  </a:t>
            </a:r>
            <a:endParaRPr lang="en-US"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lstStyle/>
          <a:p>
            <a:r>
              <a:rPr lang="en-US" dirty="0" smtClean="0">
                <a:latin typeface="Times New Roman" panose="02020603050405020304" pitchFamily="18" charset="0"/>
                <a:cs typeface="Times New Roman" panose="02020603050405020304" pitchFamily="18" charset="0"/>
              </a:rPr>
              <a:t>Application to intervene and become a party.</a:t>
            </a:r>
          </a:p>
          <a:p>
            <a:r>
              <a:rPr lang="en-US" dirty="0" smtClean="0">
                <a:latin typeface="Times New Roman" panose="02020603050405020304" pitchFamily="18" charset="0"/>
                <a:cs typeface="Times New Roman" panose="02020603050405020304" pitchFamily="18" charset="0"/>
              </a:rPr>
              <a:t>Participate in IRP planning workshops and file comments concerning 1) triennial compliance filings and 2) annual update filings.</a:t>
            </a:r>
          </a:p>
          <a:p>
            <a:r>
              <a:rPr lang="en-US" dirty="0" smtClean="0">
                <a:latin typeface="Times New Roman" panose="02020603050405020304" pitchFamily="18" charset="0"/>
                <a:cs typeface="Times New Roman" panose="02020603050405020304" pitchFamily="18" charset="0"/>
              </a:rPr>
              <a:t>Access to all work papers.</a:t>
            </a:r>
          </a:p>
          <a:p>
            <a:r>
              <a:rPr lang="en-US" dirty="0" smtClean="0">
                <a:latin typeface="Times New Roman" panose="02020603050405020304" pitchFamily="18" charset="0"/>
                <a:cs typeface="Times New Roman" panose="02020603050405020304" pitchFamily="18" charset="0"/>
              </a:rPr>
              <a:t>Participate in joint filings to resolve issues.</a:t>
            </a:r>
          </a:p>
          <a:p>
            <a:r>
              <a:rPr lang="en-US" dirty="0" smtClean="0">
                <a:latin typeface="Times New Roman" panose="02020603050405020304" pitchFamily="18" charset="0"/>
                <a:cs typeface="Times New Roman" panose="02020603050405020304" pitchFamily="18" charset="0"/>
              </a:rPr>
              <a:t>Participate in contested cases.</a:t>
            </a:r>
          </a:p>
          <a:p>
            <a:r>
              <a:rPr lang="en-US" dirty="0" smtClean="0">
                <a:latin typeface="Times New Roman" panose="02020603050405020304" pitchFamily="18" charset="0"/>
                <a:cs typeface="Times New Roman" panose="02020603050405020304" pitchFamily="18" charset="0"/>
              </a:rPr>
              <a:t>Submit special contemporary issues.</a:t>
            </a:r>
          </a:p>
          <a:p>
            <a:endParaRPr lang="en-US" dirty="0" smtClean="0">
              <a:latin typeface="Times New Roman" panose="02020603050405020304" pitchFamily="18" charset="0"/>
              <a:cs typeface="Times New Roman" panose="02020603050405020304" pitchFamily="18" charset="0"/>
            </a:endParaRPr>
          </a:p>
          <a:p>
            <a:endParaRPr lang="en-US" dirty="0" smtClean="0">
              <a:latin typeface="Times New Roman" panose="02020603050405020304" pitchFamily="18" charset="0"/>
              <a:cs typeface="Times New Roman" panose="02020603050405020304" pitchFamily="18" charset="0"/>
            </a:endParaRPr>
          </a:p>
          <a:p>
            <a:endParaRPr lang="en-US" dirty="0" smtClean="0">
              <a:latin typeface="Times New Roman" panose="02020603050405020304" pitchFamily="18" charset="0"/>
              <a:cs typeface="Times New Roman" panose="02020603050405020304" pitchFamily="18" charset="0"/>
            </a:endParaRPr>
          </a:p>
          <a:p>
            <a:pPr lvl="1"/>
            <a:endParaRPr lang="en-US" dirty="0" smtClean="0">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fld id="{61F0078D-0FF1-4765-8F7C-6827D9F36D86}" type="slidenum">
              <a:rPr lang="en-US" smtClean="0"/>
              <a:t>9</a:t>
            </a:fld>
            <a:endParaRPr lang="en-US"/>
          </a:p>
        </p:txBody>
      </p:sp>
    </p:spTree>
    <p:extLst>
      <p:ext uri="{BB962C8B-B14F-4D97-AF65-F5344CB8AC3E}">
        <p14:creationId xmlns:p14="http://schemas.microsoft.com/office/powerpoint/2010/main" val="408153453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964</TotalTime>
  <Words>821</Words>
  <Application>Microsoft Office PowerPoint</Application>
  <PresentationFormat>On-screen Show (4:3)</PresentationFormat>
  <Paragraphs>79</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Should changes be made to the Integrated Resource Planning (IRP) process to accommodate increased use of distributed energy resources?</vt:lpstr>
      <vt:lpstr>4 CSR 240-22  Electric Utility Resource Planning</vt:lpstr>
      <vt:lpstr>.010 Policy Statement</vt:lpstr>
      <vt:lpstr>.010 Policy Statement</vt:lpstr>
      <vt:lpstr>.010 Policy Statement</vt:lpstr>
      <vt:lpstr>Legal Mandates</vt:lpstr>
      <vt:lpstr>DER in Chapter 22 Rules</vt:lpstr>
      <vt:lpstr>DER in Chapter 22 Filings</vt:lpstr>
      <vt:lpstr>.080 Stakeholder Process  </vt:lpstr>
      <vt:lpstr>Should changes be made to the Integrated Resource Planning (IRP) process to accommodate increased use of distributed energy resources?</vt:lpstr>
    </vt:vector>
  </TitlesOfParts>
  <Company>MOPSC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Should changes be made to the Integrated Resource Planning (IRP) process to accommodate increased use of distributed energy resources?</dc:title>
  <dc:creator>J Rogers</dc:creator>
  <cp:lastModifiedBy>Vaught, Dianna</cp:lastModifiedBy>
  <cp:revision>28</cp:revision>
  <cp:lastPrinted>2017-11-17T20:36:04Z</cp:lastPrinted>
  <dcterms:created xsi:type="dcterms:W3CDTF">2017-11-14T14:10:23Z</dcterms:created>
  <dcterms:modified xsi:type="dcterms:W3CDTF">2017-11-27T17:26:36Z</dcterms:modified>
</cp:coreProperties>
</file>