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9" r:id="rId2"/>
    <p:sldId id="282" r:id="rId3"/>
    <p:sldId id="276" r:id="rId4"/>
    <p:sldId id="274" r:id="rId5"/>
    <p:sldId id="265" r:id="rId6"/>
    <p:sldId id="312" r:id="rId7"/>
    <p:sldId id="321" r:id="rId8"/>
    <p:sldId id="299" r:id="rId9"/>
    <p:sldId id="300" r:id="rId10"/>
    <p:sldId id="301" r:id="rId11"/>
    <p:sldId id="286" r:id="rId12"/>
    <p:sldId id="291" r:id="rId13"/>
    <p:sldId id="285" r:id="rId14"/>
    <p:sldId id="294" r:id="rId15"/>
    <p:sldId id="295" r:id="rId16"/>
    <p:sldId id="296" r:id="rId17"/>
    <p:sldId id="309" r:id="rId18"/>
    <p:sldId id="297" r:id="rId19"/>
    <p:sldId id="298" r:id="rId20"/>
    <p:sldId id="288" r:id="rId21"/>
    <p:sldId id="303" r:id="rId22"/>
    <p:sldId id="313" r:id="rId23"/>
    <p:sldId id="304" r:id="rId24"/>
    <p:sldId id="306" r:id="rId25"/>
    <p:sldId id="307" r:id="rId26"/>
    <p:sldId id="322" r:id="rId27"/>
    <p:sldId id="316" r:id="rId28"/>
    <p:sldId id="314" r:id="rId29"/>
    <p:sldId id="315" r:id="rId30"/>
    <p:sldId id="317" r:id="rId31"/>
    <p:sldId id="326" r:id="rId32"/>
    <p:sldId id="328" r:id="rId33"/>
    <p:sldId id="331" r:id="rId34"/>
    <p:sldId id="330" r:id="rId35"/>
    <p:sldId id="323" r:id="rId36"/>
    <p:sldId id="324" r:id="rId37"/>
    <p:sldId id="31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p:restoredLeft sz="7064" autoAdjust="0"/>
    <p:restoredTop sz="94660"/>
  </p:normalViewPr>
  <p:slideViewPr>
    <p:cSldViewPr>
      <p:cViewPr>
        <p:scale>
          <a:sx n="75" d="100"/>
          <a:sy n="75" d="100"/>
        </p:scale>
        <p:origin x="-1614" y="-6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FD0B2AF-F656-486F-8CD4-468EFA337B92}" type="datetimeFigureOut">
              <a:rPr lang="en-US" smtClean="0"/>
              <a:pPr/>
              <a:t>5/18/2017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05069EC-D1AF-47B6-AC0A-1D63108362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F70360-A0DF-4680-B712-9A87B99EE813}" type="datetimeFigureOut">
              <a:rPr lang="en-US" smtClean="0"/>
              <a:pPr/>
              <a:t>5/18/2017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772923-A2EF-4A53-BF23-4A2DF01D17DE}" type="slidenum">
              <a:rPr lang="en-US" smtClean="0"/>
              <a:pPr/>
              <a:t>‹#›</a:t>
            </a:fld>
            <a:endParaRPr lang="en-US"/>
          </a:p>
        </p:txBody>
      </p:sp>
    </p:spTree>
    <p:extLst>
      <p:ext uri="{BB962C8B-B14F-4D97-AF65-F5344CB8AC3E}">
        <p14:creationId xmlns:p14="http://schemas.microsoft.com/office/powerpoint/2010/main" xmlns="" val="746857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5978B-4B72-4B35-93E8-AE2C5C3FB12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5978B-4B72-4B35-93E8-AE2C5C3FB12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5978B-4B72-4B35-93E8-AE2C5C3FB12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5978B-4B72-4B35-93E8-AE2C5C3FB12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95978B-4B72-4B35-93E8-AE2C5C3FB12D}" type="datetimeFigureOut">
              <a:rPr lang="en-US" smtClean="0"/>
              <a:pPr/>
              <a:t>5/18/2017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5978B-4B72-4B35-93E8-AE2C5C3FB12D}"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5978B-4B72-4B35-93E8-AE2C5C3FB12D}" type="datetimeFigureOut">
              <a:rPr lang="en-US" smtClean="0"/>
              <a:pPr/>
              <a:t>5/18/2017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5978B-4B72-4B35-93E8-AE2C5C3FB12D}" type="datetimeFigureOut">
              <a:rPr lang="en-US" smtClean="0"/>
              <a:pPr/>
              <a:t>5/18/2017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5978B-4B72-4B35-93E8-AE2C5C3FB12D}" type="datetimeFigureOut">
              <a:rPr lang="en-US" smtClean="0"/>
              <a:pPr/>
              <a:t>5/18/2017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5978B-4B72-4B35-93E8-AE2C5C3FB12D}"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95978B-4B72-4B35-93E8-AE2C5C3FB12D}" type="datetimeFigureOut">
              <a:rPr lang="en-US" smtClean="0"/>
              <a:pPr/>
              <a:t>5/18/2017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80F1-58F6-4911-AAF0-3573310CC7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5978B-4B72-4B35-93E8-AE2C5C3FB12D}" type="datetimeFigureOut">
              <a:rPr lang="en-US" smtClean="0"/>
              <a:pPr/>
              <a:t>5/18/2017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880F1-58F6-4911-AAF0-3573310CC7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fortnightly.com/fortnightly/2008/08/inclining-toward-efficienc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kcc.state.ks.us/electric/residential_rate_study_final_2012041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ahUKEwixi8yZ1fTTAhUW7WMKHVxyAUcQjRwIBw&amp;url=http://cartoonsmix.com/cartoons/dialysis-care-cartoon.html&amp;psig=AFQjCNH2NiSF5DWdvgrix1D5GpgwAQbu1g&amp;ust=149503272742308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faculty.haas.berkeley.edu/borenste/download/NBER_SI_2009.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i.haas.berkeley.edu/research/papers/WP210.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Geoff.marke@ded.mo.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990600"/>
          </a:xfrm>
        </p:spPr>
        <p:txBody>
          <a:bodyPr>
            <a:normAutofit fontScale="90000"/>
          </a:bodyPr>
          <a:lstStyle/>
          <a:p>
            <a:r>
              <a:rPr lang="en-US" sz="8800" dirty="0" smtClean="0">
                <a:latin typeface="Rockwell" pitchFamily="18" charset="0"/>
              </a:rPr>
              <a:t>Rate Design:</a:t>
            </a:r>
            <a:endParaRPr lang="en-US" sz="8800" dirty="0">
              <a:latin typeface="Rockwell" pitchFamily="18" charset="0"/>
            </a:endParaRPr>
          </a:p>
        </p:txBody>
      </p:sp>
      <p:sp>
        <p:nvSpPr>
          <p:cNvPr id="3" name="Subtitle 2"/>
          <p:cNvSpPr>
            <a:spLocks noGrp="1"/>
          </p:cNvSpPr>
          <p:nvPr>
            <p:ph type="subTitle" idx="1"/>
          </p:nvPr>
        </p:nvSpPr>
        <p:spPr>
          <a:xfrm>
            <a:off x="5334000" y="6019800"/>
            <a:ext cx="3810000" cy="838200"/>
          </a:xfrm>
        </p:spPr>
        <p:txBody>
          <a:bodyPr>
            <a:normAutofit fontScale="40000" lnSpcReduction="20000"/>
          </a:bodyPr>
          <a:lstStyle/>
          <a:p>
            <a:endParaRPr lang="en-US" dirty="0" smtClean="0"/>
          </a:p>
          <a:p>
            <a:r>
              <a:rPr lang="en-US" sz="4000" dirty="0" smtClean="0">
                <a:latin typeface="Rockwell" pitchFamily="18" charset="0"/>
              </a:rPr>
              <a:t>Geoff Marke, Economist</a:t>
            </a:r>
          </a:p>
          <a:p>
            <a:r>
              <a:rPr lang="en-US" sz="4000" dirty="0" smtClean="0">
                <a:latin typeface="Rockwell" pitchFamily="18" charset="0"/>
              </a:rPr>
              <a:t>Missouri Office of the Public Counsel</a:t>
            </a:r>
            <a:endParaRPr lang="en-US" sz="4000" dirty="0">
              <a:latin typeface="Rockwell" pitchFamily="18" charset="0"/>
            </a:endParaRPr>
          </a:p>
        </p:txBody>
      </p:sp>
      <p:sp>
        <p:nvSpPr>
          <p:cNvPr id="5" name="Title 1"/>
          <p:cNvSpPr txBox="1">
            <a:spLocks/>
          </p:cNvSpPr>
          <p:nvPr/>
        </p:nvSpPr>
        <p:spPr>
          <a:xfrm>
            <a:off x="0" y="1295400"/>
            <a:ext cx="91440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Rockwell" pitchFamily="18" charset="0"/>
                <a:ea typeface="+mj-ea"/>
                <a:cs typeface="+mj-cs"/>
              </a:rPr>
              <a:t>Residential</a:t>
            </a:r>
            <a:r>
              <a:rPr kumimoji="0" lang="en-US" sz="4000" b="0" i="0" u="none" strike="noStrike" kern="1200" cap="none" spc="0" normalizeH="0" baseline="0" noProof="0" dirty="0" smtClean="0">
                <a:ln>
                  <a:noFill/>
                </a:ln>
                <a:solidFill>
                  <a:schemeClr val="tx1"/>
                </a:solidFill>
                <a:effectLst/>
                <a:uLnTx/>
                <a:uFillTx/>
                <a:latin typeface="Rockwell" pitchFamily="18" charset="0"/>
                <a:ea typeface="+mj-ea"/>
                <a:cs typeface="+mj-cs"/>
              </a:rPr>
              <a:t> </a:t>
            </a:r>
            <a:r>
              <a:rPr kumimoji="0" lang="en-US" sz="4000" b="0" i="0" u="sng" strike="noStrike" kern="1200" cap="none" spc="0" normalizeH="0" baseline="0" noProof="0" dirty="0" smtClean="0">
                <a:ln>
                  <a:noFill/>
                </a:ln>
                <a:solidFill>
                  <a:schemeClr val="tx1"/>
                </a:solidFill>
                <a:effectLst/>
                <a:uLnTx/>
                <a:uFillTx/>
                <a:latin typeface="Rockwell" pitchFamily="18" charset="0"/>
                <a:ea typeface="+mj-ea"/>
                <a:cs typeface="+mj-cs"/>
              </a:rPr>
              <a:t>Electric</a:t>
            </a:r>
            <a:r>
              <a:rPr kumimoji="0" lang="en-US" sz="4000" b="0" i="0" u="none" strike="noStrike" kern="1200" cap="none" spc="0" normalizeH="0" baseline="0" noProof="0" dirty="0" smtClean="0">
                <a:ln>
                  <a:noFill/>
                </a:ln>
                <a:solidFill>
                  <a:schemeClr val="tx1"/>
                </a:solidFill>
                <a:effectLst/>
                <a:uLnTx/>
                <a:uFillTx/>
                <a:latin typeface="Rockwell" pitchFamily="18" charset="0"/>
                <a:ea typeface="+mj-ea"/>
                <a:cs typeface="+mj-cs"/>
              </a:rPr>
              <a:t> Inclining Block Rates</a:t>
            </a:r>
          </a:p>
        </p:txBody>
      </p:sp>
      <p:pic>
        <p:nvPicPr>
          <p:cNvPr id="3075" name="Picture 3"/>
          <p:cNvPicPr>
            <a:picLocks noChangeAspect="1" noChangeArrowheads="1"/>
          </p:cNvPicPr>
          <p:nvPr/>
        </p:nvPicPr>
        <p:blipFill>
          <a:blip r:embed="rId2" cstate="print"/>
          <a:srcRect/>
          <a:stretch>
            <a:fillRect/>
          </a:stretch>
        </p:blipFill>
        <p:spPr bwMode="auto">
          <a:xfrm>
            <a:off x="1524000" y="2590800"/>
            <a:ext cx="596265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wipe(down)">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3886200"/>
            <a:ext cx="7391400" cy="1752600"/>
          </a:xfrm>
        </p:spPr>
        <p:txBody>
          <a:bodyPr>
            <a:normAutofit/>
          </a:bodyPr>
          <a:lstStyle/>
          <a:p>
            <a:r>
              <a:rPr lang="en-US" sz="4000" dirty="0" smtClean="0">
                <a:latin typeface="Rockwell" pitchFamily="18" charset="0"/>
              </a:rPr>
              <a:t>What does the literature say?</a:t>
            </a:r>
            <a:endParaRPr lang="en-US" sz="40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782762"/>
          </a:xfrm>
        </p:spPr>
        <p:txBody>
          <a:bodyPr>
            <a:normAutofit/>
          </a:bodyPr>
          <a:lstStyle/>
          <a:p>
            <a:r>
              <a:rPr lang="en-US" dirty="0" smtClean="0">
                <a:latin typeface="Rockwell" pitchFamily="18" charset="0"/>
              </a:rPr>
              <a:t>High usage = bigger price elasticity</a:t>
            </a:r>
            <a:endParaRPr lang="en-US" dirty="0">
              <a:latin typeface="Rockwell" pitchFamily="18" charset="0"/>
            </a:endParaRPr>
          </a:p>
        </p:txBody>
      </p:sp>
      <p:sp>
        <p:nvSpPr>
          <p:cNvPr id="3" name="Content Placeholder 2"/>
          <p:cNvSpPr>
            <a:spLocks noGrp="1"/>
          </p:cNvSpPr>
          <p:nvPr>
            <p:ph idx="1"/>
          </p:nvPr>
        </p:nvSpPr>
        <p:spPr>
          <a:xfrm>
            <a:off x="457200" y="2133600"/>
            <a:ext cx="8229600" cy="4343400"/>
          </a:xfrm>
        </p:spPr>
        <p:txBody>
          <a:bodyPr>
            <a:normAutofit lnSpcReduction="10000"/>
          </a:bodyPr>
          <a:lstStyle/>
          <a:p>
            <a:r>
              <a:rPr lang="en-US" dirty="0" smtClean="0">
                <a:latin typeface="Rockwell" pitchFamily="18" charset="0"/>
              </a:rPr>
              <a:t>As prices increase, less quantity is demanded</a:t>
            </a:r>
          </a:p>
          <a:p>
            <a:endParaRPr lang="en-US" dirty="0" smtClean="0">
              <a:latin typeface="Rockwell" pitchFamily="18" charset="0"/>
            </a:endParaRPr>
          </a:p>
          <a:p>
            <a:pPr>
              <a:buNone/>
            </a:pPr>
            <a:endParaRPr lang="en-US" dirty="0" smtClean="0">
              <a:latin typeface="Rockwell" pitchFamily="18" charset="0"/>
            </a:endParaRPr>
          </a:p>
          <a:p>
            <a:pPr>
              <a:buNone/>
            </a:pPr>
            <a:endParaRPr lang="en-US" dirty="0" smtClean="0">
              <a:latin typeface="Rockwell" pitchFamily="18" charset="0"/>
            </a:endParaRPr>
          </a:p>
          <a:p>
            <a:pPr>
              <a:buNone/>
            </a:pPr>
            <a:endParaRPr lang="en-US" dirty="0" smtClean="0">
              <a:latin typeface="Rockwell" pitchFamily="18" charset="0"/>
            </a:endParaRPr>
          </a:p>
          <a:p>
            <a:pPr>
              <a:buNone/>
            </a:pPr>
            <a:endParaRPr lang="en-US" dirty="0" smtClean="0">
              <a:latin typeface="Rockwell" pitchFamily="18" charset="0"/>
            </a:endParaRPr>
          </a:p>
          <a:p>
            <a:pPr>
              <a:buNone/>
            </a:pPr>
            <a:r>
              <a:rPr lang="en-US" sz="1700" dirty="0" smtClean="0">
                <a:latin typeface="Rockwell" pitchFamily="18" charset="0"/>
              </a:rPr>
              <a:t>	</a:t>
            </a:r>
            <a:r>
              <a:rPr lang="en-US" sz="1700" dirty="0" err="1" smtClean="0">
                <a:latin typeface="Rockwell" pitchFamily="18" charset="0"/>
              </a:rPr>
              <a:t>Farqui</a:t>
            </a:r>
            <a:r>
              <a:rPr lang="en-US" sz="1700" dirty="0" smtClean="0">
                <a:latin typeface="Rockwell" pitchFamily="18" charset="0"/>
              </a:rPr>
              <a:t>, A. (2008) Inclining Toward Efficiency. The Brattle Group </a:t>
            </a:r>
            <a:r>
              <a:rPr lang="en-US" sz="1700" dirty="0" smtClean="0">
                <a:latin typeface="Rockwell" pitchFamily="18" charset="0"/>
                <a:hlinkClick r:id="rId2"/>
              </a:rPr>
              <a:t>https://www.fortnightly.com/fortnightly/2008/08/inclining-toward-efficiency</a:t>
            </a:r>
            <a:r>
              <a:rPr lang="en-US" sz="1700" dirty="0" smtClean="0">
                <a:latin typeface="Rockwell" pitchFamily="18" charset="0"/>
              </a:rPr>
              <a:t> </a:t>
            </a:r>
          </a:p>
        </p:txBody>
      </p:sp>
      <p:pic>
        <p:nvPicPr>
          <p:cNvPr id="1026" name="Picture 2"/>
          <p:cNvPicPr>
            <a:picLocks noChangeAspect="1" noChangeArrowheads="1"/>
          </p:cNvPicPr>
          <p:nvPr/>
        </p:nvPicPr>
        <p:blipFill>
          <a:blip r:embed="rId3" cstate="print"/>
          <a:srcRect/>
          <a:stretch>
            <a:fillRect/>
          </a:stretch>
        </p:blipFill>
        <p:spPr bwMode="auto">
          <a:xfrm>
            <a:off x="381000" y="3276600"/>
            <a:ext cx="8229600" cy="2164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down)">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Rockwell" pitchFamily="18" charset="0"/>
              </a:rPr>
              <a:t>Kansas Corporation Commission Study</a:t>
            </a:r>
            <a:endParaRPr lang="en-US" sz="4800" dirty="0">
              <a:latin typeface="Rockwell" pitchFamily="18" charset="0"/>
            </a:endParaRPr>
          </a:p>
        </p:txBody>
      </p:sp>
      <p:sp>
        <p:nvSpPr>
          <p:cNvPr id="3" name="Content Placeholder 2"/>
          <p:cNvSpPr>
            <a:spLocks noGrp="1"/>
          </p:cNvSpPr>
          <p:nvPr>
            <p:ph idx="1"/>
          </p:nvPr>
        </p:nvSpPr>
        <p:spPr>
          <a:xfrm>
            <a:off x="228600" y="1600200"/>
            <a:ext cx="8763000" cy="5257800"/>
          </a:xfrm>
          <a:noFill/>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sz="1800" dirty="0" smtClean="0"/>
              <a:t>	Hansen, D.G. and Michael O </a:t>
            </a:r>
            <a:r>
              <a:rPr lang="en-US" sz="1800" dirty="0" err="1" smtClean="0"/>
              <a:t>Sheasy</a:t>
            </a:r>
            <a:r>
              <a:rPr lang="en-US" sz="1800" dirty="0" smtClean="0"/>
              <a:t> (2012) Residential Rate Study for Kansas Corporation Commission Final Report. </a:t>
            </a:r>
            <a:r>
              <a:rPr lang="en-US" sz="1800" u="sng" dirty="0" smtClean="0">
                <a:hlinkClick r:id="rId2"/>
              </a:rPr>
              <a:t>http://www.kcc.state.ks.us/electric/residential_rate_study_final_20120411.pdf</a:t>
            </a:r>
            <a:r>
              <a:rPr lang="en-US" sz="18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200" dirty="0" smtClean="0"/>
          </a:p>
        </p:txBody>
      </p:sp>
      <p:pic>
        <p:nvPicPr>
          <p:cNvPr id="4" name="Picture 2"/>
          <p:cNvPicPr>
            <a:picLocks noChangeAspect="1" noChangeArrowheads="1"/>
          </p:cNvPicPr>
          <p:nvPr/>
        </p:nvPicPr>
        <p:blipFill>
          <a:blip r:embed="rId3" cstate="print"/>
          <a:srcRect/>
          <a:stretch>
            <a:fillRect/>
          </a:stretch>
        </p:blipFill>
        <p:spPr bwMode="auto">
          <a:xfrm>
            <a:off x="533400" y="1600200"/>
            <a:ext cx="8153400" cy="3913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209800"/>
          </a:xfrm>
        </p:spPr>
        <p:txBody>
          <a:bodyPr>
            <a:noAutofit/>
          </a:bodyPr>
          <a:lstStyle/>
          <a:p>
            <a:r>
              <a:rPr lang="en-US" sz="4000" dirty="0" smtClean="0">
                <a:latin typeface="Rockwell" pitchFamily="18" charset="0"/>
              </a:rPr>
              <a:t>Policy Rationale Supporting</a:t>
            </a:r>
          </a:p>
          <a:p>
            <a:r>
              <a:rPr lang="en-US" sz="4000" dirty="0" smtClean="0">
                <a:latin typeface="Rockwell" pitchFamily="18" charset="0"/>
              </a:rPr>
              <a:t>Inclining Block Rates</a:t>
            </a:r>
            <a:endParaRPr lang="en-US" sz="40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295400"/>
          </a:xfrm>
        </p:spPr>
        <p:txBody>
          <a:bodyPr>
            <a:noAutofit/>
          </a:bodyPr>
          <a:lstStyle/>
          <a:p>
            <a:r>
              <a:rPr lang="en-US" sz="5400" dirty="0" smtClean="0">
                <a:latin typeface="Rockwell" pitchFamily="18" charset="0"/>
              </a:rPr>
              <a:t>Promote conservation &amp; meet mandates</a:t>
            </a:r>
            <a:endParaRPr lang="en-US" sz="5400" dirty="0">
              <a:latin typeface="Rockwell" pitchFamily="18" charset="0"/>
            </a:endParaRPr>
          </a:p>
        </p:txBody>
      </p:sp>
      <p:pic>
        <p:nvPicPr>
          <p:cNvPr id="2050" name="Picture 2" descr="http://www.nhbr.com/images/cache/cache_e/cache_9/cache_a/EERS-Map72-13557a9e.jpeg?ver=1492742138&amp;aspectratio=1.1797752808989"/>
          <p:cNvPicPr>
            <a:picLocks noChangeAspect="1" noChangeArrowheads="1"/>
          </p:cNvPicPr>
          <p:nvPr/>
        </p:nvPicPr>
        <p:blipFill>
          <a:blip r:embed="rId2" cstate="print"/>
          <a:srcRect l="2457" t="1449" r="4182" b="4348"/>
          <a:stretch>
            <a:fillRect/>
          </a:stretch>
        </p:blipFill>
        <p:spPr bwMode="auto">
          <a:xfrm>
            <a:off x="1143000" y="1676400"/>
            <a:ext cx="685800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Rockwell" pitchFamily="18" charset="0"/>
              </a:rPr>
              <a:t>Resource Crisis </a:t>
            </a:r>
            <a:endParaRPr lang="en-US" sz="5400" dirty="0">
              <a:latin typeface="Rockwell" pitchFamily="18" charset="0"/>
            </a:endParaRPr>
          </a:p>
        </p:txBody>
      </p:sp>
      <p:pic>
        <p:nvPicPr>
          <p:cNvPr id="46084" name="Picture 4" descr="Image result for California water crisis"/>
          <p:cNvPicPr>
            <a:picLocks noChangeAspect="1" noChangeArrowheads="1"/>
          </p:cNvPicPr>
          <p:nvPr/>
        </p:nvPicPr>
        <p:blipFill>
          <a:blip r:embed="rId2" cstate="print"/>
          <a:srcRect t="20507"/>
          <a:stretch>
            <a:fillRect/>
          </a:stretch>
        </p:blipFill>
        <p:spPr bwMode="auto">
          <a:xfrm>
            <a:off x="457200" y="2209800"/>
            <a:ext cx="8229600" cy="3094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084"/>
                                        </p:tgtEl>
                                        <p:attrNameLst>
                                          <p:attrName>style.visibility</p:attrName>
                                        </p:attrNameLst>
                                      </p:cBhvr>
                                      <p:to>
                                        <p:strVal val="visible"/>
                                      </p:to>
                                    </p:set>
                                    <p:animEffect transition="in" filter="wipe(down)">
                                      <p:cBhvr>
                                        <p:cTn id="12"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Rockwell" pitchFamily="18" charset="0"/>
              </a:rPr>
              <a:t>Lifeline Rates</a:t>
            </a:r>
            <a:endParaRPr lang="en-US" sz="5400" dirty="0">
              <a:latin typeface="Rockwell" pitchFamily="18" charset="0"/>
            </a:endParaRPr>
          </a:p>
        </p:txBody>
      </p:sp>
      <p:pic>
        <p:nvPicPr>
          <p:cNvPr id="23560" name="Picture 8" descr="http://www.communityaction.org/wp-content/uploads/2016/02/poverty-report-cover.png"/>
          <p:cNvPicPr>
            <a:picLocks noChangeAspect="1" noChangeArrowheads="1"/>
          </p:cNvPicPr>
          <p:nvPr/>
        </p:nvPicPr>
        <p:blipFill>
          <a:blip r:embed="rId2" cstate="print"/>
          <a:srcRect/>
          <a:stretch>
            <a:fillRect/>
          </a:stretch>
        </p:blipFill>
        <p:spPr bwMode="auto">
          <a:xfrm>
            <a:off x="2438400" y="1371600"/>
            <a:ext cx="3962400" cy="51054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Lifeline Rates Cont…</a:t>
            </a:r>
            <a:endParaRPr lang="en-US" dirty="0">
              <a:latin typeface="Rockwell" pitchFamily="18" charset="0"/>
            </a:endParaRPr>
          </a:p>
        </p:txBody>
      </p:sp>
      <p:pic>
        <p:nvPicPr>
          <p:cNvPr id="4" name="Picture 2"/>
          <p:cNvPicPr>
            <a:picLocks noChangeAspect="1" noChangeArrowheads="1"/>
          </p:cNvPicPr>
          <p:nvPr/>
        </p:nvPicPr>
        <p:blipFill>
          <a:blip r:embed="rId2" cstate="print"/>
          <a:srcRect r="1672"/>
          <a:stretch>
            <a:fillRect/>
          </a:stretch>
        </p:blipFill>
        <p:spPr bwMode="auto">
          <a:xfrm>
            <a:off x="228600" y="2133600"/>
            <a:ext cx="8686800" cy="3357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Rockwell" pitchFamily="18" charset="0"/>
              </a:rPr>
              <a:t>Long-run or social marginal costs</a:t>
            </a:r>
            <a:endParaRPr lang="en-US" dirty="0">
              <a:latin typeface="Rockwell" pitchFamily="18" charset="0"/>
            </a:endParaRPr>
          </a:p>
        </p:txBody>
      </p:sp>
      <p:sp>
        <p:nvSpPr>
          <p:cNvPr id="3" name="Content Placeholder 2"/>
          <p:cNvSpPr>
            <a:spLocks noGrp="1"/>
          </p:cNvSpPr>
          <p:nvPr>
            <p:ph idx="1"/>
          </p:nvPr>
        </p:nvSpPr>
        <p:spPr>
          <a:xfrm>
            <a:off x="457200" y="1676400"/>
            <a:ext cx="8229600" cy="4449763"/>
          </a:xfrm>
        </p:spPr>
        <p:txBody>
          <a:bodyPr/>
          <a:lstStyle/>
          <a:p>
            <a:r>
              <a:rPr lang="en-US" dirty="0" smtClean="0">
                <a:latin typeface="Rockwell" pitchFamily="18" charset="0"/>
              </a:rPr>
              <a:t>In the long run, all costs are variable </a:t>
            </a:r>
            <a:endParaRPr lang="en-US" dirty="0">
              <a:latin typeface="Rockwell" pitchFamily="18" charset="0"/>
            </a:endParaRPr>
          </a:p>
        </p:txBody>
      </p:sp>
      <p:pic>
        <p:nvPicPr>
          <p:cNvPr id="47108" name="Picture 4" descr="Image result for energy generation, transmission, distribution"/>
          <p:cNvPicPr>
            <a:picLocks noChangeAspect="1" noChangeArrowheads="1"/>
          </p:cNvPicPr>
          <p:nvPr/>
        </p:nvPicPr>
        <p:blipFill>
          <a:blip r:embed="rId2" cstate="print"/>
          <a:srcRect/>
          <a:stretch>
            <a:fillRect/>
          </a:stretch>
        </p:blipFill>
        <p:spPr bwMode="auto">
          <a:xfrm>
            <a:off x="457200" y="2743200"/>
            <a:ext cx="8229600" cy="31317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wipe(down)">
                                      <p:cBhvr>
                                        <p:cTn id="12" dur="500"/>
                                        <p:tgtEl>
                                          <p:spTgt spid="471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209800"/>
          </a:xfrm>
        </p:spPr>
        <p:txBody>
          <a:bodyPr>
            <a:noAutofit/>
          </a:bodyPr>
          <a:lstStyle/>
          <a:p>
            <a:r>
              <a:rPr lang="en-US" sz="5400" dirty="0" smtClean="0">
                <a:latin typeface="Rockwell" pitchFamily="18" charset="0"/>
              </a:rPr>
              <a:t>More “equitable” </a:t>
            </a:r>
            <a:br>
              <a:rPr lang="en-US" sz="5400" dirty="0" smtClean="0">
                <a:latin typeface="Rockwell" pitchFamily="18" charset="0"/>
              </a:rPr>
            </a:br>
            <a:r>
              <a:rPr lang="en-US" sz="5400" dirty="0" smtClean="0">
                <a:latin typeface="Rockwell" pitchFamily="18" charset="0"/>
              </a:rPr>
              <a:t>than energy efficiency?</a:t>
            </a:r>
            <a:endParaRPr lang="en-US" sz="5400" dirty="0">
              <a:latin typeface="Rockwell" pitchFamily="18" charset="0"/>
            </a:endParaRPr>
          </a:p>
        </p:txBody>
      </p:sp>
      <p:pic>
        <p:nvPicPr>
          <p:cNvPr id="20482" name="Picture 2" descr="Image result for american want to live in a much more equal country"/>
          <p:cNvPicPr>
            <a:picLocks noChangeAspect="1" noChangeArrowheads="1"/>
          </p:cNvPicPr>
          <p:nvPr/>
        </p:nvPicPr>
        <p:blipFill>
          <a:blip r:embed="rId2" cstate="print"/>
          <a:srcRect/>
          <a:stretch>
            <a:fillRect/>
          </a:stretch>
        </p:blipFill>
        <p:spPr bwMode="auto">
          <a:xfrm>
            <a:off x="0" y="2667000"/>
            <a:ext cx="9144000" cy="22269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wipe(down)">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90600" y="457200"/>
            <a:ext cx="7086600" cy="1752600"/>
          </a:xfrm>
        </p:spPr>
        <p:txBody>
          <a:bodyPr>
            <a:normAutofit/>
          </a:bodyPr>
          <a:lstStyle/>
          <a:p>
            <a:r>
              <a:rPr lang="en-US" sz="4000" dirty="0" smtClean="0">
                <a:latin typeface="Rockwell" pitchFamily="18" charset="0"/>
              </a:rPr>
              <a:t>Pricing influences usage</a:t>
            </a:r>
            <a:endParaRPr lang="en-US" sz="4000" dirty="0"/>
          </a:p>
        </p:txBody>
      </p:sp>
      <p:pic>
        <p:nvPicPr>
          <p:cNvPr id="6" name="Picture 2"/>
          <p:cNvPicPr>
            <a:picLocks noChangeAspect="1" noChangeArrowheads="1"/>
          </p:cNvPicPr>
          <p:nvPr/>
        </p:nvPicPr>
        <p:blipFill>
          <a:blip r:embed="rId2" cstate="print"/>
          <a:srcRect l="1241" t="25811" r="2211"/>
          <a:stretch>
            <a:fillRect/>
          </a:stretch>
        </p:blipFill>
        <p:spPr bwMode="auto">
          <a:xfrm>
            <a:off x="609600" y="1828800"/>
            <a:ext cx="7832192"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057400"/>
          </a:xfrm>
        </p:spPr>
        <p:txBody>
          <a:bodyPr>
            <a:normAutofit lnSpcReduction="10000"/>
          </a:bodyPr>
          <a:lstStyle/>
          <a:p>
            <a:r>
              <a:rPr lang="en-US" sz="4000" dirty="0" smtClean="0">
                <a:latin typeface="Rockwell" pitchFamily="18" charset="0"/>
              </a:rPr>
              <a:t>Policy Rationale </a:t>
            </a:r>
          </a:p>
          <a:p>
            <a:r>
              <a:rPr lang="en-US" sz="4000" dirty="0" smtClean="0">
                <a:latin typeface="Rockwell" pitchFamily="18" charset="0"/>
              </a:rPr>
              <a:t>Against</a:t>
            </a:r>
          </a:p>
          <a:p>
            <a:r>
              <a:rPr lang="en-US" sz="4000" dirty="0" smtClean="0">
                <a:latin typeface="Rockwell" pitchFamily="18" charset="0"/>
              </a:rPr>
              <a:t>Inclining Block Rates</a:t>
            </a:r>
            <a:endParaRPr lang="en-US" sz="40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Revenue Instability</a:t>
            </a:r>
            <a:endParaRPr lang="en-US" dirty="0">
              <a:latin typeface="Rockwell" pitchFamily="18" charset="0"/>
            </a:endParaRPr>
          </a:p>
        </p:txBody>
      </p:sp>
      <p:sp>
        <p:nvSpPr>
          <p:cNvPr id="3" name="Content Placeholder 2"/>
          <p:cNvSpPr>
            <a:spLocks noGrp="1"/>
          </p:cNvSpPr>
          <p:nvPr>
            <p:ph idx="1"/>
          </p:nvPr>
        </p:nvSpPr>
        <p:spPr/>
        <p:txBody>
          <a:bodyPr/>
          <a:lstStyle/>
          <a:p>
            <a:r>
              <a:rPr lang="en-US" dirty="0" smtClean="0">
                <a:latin typeface="Rockwell" pitchFamily="18" charset="0"/>
              </a:rPr>
              <a:t>Natural Monopolies = large fixed costs</a:t>
            </a:r>
          </a:p>
          <a:p>
            <a:pPr>
              <a:buNone/>
            </a:pPr>
            <a:endParaRPr lang="en-US" dirty="0" smtClean="0">
              <a:latin typeface="Rockwell" pitchFamily="18" charset="0"/>
            </a:endParaRPr>
          </a:p>
          <a:p>
            <a:pPr>
              <a:buNone/>
            </a:pPr>
            <a:endParaRPr lang="en-US" dirty="0" smtClean="0">
              <a:latin typeface="Rockwell" pitchFamily="18" charset="0"/>
            </a:endParaRPr>
          </a:p>
          <a:p>
            <a:pPr>
              <a:buNone/>
            </a:pPr>
            <a:r>
              <a:rPr lang="en-US" dirty="0" smtClean="0"/>
              <a:t> </a:t>
            </a:r>
          </a:p>
          <a:p>
            <a:endParaRPr lang="en-US" dirty="0"/>
          </a:p>
        </p:txBody>
      </p:sp>
      <p:pic>
        <p:nvPicPr>
          <p:cNvPr id="13314" name="Picture 2" descr="Image result for monopoly man broke"/>
          <p:cNvPicPr>
            <a:picLocks noChangeAspect="1" noChangeArrowheads="1"/>
          </p:cNvPicPr>
          <p:nvPr/>
        </p:nvPicPr>
        <p:blipFill>
          <a:blip r:embed="rId2" cstate="print"/>
          <a:srcRect/>
          <a:stretch>
            <a:fillRect/>
          </a:stretch>
        </p:blipFill>
        <p:spPr bwMode="auto">
          <a:xfrm>
            <a:off x="2590800" y="2286000"/>
            <a:ext cx="3740900" cy="4014489"/>
          </a:xfrm>
          <a:prstGeom prst="rect">
            <a:avLst/>
          </a:prstGeom>
          <a:solidFill>
            <a:schemeClr val="tx1"/>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Grid Defection</a:t>
            </a:r>
            <a:endParaRPr lang="en-US" dirty="0">
              <a:latin typeface="Rockwell" pitchFamily="18" charset="0"/>
            </a:endParaRPr>
          </a:p>
        </p:txBody>
      </p:sp>
      <p:pic>
        <p:nvPicPr>
          <p:cNvPr id="7" name="Picture 2" descr="Image result for death spiral solar"/>
          <p:cNvPicPr>
            <a:picLocks noChangeAspect="1" noChangeArrowheads="1"/>
          </p:cNvPicPr>
          <p:nvPr/>
        </p:nvPicPr>
        <p:blipFill>
          <a:blip r:embed="rId2" cstate="print"/>
          <a:srcRect/>
          <a:stretch>
            <a:fillRect/>
          </a:stretch>
        </p:blipFill>
        <p:spPr bwMode="auto">
          <a:xfrm>
            <a:off x="762000" y="1752600"/>
            <a:ext cx="7636623"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Deadweight Loss</a:t>
            </a:r>
            <a:endParaRPr lang="en-US" dirty="0">
              <a:latin typeface="Rockwell" pitchFamily="18" charset="0"/>
            </a:endParaRPr>
          </a:p>
        </p:txBody>
      </p:sp>
      <p:sp>
        <p:nvSpPr>
          <p:cNvPr id="3" name="Content Placeholder 2"/>
          <p:cNvSpPr>
            <a:spLocks noGrp="1"/>
          </p:cNvSpPr>
          <p:nvPr>
            <p:ph idx="1"/>
          </p:nvPr>
        </p:nvSpPr>
        <p:spPr/>
        <p:txBody>
          <a:bodyPr/>
          <a:lstStyle/>
          <a:p>
            <a:endParaRPr lang="en-US" dirty="0"/>
          </a:p>
        </p:txBody>
      </p:sp>
      <p:pic>
        <p:nvPicPr>
          <p:cNvPr id="57346" name="Picture 2" descr="https://upload.wikimedia.org/wikipedia/commons/thumb/e/ef/Monopoly-surpluses.svg/250px-Monopoly-surpluses.svg.png"/>
          <p:cNvPicPr>
            <a:picLocks noChangeAspect="1" noChangeArrowheads="1"/>
          </p:cNvPicPr>
          <p:nvPr/>
        </p:nvPicPr>
        <p:blipFill>
          <a:blip r:embed="rId2" cstate="print"/>
          <a:srcRect/>
          <a:stretch>
            <a:fillRect/>
          </a:stretch>
        </p:blipFill>
        <p:spPr bwMode="auto">
          <a:xfrm>
            <a:off x="2209800" y="1524000"/>
            <a:ext cx="4800600" cy="4800600"/>
          </a:xfrm>
          <a:prstGeom prst="rect">
            <a:avLst/>
          </a:prstGeom>
          <a:solidFill>
            <a:schemeClr val="tx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Effect transition="in" filter="wipe(down)">
                                      <p:cBhvr>
                                        <p:cTn id="12"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Space Heating</a:t>
            </a:r>
            <a:endParaRPr lang="en-US" dirty="0">
              <a:latin typeface="Rockwell" pitchFamily="18" charset="0"/>
            </a:endParaRPr>
          </a:p>
        </p:txBody>
      </p:sp>
      <p:sp>
        <p:nvSpPr>
          <p:cNvPr id="3" name="Content Placeholder 2"/>
          <p:cNvSpPr>
            <a:spLocks noGrp="1"/>
          </p:cNvSpPr>
          <p:nvPr>
            <p:ph idx="1"/>
          </p:nvPr>
        </p:nvSpPr>
        <p:spPr/>
        <p:txBody>
          <a:bodyPr/>
          <a:lstStyle/>
          <a:p>
            <a:endParaRPr lang="en-US" dirty="0"/>
          </a:p>
        </p:txBody>
      </p:sp>
      <p:pic>
        <p:nvPicPr>
          <p:cNvPr id="55304" name="Picture 8" descr="Image result for electric space heating graphic home"/>
          <p:cNvPicPr>
            <a:picLocks noChangeAspect="1" noChangeArrowheads="1"/>
          </p:cNvPicPr>
          <p:nvPr/>
        </p:nvPicPr>
        <p:blipFill>
          <a:blip r:embed="rId2" cstate="print"/>
          <a:srcRect/>
          <a:stretch>
            <a:fillRect/>
          </a:stretch>
        </p:blipFill>
        <p:spPr bwMode="auto">
          <a:xfrm>
            <a:off x="228600" y="1828800"/>
            <a:ext cx="8717064" cy="434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5304"/>
                                        </p:tgtEl>
                                        <p:attrNameLst>
                                          <p:attrName>style.visibility</p:attrName>
                                        </p:attrNameLst>
                                      </p:cBhvr>
                                      <p:to>
                                        <p:strVal val="visible"/>
                                      </p:to>
                                    </p:set>
                                    <p:animEffect transition="in" filter="wipe(down)">
                                      <p:cBhvr>
                                        <p:cTn id="12"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Special Rates</a:t>
            </a:r>
            <a:endParaRPr lang="en-US" dirty="0">
              <a:latin typeface="Rockwell" pitchFamily="18" charset="0"/>
            </a:endParaRPr>
          </a:p>
        </p:txBody>
      </p:sp>
      <p:sp>
        <p:nvSpPr>
          <p:cNvPr id="3" name="Content Placeholder 2"/>
          <p:cNvSpPr>
            <a:spLocks noGrp="1"/>
          </p:cNvSpPr>
          <p:nvPr>
            <p:ph idx="1"/>
          </p:nvPr>
        </p:nvSpPr>
        <p:spPr/>
        <p:txBody>
          <a:bodyPr/>
          <a:lstStyle/>
          <a:p>
            <a:endParaRPr lang="en-US" dirty="0"/>
          </a:p>
        </p:txBody>
      </p:sp>
      <p:pic>
        <p:nvPicPr>
          <p:cNvPr id="54274" name="Picture 2" descr="Image result for electric vehicle"/>
          <p:cNvPicPr>
            <a:picLocks noChangeAspect="1" noChangeArrowheads="1"/>
          </p:cNvPicPr>
          <p:nvPr/>
        </p:nvPicPr>
        <p:blipFill>
          <a:blip r:embed="rId2" cstate="print"/>
          <a:srcRect/>
          <a:stretch>
            <a:fillRect/>
          </a:stretch>
        </p:blipFill>
        <p:spPr bwMode="auto">
          <a:xfrm>
            <a:off x="457200" y="1600200"/>
            <a:ext cx="8224581" cy="45631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wipe(down)">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Rockwell" pitchFamily="18" charset="0"/>
              </a:rPr>
              <a:t>Special rates</a:t>
            </a:r>
            <a:endParaRPr lang="en-US" dirty="0">
              <a:latin typeface="Rockwell" pitchFamily="18" charset="0"/>
            </a:endParaRPr>
          </a:p>
        </p:txBody>
      </p:sp>
      <p:sp>
        <p:nvSpPr>
          <p:cNvPr id="3" name="Content Placeholder 2"/>
          <p:cNvSpPr>
            <a:spLocks noGrp="1"/>
          </p:cNvSpPr>
          <p:nvPr>
            <p:ph idx="1"/>
          </p:nvPr>
        </p:nvSpPr>
        <p:spPr/>
        <p:txBody>
          <a:bodyPr/>
          <a:lstStyle/>
          <a:p>
            <a:endParaRPr lang="en-US"/>
          </a:p>
        </p:txBody>
      </p:sp>
      <p:pic>
        <p:nvPicPr>
          <p:cNvPr id="47106" name="Picture 2" descr="Image result for hemodialysis machine">
            <a:hlinkClick r:id="rId2"/>
          </p:cNvPr>
          <p:cNvPicPr>
            <a:picLocks noChangeAspect="1" noChangeArrowheads="1"/>
          </p:cNvPicPr>
          <p:nvPr/>
        </p:nvPicPr>
        <p:blipFill>
          <a:blip r:embed="rId3" cstate="print"/>
          <a:srcRect/>
          <a:stretch>
            <a:fillRect/>
          </a:stretch>
        </p:blipFill>
        <p:spPr bwMode="auto">
          <a:xfrm>
            <a:off x="1371600" y="1524000"/>
            <a:ext cx="5895975" cy="4762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106"/>
                                        </p:tgtEl>
                                        <p:attrNameLst>
                                          <p:attrName>style.visibility</p:attrName>
                                        </p:attrNameLst>
                                      </p:cBhvr>
                                      <p:to>
                                        <p:strVal val="visible"/>
                                      </p:to>
                                    </p:set>
                                    <p:animEffect transition="in" filter="wipe(down)">
                                      <p:cBhvr>
                                        <p:cTn id="12"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057400"/>
          </a:xfrm>
        </p:spPr>
        <p:txBody>
          <a:bodyPr>
            <a:normAutofit/>
          </a:bodyPr>
          <a:lstStyle/>
          <a:p>
            <a:r>
              <a:rPr lang="en-US" sz="4000" dirty="0" smtClean="0">
                <a:latin typeface="Rockwell" pitchFamily="18" charset="0"/>
              </a:rPr>
              <a:t>Summary</a:t>
            </a:r>
            <a:endParaRPr lang="en-US" sz="40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Policy Arguments For:</a:t>
            </a:r>
            <a:endParaRPr lang="en-US" dirty="0">
              <a:latin typeface="Rockwell" pitchFamily="18" charset="0"/>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Rockwell" pitchFamily="18" charset="0"/>
              </a:rPr>
              <a:t>Promote conservation and meet mandates</a:t>
            </a:r>
          </a:p>
          <a:p>
            <a:pPr>
              <a:buNone/>
            </a:pPr>
            <a:endParaRPr lang="en-US" dirty="0" smtClean="0">
              <a:latin typeface="Rockwell" pitchFamily="18" charset="0"/>
            </a:endParaRPr>
          </a:p>
          <a:p>
            <a:r>
              <a:rPr lang="en-US" dirty="0" smtClean="0">
                <a:latin typeface="Rockwell" pitchFamily="18" charset="0"/>
              </a:rPr>
              <a:t>Resource crisis  </a:t>
            </a:r>
          </a:p>
          <a:p>
            <a:pPr>
              <a:buNone/>
            </a:pPr>
            <a:endParaRPr lang="en-US" dirty="0" smtClean="0">
              <a:latin typeface="Rockwell" pitchFamily="18" charset="0"/>
            </a:endParaRPr>
          </a:p>
          <a:p>
            <a:r>
              <a:rPr lang="en-US" dirty="0" smtClean="0">
                <a:latin typeface="Rockwell" pitchFamily="18" charset="0"/>
              </a:rPr>
              <a:t>Lifeline rates </a:t>
            </a:r>
          </a:p>
          <a:p>
            <a:pPr lvl="1"/>
            <a:r>
              <a:rPr lang="en-US" dirty="0" smtClean="0">
                <a:latin typeface="Rockwell" pitchFamily="18" charset="0"/>
              </a:rPr>
              <a:t>Low usage, low income </a:t>
            </a:r>
          </a:p>
          <a:p>
            <a:pPr lvl="1"/>
            <a:r>
              <a:rPr lang="en-US" dirty="0" smtClean="0">
                <a:latin typeface="Rockwell" pitchFamily="18" charset="0"/>
              </a:rPr>
              <a:t>Multi-family </a:t>
            </a:r>
          </a:p>
          <a:p>
            <a:pPr lvl="1">
              <a:buNone/>
            </a:pPr>
            <a:endParaRPr lang="en-US" dirty="0" smtClean="0">
              <a:latin typeface="Rockwell" pitchFamily="18" charset="0"/>
            </a:endParaRPr>
          </a:p>
          <a:p>
            <a:r>
              <a:rPr lang="en-US" dirty="0" smtClean="0">
                <a:latin typeface="Rockwell" pitchFamily="18" charset="0"/>
              </a:rPr>
              <a:t>Long-term or social marginal costs </a:t>
            </a:r>
          </a:p>
          <a:p>
            <a:pPr>
              <a:buNone/>
            </a:pPr>
            <a:endParaRPr lang="en-US" dirty="0" smtClean="0">
              <a:latin typeface="Rockwell" pitchFamily="18" charset="0"/>
            </a:endParaRPr>
          </a:p>
          <a:p>
            <a:r>
              <a:rPr lang="en-US" dirty="0" smtClean="0">
                <a:latin typeface="Rockwell" pitchFamily="18" charset="0"/>
              </a:rPr>
              <a:t>More equitable than energy efficiency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wipe(down)">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Policy Arguments Against:</a:t>
            </a:r>
            <a:endParaRPr lang="en-US" dirty="0">
              <a:latin typeface="Rockwell" pitchFamily="18"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Rockwell" pitchFamily="18" charset="0"/>
              </a:rPr>
              <a:t>Revenue Instability </a:t>
            </a:r>
          </a:p>
          <a:p>
            <a:pPr>
              <a:buNone/>
            </a:pPr>
            <a:endParaRPr lang="en-US" dirty="0" smtClean="0">
              <a:latin typeface="Rockwell" pitchFamily="18" charset="0"/>
            </a:endParaRPr>
          </a:p>
          <a:p>
            <a:r>
              <a:rPr lang="en-US" dirty="0" smtClean="0">
                <a:latin typeface="Rockwell" pitchFamily="18" charset="0"/>
              </a:rPr>
              <a:t>Deadweight loss </a:t>
            </a:r>
          </a:p>
          <a:p>
            <a:pPr>
              <a:buNone/>
            </a:pPr>
            <a:endParaRPr lang="en-US" dirty="0" smtClean="0">
              <a:latin typeface="Rockwell" pitchFamily="18" charset="0"/>
            </a:endParaRPr>
          </a:p>
          <a:p>
            <a:r>
              <a:rPr lang="en-US" dirty="0" smtClean="0">
                <a:latin typeface="Rockwell" pitchFamily="18" charset="0"/>
              </a:rPr>
              <a:t>Grid Defection</a:t>
            </a:r>
          </a:p>
          <a:p>
            <a:pPr>
              <a:buNone/>
            </a:pPr>
            <a:endParaRPr lang="en-US" dirty="0" smtClean="0">
              <a:latin typeface="Rockwell" pitchFamily="18" charset="0"/>
            </a:endParaRPr>
          </a:p>
          <a:p>
            <a:r>
              <a:rPr lang="en-US" dirty="0" smtClean="0">
                <a:latin typeface="Rockwell" pitchFamily="18" charset="0"/>
              </a:rPr>
              <a:t>Space Heating</a:t>
            </a:r>
          </a:p>
          <a:p>
            <a:pPr>
              <a:buNone/>
            </a:pPr>
            <a:endParaRPr lang="en-US" dirty="0" smtClean="0">
              <a:latin typeface="Rockwell" pitchFamily="18" charset="0"/>
            </a:endParaRPr>
          </a:p>
          <a:p>
            <a:r>
              <a:rPr lang="en-US" dirty="0" smtClean="0">
                <a:latin typeface="Rockwell" pitchFamily="18" charset="0"/>
              </a:rPr>
              <a:t>Special rates </a:t>
            </a:r>
          </a:p>
          <a:p>
            <a:pPr lvl="1"/>
            <a:r>
              <a:rPr lang="en-US" dirty="0" smtClean="0">
                <a:latin typeface="Rockwell" pitchFamily="18" charset="0"/>
              </a:rPr>
              <a:t> (e.g., electric vehicles, medical baseline etc…)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90600"/>
            <a:ext cx="6400800" cy="990600"/>
          </a:xfrm>
        </p:spPr>
        <p:txBody>
          <a:bodyPr>
            <a:normAutofit/>
          </a:bodyPr>
          <a:lstStyle/>
          <a:p>
            <a:r>
              <a:rPr lang="en-US" sz="4400" dirty="0" smtClean="0">
                <a:latin typeface="Rockwell" pitchFamily="18" charset="0"/>
              </a:rPr>
              <a:t>The Feedback Loop</a:t>
            </a:r>
            <a:endParaRPr lang="en-US" sz="4400" dirty="0">
              <a:latin typeface="Rockwell" pitchFamily="18" charset="0"/>
            </a:endParaRPr>
          </a:p>
        </p:txBody>
      </p:sp>
      <p:pic>
        <p:nvPicPr>
          <p:cNvPr id="5" name="Picture 2"/>
          <p:cNvPicPr>
            <a:picLocks noChangeAspect="1" noChangeArrowheads="1"/>
          </p:cNvPicPr>
          <p:nvPr/>
        </p:nvPicPr>
        <p:blipFill>
          <a:blip r:embed="rId2" cstate="print"/>
          <a:srcRect l="9616" t="15762" r="12494" b="10680"/>
          <a:stretch>
            <a:fillRect/>
          </a:stretch>
        </p:blipFill>
        <p:spPr bwMode="auto">
          <a:xfrm>
            <a:off x="1371600" y="2209800"/>
            <a:ext cx="6613071"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057400"/>
          </a:xfrm>
        </p:spPr>
        <p:txBody>
          <a:bodyPr>
            <a:normAutofit/>
          </a:bodyPr>
          <a:lstStyle/>
          <a:p>
            <a:r>
              <a:rPr lang="en-US" sz="4000" dirty="0" smtClean="0">
                <a:latin typeface="Rockwell" pitchFamily="18" charset="0"/>
              </a:rPr>
              <a:t>Final Thoughts</a:t>
            </a:r>
            <a:endParaRPr lang="en-US" sz="40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Rockwell" pitchFamily="18" charset="0"/>
              </a:rPr>
              <a:t>Do ratepayers understand this?</a:t>
            </a:r>
            <a:endParaRPr lang="en-US" sz="4800" dirty="0"/>
          </a:p>
        </p:txBody>
      </p:sp>
      <p:pic>
        <p:nvPicPr>
          <p:cNvPr id="4" name="Picture 2"/>
          <p:cNvPicPr>
            <a:picLocks noChangeAspect="1" noChangeArrowheads="1"/>
          </p:cNvPicPr>
          <p:nvPr/>
        </p:nvPicPr>
        <p:blipFill>
          <a:blip r:embed="rId2" cstate="print"/>
          <a:srcRect/>
          <a:stretch>
            <a:fillRect/>
          </a:stretch>
        </p:blipFill>
        <p:spPr bwMode="auto">
          <a:xfrm>
            <a:off x="152400" y="2819400"/>
            <a:ext cx="8751522"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latin typeface="Rockwell" pitchFamily="18" charset="0"/>
              </a:rPr>
              <a:t>Do ratepayers understand this?</a:t>
            </a:r>
            <a:endParaRPr lang="en-US" sz="4800" dirty="0"/>
          </a:p>
        </p:txBody>
      </p:sp>
      <p:pic>
        <p:nvPicPr>
          <p:cNvPr id="5" name="Picture 1"/>
          <p:cNvPicPr>
            <a:picLocks noChangeAspect="1" noChangeArrowheads="1"/>
          </p:cNvPicPr>
          <p:nvPr/>
        </p:nvPicPr>
        <p:blipFill>
          <a:blip r:embed="rId2" cstate="print"/>
          <a:srcRect l="862" r="1740"/>
          <a:stretch>
            <a:fillRect/>
          </a:stretch>
        </p:blipFill>
        <p:spPr bwMode="auto">
          <a:xfrm>
            <a:off x="93980" y="2590800"/>
            <a:ext cx="889762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Research suggests that</a:t>
            </a:r>
            <a:endParaRPr lang="en-US" dirty="0"/>
          </a:p>
        </p:txBody>
      </p:sp>
      <p:sp>
        <p:nvSpPr>
          <p:cNvPr id="3" name="Content Placeholder 2"/>
          <p:cNvSpPr>
            <a:spLocks noGrp="1"/>
          </p:cNvSpPr>
          <p:nvPr>
            <p:ph idx="1"/>
          </p:nvPr>
        </p:nvSpPr>
        <p:spPr/>
        <p:txBody>
          <a:bodyPr>
            <a:normAutofit lnSpcReduction="10000"/>
          </a:bodyPr>
          <a:lstStyle/>
          <a:p>
            <a:r>
              <a:rPr lang="en-US" sz="3600" dirty="0" smtClean="0">
                <a:latin typeface="Rockwell" pitchFamily="18" charset="0"/>
              </a:rPr>
              <a:t>“In reality, consumers make such decisions with limited information, attention and cognitive abilities.”</a:t>
            </a:r>
          </a:p>
          <a:p>
            <a:endParaRPr lang="en-US" sz="3600" dirty="0" smtClean="0">
              <a:latin typeface="Rockwell" pitchFamily="18" charset="0"/>
            </a:endParaRPr>
          </a:p>
          <a:p>
            <a:r>
              <a:rPr lang="en-US" dirty="0" smtClean="0">
                <a:latin typeface="Rockwell" pitchFamily="18" charset="0"/>
              </a:rPr>
              <a:t>“It is quite clear from studies of </a:t>
            </a:r>
            <a:r>
              <a:rPr lang="en-US" dirty="0" err="1" smtClean="0">
                <a:latin typeface="Rockwell" pitchFamily="18" charset="0"/>
              </a:rPr>
              <a:t>cellphone</a:t>
            </a:r>
            <a:r>
              <a:rPr lang="en-US" dirty="0" smtClean="0">
                <a:latin typeface="Rockwell" pitchFamily="18" charset="0"/>
              </a:rPr>
              <a:t> pricing and marginal income taxes that consumer understanding of non-linear price schedules varies widely…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534400" cy="5638800"/>
          </a:xfrm>
        </p:spPr>
        <p:txBody>
          <a:bodyPr>
            <a:normAutofit lnSpcReduction="10000"/>
          </a:bodyPr>
          <a:lstStyle/>
          <a:p>
            <a:r>
              <a:rPr lang="en-US" dirty="0" smtClean="0">
                <a:latin typeface="Rockwell" pitchFamily="18" charset="0"/>
              </a:rPr>
              <a:t>Such understanding seems amenable to education campaigns, though such approaches will still run up against attention and cognition constraints that are likely significant for the vast majority of consumers who don’t think like economists, and even for many who do.”</a:t>
            </a:r>
          </a:p>
          <a:p>
            <a:endParaRPr lang="en-US" dirty="0" smtClean="0">
              <a:latin typeface="Rockwell" pitchFamily="18" charset="0"/>
            </a:endParaRPr>
          </a:p>
          <a:p>
            <a:pPr>
              <a:buNone/>
            </a:pPr>
            <a:endParaRPr lang="en-US" dirty="0" smtClean="0">
              <a:latin typeface="Rockwell" pitchFamily="18" charset="0"/>
            </a:endParaRPr>
          </a:p>
          <a:p>
            <a:pPr>
              <a:lnSpc>
                <a:spcPct val="120000"/>
              </a:lnSpc>
              <a:buNone/>
            </a:pPr>
            <a:r>
              <a:rPr lang="en-US" sz="1800" dirty="0" smtClean="0">
                <a:latin typeface="Rockwell" pitchFamily="18" charset="0"/>
              </a:rPr>
              <a:t>	</a:t>
            </a:r>
            <a:r>
              <a:rPr lang="en-US" sz="1800" dirty="0" err="1" smtClean="0">
                <a:latin typeface="Rockwell" pitchFamily="18" charset="0"/>
              </a:rPr>
              <a:t>Borenstein</a:t>
            </a:r>
            <a:r>
              <a:rPr lang="en-US" sz="1800" dirty="0" smtClean="0">
                <a:latin typeface="Rockwell" pitchFamily="18" charset="0"/>
              </a:rPr>
              <a:t>, S. (2009) To what electricity price do consumers respond? Residential demand electricity under increasing-block pricing. </a:t>
            </a:r>
            <a:r>
              <a:rPr lang="en-US" sz="1800" i="1" dirty="0" smtClean="0">
                <a:latin typeface="Rockwell" pitchFamily="18" charset="0"/>
              </a:rPr>
              <a:t>Energy Institute at Haas</a:t>
            </a:r>
            <a:r>
              <a:rPr lang="en-US" sz="1800" dirty="0" smtClean="0">
                <a:latin typeface="Rockwell" pitchFamily="18" charset="0"/>
              </a:rPr>
              <a:t>. </a:t>
            </a:r>
            <a:r>
              <a:rPr lang="en-US" sz="1800" dirty="0" smtClean="0">
                <a:latin typeface="Rockwell" pitchFamily="18" charset="0"/>
                <a:hlinkClick r:id="rId2"/>
              </a:rPr>
              <a:t>http://faculty.haas.berkeley.edu/borenste/download/NBER_SI_2009.pdf</a:t>
            </a:r>
            <a:r>
              <a:rPr lang="en-US" sz="1800" dirty="0" smtClean="0">
                <a:latin typeface="Rockwell" pitchFamily="18" charset="0"/>
              </a:rPr>
              <a:t> </a:t>
            </a:r>
          </a:p>
          <a:p>
            <a:pPr>
              <a:lnSpc>
                <a:spcPct val="170000"/>
              </a:lnSpc>
            </a:pPr>
            <a:endParaRPr lang="en-US" dirty="0" smtClean="0">
              <a:latin typeface="Rockwell" pitchFamily="18" charset="0"/>
            </a:endParaRPr>
          </a:p>
          <a:p>
            <a:pPr>
              <a:lnSpc>
                <a:spcPct val="170000"/>
              </a:lnSpc>
            </a:pPr>
            <a:endParaRPr lang="en-US"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020762"/>
          </a:xfrm>
        </p:spPr>
        <p:txBody>
          <a:bodyPr>
            <a:normAutofit/>
          </a:bodyPr>
          <a:lstStyle/>
          <a:p>
            <a:r>
              <a:rPr lang="en-US" dirty="0" smtClean="0">
                <a:latin typeface="Rockwell" pitchFamily="18" charset="0"/>
              </a:rPr>
              <a:t>And</a:t>
            </a:r>
            <a:endParaRPr lang="en-US" dirty="0">
              <a:latin typeface="Rockwell" pitchFamily="18" charset="0"/>
            </a:endParaRPr>
          </a:p>
        </p:txBody>
      </p:sp>
      <p:sp>
        <p:nvSpPr>
          <p:cNvPr id="3" name="Content Placeholder 2"/>
          <p:cNvSpPr>
            <a:spLocks noGrp="1"/>
          </p:cNvSpPr>
          <p:nvPr>
            <p:ph idx="1"/>
          </p:nvPr>
        </p:nvSpPr>
        <p:spPr>
          <a:xfrm>
            <a:off x="228600" y="1447801"/>
            <a:ext cx="8610600" cy="4648199"/>
          </a:xfrm>
        </p:spPr>
        <p:txBody>
          <a:bodyPr>
            <a:normAutofit/>
          </a:bodyPr>
          <a:lstStyle/>
          <a:p>
            <a:r>
              <a:rPr lang="en-US" sz="3000" dirty="0" smtClean="0">
                <a:latin typeface="Rockwell" pitchFamily="18" charset="0"/>
              </a:rPr>
              <a:t>“Given the information available to most residential electricity customers in my sample period, the information cost of understanding the marginal price of electricity is likely to be substantial.”</a:t>
            </a:r>
          </a:p>
          <a:p>
            <a:pPr>
              <a:buNone/>
            </a:pPr>
            <a:endParaRPr lang="en-US" sz="3000" dirty="0" smtClean="0">
              <a:latin typeface="Rockwell" pitchFamily="18" charset="0"/>
            </a:endParaRPr>
          </a:p>
          <a:p>
            <a:pPr>
              <a:buNone/>
            </a:pPr>
            <a:r>
              <a:rPr lang="en-US" dirty="0" smtClean="0">
                <a:latin typeface="Rockwell" pitchFamily="18" charset="0"/>
              </a:rPr>
              <a:t>	</a:t>
            </a:r>
            <a:r>
              <a:rPr lang="en-US" sz="1400" dirty="0" smtClean="0">
                <a:latin typeface="Rockwell" pitchFamily="18" charset="0"/>
              </a:rPr>
              <a:t>Ito, </a:t>
            </a:r>
            <a:r>
              <a:rPr lang="en-US" sz="1400" dirty="0" err="1" smtClean="0">
                <a:latin typeface="Rockwell" pitchFamily="18" charset="0"/>
              </a:rPr>
              <a:t>Koichiro</a:t>
            </a:r>
            <a:r>
              <a:rPr lang="en-US" sz="1400" dirty="0" smtClean="0">
                <a:latin typeface="Rockwell" pitchFamily="18" charset="0"/>
              </a:rPr>
              <a:t> (2012) Do Consumers Respond to Marginal or Average Price? Evidence from Nonlinear Electricity Pricing. </a:t>
            </a:r>
            <a:r>
              <a:rPr lang="en-US" sz="1400" i="1" dirty="0" smtClean="0">
                <a:latin typeface="Rockwell" pitchFamily="18" charset="0"/>
              </a:rPr>
              <a:t>Energy Institute at Haas</a:t>
            </a:r>
            <a:r>
              <a:rPr lang="en-US" sz="1400" dirty="0" smtClean="0">
                <a:latin typeface="Rockwell" pitchFamily="18" charset="0"/>
              </a:rPr>
              <a:t>. </a:t>
            </a:r>
            <a:r>
              <a:rPr lang="en-US" sz="1400" dirty="0" smtClean="0">
                <a:latin typeface="Rockwell" pitchFamily="18" charset="0"/>
                <a:hlinkClick r:id="rId2"/>
              </a:rPr>
              <a:t>https://ei.haas.berkeley.edu/research/papers/WP210.pdf</a:t>
            </a:r>
            <a:r>
              <a:rPr lang="en-US" sz="1400" dirty="0" smtClean="0">
                <a:latin typeface="Rockwell" pitchFamily="18" charset="0"/>
              </a:rPr>
              <a:t> </a:t>
            </a:r>
            <a:endParaRPr lang="en-US"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Recommendations</a:t>
            </a:r>
            <a:endParaRPr lang="en-US" dirty="0">
              <a:latin typeface="Rockwell" pitchFamily="18" charset="0"/>
            </a:endParaRPr>
          </a:p>
        </p:txBody>
      </p:sp>
      <p:sp>
        <p:nvSpPr>
          <p:cNvPr id="3" name="Content Placeholder 2"/>
          <p:cNvSpPr>
            <a:spLocks noGrp="1"/>
          </p:cNvSpPr>
          <p:nvPr>
            <p:ph idx="1"/>
          </p:nvPr>
        </p:nvSpPr>
        <p:spPr/>
        <p:txBody>
          <a:bodyPr/>
          <a:lstStyle/>
          <a:p>
            <a:r>
              <a:rPr lang="en-US" dirty="0" smtClean="0">
                <a:latin typeface="Rockwell" pitchFamily="18" charset="0"/>
              </a:rPr>
              <a:t>Display the rate structure on the consumer’s bill in a way that conveys the cost (savings) from increased (decreased) usage.</a:t>
            </a:r>
          </a:p>
          <a:p>
            <a:pPr>
              <a:buNone/>
            </a:pPr>
            <a:endParaRPr lang="en-US" dirty="0" smtClean="0">
              <a:latin typeface="Rockwell" pitchFamily="18" charset="0"/>
            </a:endParaRPr>
          </a:p>
          <a:p>
            <a:r>
              <a:rPr lang="en-US" dirty="0" smtClean="0">
                <a:latin typeface="Rockwell" pitchFamily="18" charset="0"/>
              </a:rPr>
              <a:t>Do not raise the (fixed) residential customer charge. </a:t>
            </a:r>
            <a:endParaRPr lang="en-US"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95800"/>
            <a:ext cx="6400800" cy="2057400"/>
          </a:xfrm>
        </p:spPr>
        <p:txBody>
          <a:bodyPr>
            <a:normAutofit/>
          </a:bodyPr>
          <a:lstStyle/>
          <a:p>
            <a:r>
              <a:rPr lang="en-US" sz="4000" dirty="0" smtClean="0">
                <a:latin typeface="Rockwell" pitchFamily="18" charset="0"/>
              </a:rPr>
              <a:t>Questions</a:t>
            </a:r>
            <a:endParaRPr lang="en-US" sz="4000" dirty="0">
              <a:latin typeface="Rockwell" pitchFamily="18" charset="0"/>
            </a:endParaRPr>
          </a:p>
        </p:txBody>
      </p:sp>
      <p:sp>
        <p:nvSpPr>
          <p:cNvPr id="4" name="Subtitle 2"/>
          <p:cNvSpPr txBox="1">
            <a:spLocks/>
          </p:cNvSpPr>
          <p:nvPr/>
        </p:nvSpPr>
        <p:spPr>
          <a:xfrm>
            <a:off x="5334000" y="5638800"/>
            <a:ext cx="3810000" cy="1219200"/>
          </a:xfrm>
          <a:prstGeom prst="rect">
            <a:avLst/>
          </a:prstGeom>
        </p:spPr>
        <p:txBody>
          <a:bodyPr vert="horz" lIns="91440" tIns="45720" rIns="91440" bIns="45720" rtlCol="0">
            <a:normAutofit fontScale="32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900" b="0" i="0" u="none" strike="noStrike" kern="1200" cap="none" spc="0" normalizeH="0" baseline="0" noProof="0" dirty="0" smtClean="0">
                <a:ln>
                  <a:noFill/>
                </a:ln>
                <a:solidFill>
                  <a:schemeClr val="tx1">
                    <a:tint val="75000"/>
                  </a:schemeClr>
                </a:solidFill>
                <a:effectLst/>
                <a:uLnTx/>
                <a:uFillTx/>
                <a:latin typeface="Rockwell" pitchFamily="18" charset="0"/>
                <a:ea typeface="+mn-ea"/>
                <a:cs typeface="+mn-cs"/>
              </a:rPr>
              <a:t>Geoff Marke, Economist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900" b="0" i="0" u="none" strike="noStrike" kern="1200" cap="none" spc="0" normalizeH="0" baseline="0" noProof="0" dirty="0" smtClean="0">
                <a:ln>
                  <a:noFill/>
                </a:ln>
                <a:solidFill>
                  <a:schemeClr val="tx1">
                    <a:tint val="75000"/>
                  </a:schemeClr>
                </a:solidFill>
                <a:effectLst/>
                <a:uLnTx/>
                <a:uFillTx/>
                <a:latin typeface="Rockwell" pitchFamily="18" charset="0"/>
                <a:ea typeface="+mn-ea"/>
                <a:cs typeface="+mn-cs"/>
              </a:rPr>
              <a:t>Missouri Office of the Public Counsel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900" dirty="0" smtClean="0">
                <a:solidFill>
                  <a:schemeClr val="tx1">
                    <a:tint val="75000"/>
                  </a:schemeClr>
                </a:solidFill>
                <a:latin typeface="Rockwell" pitchFamily="18" charset="0"/>
                <a:hlinkClick r:id="rId2"/>
              </a:rPr>
              <a:t>Geoff.marke@ded.mo.gov</a:t>
            </a:r>
            <a:endParaRPr lang="en-US" sz="4900" dirty="0" smtClean="0">
              <a:solidFill>
                <a:schemeClr val="tx1">
                  <a:tint val="75000"/>
                </a:schemeClr>
              </a:solidFill>
              <a:latin typeface="Rockwell"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900" b="0" i="0" u="none" strike="noStrike" kern="1200" cap="none" spc="0" normalizeH="0" baseline="0" noProof="0" dirty="0" smtClean="0">
                <a:ln>
                  <a:noFill/>
                </a:ln>
                <a:solidFill>
                  <a:schemeClr val="tx1">
                    <a:tint val="75000"/>
                  </a:schemeClr>
                </a:solidFill>
                <a:effectLst/>
                <a:uLnTx/>
                <a:uFillTx/>
                <a:latin typeface="Rockwell" pitchFamily="18" charset="0"/>
                <a:ea typeface="+mn-ea"/>
                <a:cs typeface="+mn-cs"/>
              </a:rPr>
              <a:t>573-751-5563</a:t>
            </a:r>
            <a:endParaRPr kumimoji="0" lang="en-US" sz="4900" b="0" i="0" u="none" strike="noStrike" kern="1200" cap="none" spc="0" normalizeH="0" baseline="0" noProof="0" dirty="0">
              <a:ln>
                <a:noFill/>
              </a:ln>
              <a:solidFill>
                <a:schemeClr val="tx1">
                  <a:tint val="75000"/>
                </a:schemeClr>
              </a:solidFill>
              <a:effectLst/>
              <a:uLnTx/>
              <a:uFillTx/>
              <a:latin typeface="Rockwell" pitchFamily="18" charset="0"/>
              <a:ea typeface="+mn-ea"/>
              <a:cs typeface="+mn-cs"/>
            </a:endParaRPr>
          </a:p>
        </p:txBody>
      </p:sp>
      <p:pic>
        <p:nvPicPr>
          <p:cNvPr id="7" name="Picture 2" descr="Image result for senior looking at bill"/>
          <p:cNvPicPr>
            <a:picLocks noChangeAspect="1" noChangeArrowheads="1"/>
          </p:cNvPicPr>
          <p:nvPr/>
        </p:nvPicPr>
        <p:blipFill>
          <a:blip r:embed="rId3" cstate="print"/>
          <a:srcRect/>
          <a:stretch>
            <a:fillRect/>
          </a:stretch>
        </p:blipFill>
        <p:spPr bwMode="auto">
          <a:xfrm>
            <a:off x="1524000" y="457200"/>
            <a:ext cx="58293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latin typeface="Rockwell" pitchFamily="18" charset="0"/>
              </a:rPr>
              <a:t>Determine Rate Design Goals</a:t>
            </a:r>
            <a:endParaRPr lang="en-US"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pitchFamily="18" charset="0"/>
              </a:rPr>
              <a:t>Bonbright Principles</a:t>
            </a:r>
            <a:endParaRPr lang="en-US" dirty="0">
              <a:latin typeface="Rockwell" pitchFamily="18" charset="0"/>
            </a:endParaRPr>
          </a:p>
        </p:txBody>
      </p:sp>
      <p:sp>
        <p:nvSpPr>
          <p:cNvPr id="3" name="Content Placeholder 2"/>
          <p:cNvSpPr>
            <a:spLocks noGrp="1"/>
          </p:cNvSpPr>
          <p:nvPr>
            <p:ph idx="1"/>
          </p:nvPr>
        </p:nvSpPr>
        <p:spPr>
          <a:xfrm>
            <a:off x="990600" y="1600200"/>
            <a:ext cx="3886200" cy="4953000"/>
          </a:xfrm>
        </p:spPr>
        <p:txBody>
          <a:bodyPr>
            <a:normAutofit fontScale="77500" lnSpcReduction="20000"/>
          </a:bodyPr>
          <a:lstStyle/>
          <a:p>
            <a:r>
              <a:rPr lang="en-US" sz="4400" dirty="0" smtClean="0">
                <a:latin typeface="Rockwell" pitchFamily="18" charset="0"/>
              </a:rPr>
              <a:t>Efficiency </a:t>
            </a:r>
          </a:p>
          <a:p>
            <a:pPr>
              <a:buNone/>
            </a:pPr>
            <a:endParaRPr lang="en-US" sz="4400" dirty="0" smtClean="0">
              <a:latin typeface="Rockwell" pitchFamily="18" charset="0"/>
            </a:endParaRPr>
          </a:p>
          <a:p>
            <a:r>
              <a:rPr lang="en-US" sz="4400" dirty="0" smtClean="0">
                <a:latin typeface="Rockwell" pitchFamily="18" charset="0"/>
              </a:rPr>
              <a:t>Simplicity </a:t>
            </a:r>
          </a:p>
          <a:p>
            <a:pPr>
              <a:buNone/>
            </a:pPr>
            <a:endParaRPr lang="en-US" sz="4400" dirty="0" smtClean="0">
              <a:latin typeface="Rockwell" pitchFamily="18" charset="0"/>
            </a:endParaRPr>
          </a:p>
          <a:p>
            <a:r>
              <a:rPr lang="en-US" sz="4400" dirty="0" smtClean="0">
                <a:latin typeface="Rockwell" pitchFamily="18" charset="0"/>
              </a:rPr>
              <a:t>Continuity</a:t>
            </a:r>
          </a:p>
          <a:p>
            <a:pPr>
              <a:buNone/>
            </a:pPr>
            <a:endParaRPr lang="en-US" sz="4400" dirty="0" smtClean="0">
              <a:latin typeface="Rockwell" pitchFamily="18" charset="0"/>
            </a:endParaRPr>
          </a:p>
          <a:p>
            <a:r>
              <a:rPr lang="en-US" sz="4400" dirty="0" smtClean="0">
                <a:latin typeface="Rockwell" pitchFamily="18" charset="0"/>
              </a:rPr>
              <a:t>Equity</a:t>
            </a:r>
          </a:p>
          <a:p>
            <a:pPr>
              <a:buNone/>
            </a:pPr>
            <a:endParaRPr lang="en-US" sz="4400" dirty="0" smtClean="0">
              <a:latin typeface="Rockwell" pitchFamily="18" charset="0"/>
            </a:endParaRPr>
          </a:p>
          <a:p>
            <a:r>
              <a:rPr lang="en-US" sz="4400" dirty="0" smtClean="0">
                <a:latin typeface="Rockwell" pitchFamily="18" charset="0"/>
              </a:rPr>
              <a:t>Stability </a:t>
            </a:r>
          </a:p>
        </p:txBody>
      </p:sp>
      <p:pic>
        <p:nvPicPr>
          <p:cNvPr id="22530" name="Picture 2" descr="https://images-na.ssl-images-amazon.com/images/I/51uyDWi5OaL._SX317_BO1,204,203,200_.jpg"/>
          <p:cNvPicPr>
            <a:picLocks noChangeAspect="1" noChangeArrowheads="1"/>
          </p:cNvPicPr>
          <p:nvPr/>
        </p:nvPicPr>
        <p:blipFill>
          <a:blip r:embed="rId2" cstate="print"/>
          <a:srcRect/>
          <a:stretch>
            <a:fillRect/>
          </a:stretch>
        </p:blipFill>
        <p:spPr bwMode="auto">
          <a:xfrm>
            <a:off x="5791200" y="1524000"/>
            <a:ext cx="3038475" cy="4752976"/>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wipe(down)">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Rockwell" pitchFamily="18" charset="0"/>
              </a:rPr>
              <a:t>More art than science</a:t>
            </a:r>
            <a:endParaRPr lang="en-US" dirty="0">
              <a:latin typeface="Rockwell" pitchFamily="18" charset="0"/>
            </a:endParaRPr>
          </a:p>
        </p:txBody>
      </p:sp>
      <p:sp>
        <p:nvSpPr>
          <p:cNvPr id="3" name="Content Placeholder 2"/>
          <p:cNvSpPr>
            <a:spLocks noGrp="1"/>
          </p:cNvSpPr>
          <p:nvPr>
            <p:ph idx="1"/>
          </p:nvPr>
        </p:nvSpPr>
        <p:spPr/>
        <p:txBody>
          <a:bodyPr/>
          <a:lstStyle/>
          <a:p>
            <a:pPr marL="228600" indent="-228600">
              <a:spcBef>
                <a:spcPct val="100000"/>
              </a:spcBef>
              <a:buClr>
                <a:srgbClr val="990033"/>
              </a:buClr>
              <a:buFont typeface="Wingdings" pitchFamily="2" charset="2"/>
              <a:buChar char="§"/>
              <a:defRPr/>
            </a:pPr>
            <a:r>
              <a:rPr lang="en-US" kern="0" dirty="0">
                <a:latin typeface="Rockwell" pitchFamily="18" charset="0"/>
              </a:rPr>
              <a:t>Tradeoffs between principles</a:t>
            </a:r>
          </a:p>
          <a:p>
            <a:pPr marL="228600" indent="-228600">
              <a:spcBef>
                <a:spcPct val="100000"/>
              </a:spcBef>
              <a:buClr>
                <a:srgbClr val="990033"/>
              </a:buClr>
              <a:buFont typeface="Wingdings" pitchFamily="2" charset="2"/>
              <a:buChar char="§"/>
              <a:defRPr/>
            </a:pPr>
            <a:r>
              <a:rPr lang="en-US" kern="0" dirty="0">
                <a:latin typeface="Rockwell" pitchFamily="18" charset="0"/>
              </a:rPr>
              <a:t>Different </a:t>
            </a:r>
            <a:r>
              <a:rPr lang="en-US" kern="0" dirty="0" smtClean="0">
                <a:latin typeface="Rockwell" pitchFamily="18" charset="0"/>
              </a:rPr>
              <a:t>conditions </a:t>
            </a:r>
            <a:r>
              <a:rPr lang="en-US" kern="0" dirty="0">
                <a:latin typeface="Rockwell" pitchFamily="18" charset="0"/>
              </a:rPr>
              <a:t>between </a:t>
            </a:r>
            <a:r>
              <a:rPr lang="en-US" kern="0" dirty="0" smtClean="0">
                <a:latin typeface="Rockwell" pitchFamily="18" charset="0"/>
              </a:rPr>
              <a:t>utilities</a:t>
            </a:r>
            <a:endParaRPr lang="en-US" kern="0" dirty="0">
              <a:latin typeface="Rockwell" pitchFamily="18" charset="0"/>
            </a:endParaRPr>
          </a:p>
          <a:p>
            <a:pPr marL="228600" indent="-228600">
              <a:spcBef>
                <a:spcPct val="100000"/>
              </a:spcBef>
              <a:buClr>
                <a:srgbClr val="990033"/>
              </a:buClr>
              <a:buFont typeface="Wingdings" pitchFamily="2" charset="2"/>
              <a:buChar char="§"/>
              <a:defRPr/>
            </a:pPr>
            <a:r>
              <a:rPr lang="en-US" kern="0" dirty="0">
                <a:latin typeface="Rockwell" pitchFamily="18" charset="0"/>
              </a:rPr>
              <a:t>Different interpretations of the principles</a:t>
            </a:r>
          </a:p>
          <a:p>
            <a:pPr marL="228600" indent="-228600">
              <a:spcBef>
                <a:spcPct val="100000"/>
              </a:spcBef>
              <a:buClr>
                <a:srgbClr val="990033"/>
              </a:buClr>
              <a:buFont typeface="Wingdings" pitchFamily="2" charset="2"/>
              <a:buChar char="§"/>
              <a:defRPr/>
            </a:pPr>
            <a:r>
              <a:rPr lang="en-US" kern="0" dirty="0" smtClean="0">
                <a:latin typeface="Rockwell" pitchFamily="18" charset="0"/>
              </a:rPr>
              <a:t>Competing policy and/or mandates </a:t>
            </a:r>
            <a:endParaRPr lang="en-US" kern="0" dirty="0">
              <a:latin typeface="Rockwell"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91600" cy="6019800"/>
          </a:xfrm>
        </p:spPr>
        <p:txBody>
          <a:bodyPr>
            <a:normAutofit lnSpcReduction="10000"/>
          </a:bodyPr>
          <a:lstStyle/>
          <a:p>
            <a:r>
              <a:rPr lang="en-US" sz="5400" b="1" dirty="0" smtClean="0">
                <a:latin typeface="Rockwell" panose="02060603020205020403" pitchFamily="18" charset="0"/>
              </a:rPr>
              <a:t>Positive </a:t>
            </a:r>
            <a:r>
              <a:rPr lang="en-US" sz="5400" b="1" dirty="0">
                <a:latin typeface="Rockwell" panose="02060603020205020403" pitchFamily="18" charset="0"/>
              </a:rPr>
              <a:t>statements</a:t>
            </a:r>
            <a:r>
              <a:rPr lang="en-US" sz="5400" dirty="0">
                <a:latin typeface="Rockwell" panose="02060603020205020403" pitchFamily="18" charset="0"/>
              </a:rPr>
              <a:t> </a:t>
            </a:r>
            <a:endParaRPr lang="en-US" sz="5400" dirty="0" smtClean="0">
              <a:latin typeface="Rockwell" panose="02060603020205020403" pitchFamily="18" charset="0"/>
            </a:endParaRPr>
          </a:p>
          <a:p>
            <a:pPr marL="0" indent="0">
              <a:buNone/>
            </a:pPr>
            <a:r>
              <a:rPr lang="en-US" dirty="0" smtClean="0">
                <a:latin typeface="Rockwell" panose="02060603020205020403" pitchFamily="18" charset="0"/>
              </a:rPr>
              <a:t>	are objective statements that can be 	tested, amended or rejected by referring 	to the available evidence. </a:t>
            </a:r>
          </a:p>
          <a:p>
            <a:pPr marL="0" indent="0">
              <a:buNone/>
            </a:pPr>
            <a:endParaRPr lang="en-US" dirty="0" smtClean="0">
              <a:latin typeface="Rockwell" panose="02060603020205020403" pitchFamily="18" charset="0"/>
            </a:endParaRPr>
          </a:p>
          <a:p>
            <a:r>
              <a:rPr lang="en-US" sz="5400" b="1" dirty="0">
                <a:latin typeface="Rockwell" panose="02060603020205020403" pitchFamily="18" charset="0"/>
              </a:rPr>
              <a:t>Normative Statements</a:t>
            </a:r>
          </a:p>
          <a:p>
            <a:pPr marL="0" indent="0">
              <a:buNone/>
            </a:pPr>
            <a:r>
              <a:rPr lang="en-US" sz="3600" dirty="0">
                <a:latin typeface="Rockwell" panose="02060603020205020403" pitchFamily="18" charset="0"/>
              </a:rPr>
              <a:t>	</a:t>
            </a:r>
            <a:r>
              <a:rPr lang="en-US" dirty="0">
                <a:latin typeface="Rockwell" panose="02060603020205020403" pitchFamily="18" charset="0"/>
              </a:rPr>
              <a:t>expresses a value judgment about </a:t>
            </a:r>
            <a:r>
              <a:rPr lang="en-US" dirty="0" smtClean="0">
                <a:latin typeface="Rockwell" panose="02060603020205020403" pitchFamily="18" charset="0"/>
              </a:rPr>
              <a:t>	whether </a:t>
            </a:r>
            <a:r>
              <a:rPr lang="en-US" dirty="0">
                <a:latin typeface="Rockwell" panose="02060603020205020403" pitchFamily="18" charset="0"/>
              </a:rPr>
              <a:t>a </a:t>
            </a:r>
            <a:r>
              <a:rPr lang="en-US" dirty="0" smtClean="0">
                <a:latin typeface="Rockwell" panose="02060603020205020403" pitchFamily="18" charset="0"/>
              </a:rPr>
              <a:t>situation </a:t>
            </a:r>
            <a:r>
              <a:rPr lang="en-US" dirty="0">
                <a:latin typeface="Rockwell" panose="02060603020205020403" pitchFamily="18" charset="0"/>
              </a:rPr>
              <a:t>is desirable or </a:t>
            </a:r>
            <a:r>
              <a:rPr lang="en-US" dirty="0" smtClean="0">
                <a:latin typeface="Rockwell" panose="02060603020205020403" pitchFamily="18" charset="0"/>
              </a:rPr>
              <a:t>	undesirable</a:t>
            </a:r>
            <a:r>
              <a:rPr lang="en-US" dirty="0">
                <a:latin typeface="Rockwell" panose="02060603020205020403" pitchFamily="18" charset="0"/>
              </a:rPr>
              <a:t>. It looks at </a:t>
            </a:r>
            <a:r>
              <a:rPr lang="en-US" dirty="0" smtClean="0">
                <a:latin typeface="Rockwell" panose="02060603020205020403" pitchFamily="18" charset="0"/>
              </a:rPr>
              <a:t>the </a:t>
            </a:r>
            <a:r>
              <a:rPr lang="en-US" dirty="0">
                <a:latin typeface="Rockwell" panose="02060603020205020403" pitchFamily="18" charset="0"/>
              </a:rPr>
              <a:t>world as it </a:t>
            </a:r>
            <a:r>
              <a:rPr lang="en-US" dirty="0" smtClean="0">
                <a:latin typeface="Rockwell" panose="02060603020205020403" pitchFamily="18" charset="0"/>
              </a:rPr>
              <a:t>	"</a:t>
            </a:r>
            <a:r>
              <a:rPr lang="en-US" dirty="0">
                <a:latin typeface="Rockwell" panose="02060603020205020403" pitchFamily="18" charset="0"/>
              </a:rPr>
              <a:t>should" be.</a:t>
            </a:r>
            <a:endParaRPr lang="en-US" sz="3600" dirty="0">
              <a:latin typeface="Rockwell" panose="02060603020205020403" pitchFamily="18" charset="0"/>
            </a:endParaRPr>
          </a:p>
          <a:p>
            <a:pPr marL="0" indent="0">
              <a:buNone/>
            </a:pPr>
            <a:endParaRPr lang="en-US" dirty="0"/>
          </a:p>
        </p:txBody>
      </p:sp>
    </p:spTree>
    <p:extLst>
      <p:ext uri="{BB962C8B-B14F-4D97-AF65-F5344CB8AC3E}">
        <p14:creationId xmlns:p14="http://schemas.microsoft.com/office/powerpoint/2010/main" xmlns="" val="4623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886200"/>
            <a:ext cx="7620000" cy="1752600"/>
          </a:xfrm>
        </p:spPr>
        <p:txBody>
          <a:bodyPr>
            <a:normAutofit/>
          </a:bodyPr>
          <a:lstStyle/>
          <a:p>
            <a:r>
              <a:rPr lang="en-US" sz="4000" dirty="0" smtClean="0">
                <a:latin typeface="Rockwell" pitchFamily="18" charset="0"/>
              </a:rPr>
              <a:t>What is an Inclining Block Rate?</a:t>
            </a:r>
            <a:endParaRPr lang="en-US" sz="4000" dirty="0">
              <a:latin typeface="Rockwell"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Rockwell" pitchFamily="18" charset="0"/>
              </a:rPr>
              <a:t>Inclining Block Rates</a:t>
            </a:r>
            <a:endParaRPr lang="en-US" sz="5400" dirty="0">
              <a:latin typeface="Rockwell" pitchFamily="18" charset="0"/>
            </a:endParaRPr>
          </a:p>
        </p:txBody>
      </p:sp>
      <p:sp>
        <p:nvSpPr>
          <p:cNvPr id="3" name="Content Placeholder 2"/>
          <p:cNvSpPr>
            <a:spLocks noGrp="1"/>
          </p:cNvSpPr>
          <p:nvPr>
            <p:ph idx="1"/>
          </p:nvPr>
        </p:nvSpPr>
        <p:spPr>
          <a:xfrm>
            <a:off x="0" y="1600200"/>
            <a:ext cx="9144000" cy="4525963"/>
          </a:xfrm>
        </p:spPr>
        <p:txBody>
          <a:bodyPr>
            <a:normAutofit/>
          </a:bodyPr>
          <a:lstStyle/>
          <a:p>
            <a:r>
              <a:rPr lang="en-US" dirty="0" smtClean="0">
                <a:latin typeface="Rockwell" pitchFamily="18" charset="0"/>
              </a:rPr>
              <a:t>The more you use, the more expensive it gets</a:t>
            </a:r>
            <a:endParaRPr lang="en-US" dirty="0">
              <a:latin typeface="Rockwell"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533400" y="2514600"/>
            <a:ext cx="5962650" cy="3505200"/>
          </a:xfrm>
          <a:prstGeom prst="rect">
            <a:avLst/>
          </a:prstGeom>
          <a:noFill/>
          <a:ln w="9525">
            <a:noFill/>
            <a:miter lim="800000"/>
            <a:headEnd/>
            <a:tailEnd/>
          </a:ln>
        </p:spPr>
      </p:pic>
      <p:sp>
        <p:nvSpPr>
          <p:cNvPr id="6" name="Left Arrow 5"/>
          <p:cNvSpPr/>
          <p:nvPr/>
        </p:nvSpPr>
        <p:spPr>
          <a:xfrm>
            <a:off x="6172200" y="2895600"/>
            <a:ext cx="1524000" cy="304800"/>
          </a:xfrm>
          <a:prstGeom prst="lef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733800" y="4572000"/>
            <a:ext cx="1524000" cy="304800"/>
          </a:xfrm>
          <a:prstGeom prst="lef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4800600" y="3886200"/>
            <a:ext cx="1524000" cy="304800"/>
          </a:xfrm>
          <a:prstGeom prst="leftArrow">
            <a:avLst/>
          </a:prstGeom>
          <a:solidFill>
            <a:schemeClr val="accent6">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72400" y="2590800"/>
            <a:ext cx="1371600" cy="830997"/>
          </a:xfrm>
          <a:prstGeom prst="rect">
            <a:avLst/>
          </a:prstGeom>
          <a:noFill/>
        </p:spPr>
        <p:txBody>
          <a:bodyPr wrap="square" rtlCol="0">
            <a:spAutoFit/>
          </a:bodyPr>
          <a:lstStyle/>
          <a:p>
            <a:r>
              <a:rPr lang="en-US" sz="4800" dirty="0" smtClean="0">
                <a:latin typeface="Rockwell" pitchFamily="18" charset="0"/>
              </a:rPr>
              <a:t>$$$</a:t>
            </a:r>
            <a:endParaRPr lang="en-US" sz="4800" dirty="0"/>
          </a:p>
        </p:txBody>
      </p:sp>
      <p:sp>
        <p:nvSpPr>
          <p:cNvPr id="10" name="TextBox 9"/>
          <p:cNvSpPr txBox="1"/>
          <p:nvPr/>
        </p:nvSpPr>
        <p:spPr>
          <a:xfrm>
            <a:off x="6477000" y="3581400"/>
            <a:ext cx="990600" cy="830997"/>
          </a:xfrm>
          <a:prstGeom prst="rect">
            <a:avLst/>
          </a:prstGeom>
          <a:noFill/>
        </p:spPr>
        <p:txBody>
          <a:bodyPr wrap="square" rtlCol="0">
            <a:spAutoFit/>
          </a:bodyPr>
          <a:lstStyle/>
          <a:p>
            <a:r>
              <a:rPr lang="en-US" sz="4800" dirty="0" smtClean="0">
                <a:latin typeface="Rockwell" pitchFamily="18" charset="0"/>
              </a:rPr>
              <a:t>$$</a:t>
            </a:r>
            <a:endParaRPr lang="en-US" sz="4800" dirty="0"/>
          </a:p>
        </p:txBody>
      </p:sp>
      <p:sp>
        <p:nvSpPr>
          <p:cNvPr id="11" name="TextBox 10"/>
          <p:cNvSpPr txBox="1"/>
          <p:nvPr/>
        </p:nvSpPr>
        <p:spPr>
          <a:xfrm>
            <a:off x="5334000" y="4267200"/>
            <a:ext cx="533400" cy="830997"/>
          </a:xfrm>
          <a:prstGeom prst="rect">
            <a:avLst/>
          </a:prstGeom>
          <a:noFill/>
        </p:spPr>
        <p:txBody>
          <a:bodyPr wrap="square" rtlCol="0">
            <a:spAutoFit/>
          </a:bodyPr>
          <a:lstStyle/>
          <a:p>
            <a:r>
              <a:rPr lang="en-US" sz="4800" dirty="0" smtClean="0">
                <a:solidFill>
                  <a:schemeClr val="bg1"/>
                </a:solidFill>
                <a:latin typeface="Rockwell" pitchFamily="18" charset="0"/>
              </a:rPr>
              <a: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down)">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6" grpId="0" animBg="1"/>
      <p:bldP spid="7" grpId="0" animBg="1"/>
      <p:bldP spid="8" grpId="0" animBg="1"/>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402</Words>
  <Application>Microsoft Office PowerPoint</Application>
  <PresentationFormat>On-screen Show (4:3)</PresentationFormat>
  <Paragraphs>132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Rate Design:</vt:lpstr>
      <vt:lpstr>Slide 2</vt:lpstr>
      <vt:lpstr>Slide 3</vt:lpstr>
      <vt:lpstr>Slide 4</vt:lpstr>
      <vt:lpstr>Bonbright Principles</vt:lpstr>
      <vt:lpstr>More art than science</vt:lpstr>
      <vt:lpstr>Slide 7</vt:lpstr>
      <vt:lpstr>Slide 8</vt:lpstr>
      <vt:lpstr>Inclining Block Rates</vt:lpstr>
      <vt:lpstr>Slide 10</vt:lpstr>
      <vt:lpstr>High usage = bigger price elasticity</vt:lpstr>
      <vt:lpstr>Kansas Corporation Commission Study</vt:lpstr>
      <vt:lpstr>Slide 13</vt:lpstr>
      <vt:lpstr>Promote conservation &amp; meet mandates</vt:lpstr>
      <vt:lpstr>Resource Crisis </vt:lpstr>
      <vt:lpstr>Lifeline Rates</vt:lpstr>
      <vt:lpstr>Lifeline Rates Cont…</vt:lpstr>
      <vt:lpstr>Long-run or social marginal costs</vt:lpstr>
      <vt:lpstr>More “equitable”  than energy efficiency?</vt:lpstr>
      <vt:lpstr>Slide 20</vt:lpstr>
      <vt:lpstr>Revenue Instability</vt:lpstr>
      <vt:lpstr>Grid Defection</vt:lpstr>
      <vt:lpstr>Deadweight Loss</vt:lpstr>
      <vt:lpstr>Space Heating</vt:lpstr>
      <vt:lpstr>Special Rates</vt:lpstr>
      <vt:lpstr>Special rates</vt:lpstr>
      <vt:lpstr>Slide 27</vt:lpstr>
      <vt:lpstr>Policy Arguments For:</vt:lpstr>
      <vt:lpstr>Policy Arguments Against:</vt:lpstr>
      <vt:lpstr>Slide 30</vt:lpstr>
      <vt:lpstr>Do ratepayers understand this?</vt:lpstr>
      <vt:lpstr>Do ratepayers understand this?</vt:lpstr>
      <vt:lpstr>Research suggests that</vt:lpstr>
      <vt:lpstr>Slide 34</vt:lpstr>
      <vt:lpstr>And</vt:lpstr>
      <vt:lpstr>Recommendations</vt:lpstr>
      <vt:lpstr>Slide 37</vt:lpstr>
    </vt:vector>
  </TitlesOfParts>
  <Company>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Rate Design: Inclining Block Rates</dc:title>
  <dc:creator>markeg</dc:creator>
  <cp:lastModifiedBy>markeg</cp:lastModifiedBy>
  <cp:revision>101</cp:revision>
  <dcterms:created xsi:type="dcterms:W3CDTF">2017-05-14T20:09:39Z</dcterms:created>
  <dcterms:modified xsi:type="dcterms:W3CDTF">2017-05-18T17:50:54Z</dcterms:modified>
</cp:coreProperties>
</file>