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71" r:id="rId3"/>
    <p:sldId id="257" r:id="rId4"/>
    <p:sldId id="258" r:id="rId5"/>
    <p:sldId id="260" r:id="rId6"/>
    <p:sldId id="261" r:id="rId7"/>
    <p:sldId id="264" r:id="rId8"/>
    <p:sldId id="263" r:id="rId9"/>
    <p:sldId id="265" r:id="rId10"/>
    <p:sldId id="276" r:id="rId11"/>
    <p:sldId id="262" r:id="rId12"/>
    <p:sldId id="275" r:id="rId13"/>
    <p:sldId id="268" r:id="rId14"/>
    <p:sldId id="269" r:id="rId15"/>
    <p:sldId id="270"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9" autoAdjust="0"/>
    <p:restoredTop sz="94660"/>
  </p:normalViewPr>
  <p:slideViewPr>
    <p:cSldViewPr snapToGrid="0">
      <p:cViewPr>
        <p:scale>
          <a:sx n="81" d="100"/>
          <a:sy n="81" d="100"/>
        </p:scale>
        <p:origin x="0" y="-6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0A22A2-68EA-4D63-AEF3-389A6937F5A7}" type="datetimeFigureOut">
              <a:rPr lang="en-US" smtClean="0"/>
              <a:t>4/27/2018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814F96-6812-48BE-A96C-596E0376B3C0}" type="slidenum">
              <a:rPr lang="en-US" smtClean="0"/>
              <a:t>‹#›</a:t>
            </a:fld>
            <a:endParaRPr lang="en-US"/>
          </a:p>
        </p:txBody>
      </p:sp>
    </p:spTree>
    <p:extLst>
      <p:ext uri="{BB962C8B-B14F-4D97-AF65-F5344CB8AC3E}">
        <p14:creationId xmlns:p14="http://schemas.microsoft.com/office/powerpoint/2010/main" val="2262545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Colorado – 2008, Iowa - 1999, Missouri - 2009</a:t>
            </a:r>
          </a:p>
        </p:txBody>
      </p:sp>
      <p:sp>
        <p:nvSpPr>
          <p:cNvPr id="4" name="Slide Number Placeholder 3"/>
          <p:cNvSpPr>
            <a:spLocks noGrp="1"/>
          </p:cNvSpPr>
          <p:nvPr>
            <p:ph type="sldNum" sz="quarter" idx="10"/>
          </p:nvPr>
        </p:nvSpPr>
        <p:spPr/>
        <p:txBody>
          <a:bodyPr/>
          <a:lstStyle/>
          <a:p>
            <a:fld id="{D3814F96-6812-48BE-A96C-596E0376B3C0}" type="slidenum">
              <a:rPr lang="en-US" smtClean="0"/>
              <a:t>12</a:t>
            </a:fld>
            <a:endParaRPr lang="en-US"/>
          </a:p>
        </p:txBody>
      </p:sp>
    </p:spTree>
    <p:extLst>
      <p:ext uri="{BB962C8B-B14F-4D97-AF65-F5344CB8AC3E}">
        <p14:creationId xmlns:p14="http://schemas.microsoft.com/office/powerpoint/2010/main" val="2409062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4/27/2018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lgoldberg@nrdc.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F4F1C69-8BAC-4FC5-8DD2-264ECE874151}"/>
              </a:ext>
            </a:extLst>
          </p:cNvPr>
          <p:cNvSpPr>
            <a:spLocks noGrp="1"/>
          </p:cNvSpPr>
          <p:nvPr>
            <p:ph type="ctrTitle"/>
          </p:nvPr>
        </p:nvSpPr>
        <p:spPr/>
        <p:txBody>
          <a:bodyPr/>
          <a:lstStyle/>
          <a:p>
            <a:r>
              <a:rPr lang="en-US" dirty="0"/>
              <a:t>Non-Energy Benefits </a:t>
            </a:r>
          </a:p>
        </p:txBody>
      </p:sp>
      <p:sp>
        <p:nvSpPr>
          <p:cNvPr id="3" name="Subtitle 2">
            <a:extLst>
              <a:ext uri="{FF2B5EF4-FFF2-40B4-BE49-F238E27FC236}">
                <a16:creationId xmlns="" xmlns:a16="http://schemas.microsoft.com/office/drawing/2014/main" id="{ED36CA64-4565-4893-96DD-EFF4212DB78F}"/>
              </a:ext>
            </a:extLst>
          </p:cNvPr>
          <p:cNvSpPr>
            <a:spLocks noGrp="1"/>
          </p:cNvSpPr>
          <p:nvPr>
            <p:ph type="subTitle" idx="1"/>
          </p:nvPr>
        </p:nvSpPr>
        <p:spPr/>
        <p:txBody>
          <a:bodyPr>
            <a:normAutofit/>
          </a:bodyPr>
          <a:lstStyle/>
          <a:p>
            <a:r>
              <a:rPr lang="en-US" sz="2000" b="1" dirty="0">
                <a:solidFill>
                  <a:schemeClr val="tx1"/>
                </a:solidFill>
              </a:rPr>
              <a:t>Statewide Collaborative - MEEAC Meeting April 24, 2018</a:t>
            </a:r>
          </a:p>
        </p:txBody>
      </p:sp>
    </p:spTree>
    <p:extLst>
      <p:ext uri="{BB962C8B-B14F-4D97-AF65-F5344CB8AC3E}">
        <p14:creationId xmlns:p14="http://schemas.microsoft.com/office/powerpoint/2010/main" val="1129259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2D1906-4038-485F-A661-B317E5CEDD7D}"/>
              </a:ext>
            </a:extLst>
          </p:cNvPr>
          <p:cNvSpPr>
            <a:spLocks noGrp="1"/>
          </p:cNvSpPr>
          <p:nvPr>
            <p:ph type="title"/>
          </p:nvPr>
        </p:nvSpPr>
        <p:spPr>
          <a:xfrm>
            <a:off x="543403" y="304800"/>
            <a:ext cx="8596668" cy="1320800"/>
          </a:xfrm>
        </p:spPr>
        <p:txBody>
          <a:bodyPr>
            <a:normAutofit/>
          </a:bodyPr>
          <a:lstStyle/>
          <a:p>
            <a:r>
              <a:rPr lang="en-US" sz="4000" dirty="0"/>
              <a:t>Examples of NEBs</a:t>
            </a:r>
          </a:p>
        </p:txBody>
      </p:sp>
      <p:pic>
        <p:nvPicPr>
          <p:cNvPr id="4" name="Picture 3">
            <a:extLst>
              <a:ext uri="{FF2B5EF4-FFF2-40B4-BE49-F238E27FC236}">
                <a16:creationId xmlns="" xmlns:a16="http://schemas.microsoft.com/office/drawing/2014/main" id="{DCA30FE8-59B4-4889-851E-9F84C7C28CAD}"/>
              </a:ext>
            </a:extLst>
          </p:cNvPr>
          <p:cNvPicPr>
            <a:picLocks noChangeAspect="1"/>
          </p:cNvPicPr>
          <p:nvPr/>
        </p:nvPicPr>
        <p:blipFill>
          <a:blip r:embed="rId2"/>
          <a:stretch>
            <a:fillRect/>
          </a:stretch>
        </p:blipFill>
        <p:spPr>
          <a:xfrm>
            <a:off x="399557" y="1214120"/>
            <a:ext cx="9189160" cy="4881257"/>
          </a:xfrm>
          <a:prstGeom prst="rect">
            <a:avLst/>
          </a:prstGeom>
        </p:spPr>
      </p:pic>
    </p:spTree>
    <p:extLst>
      <p:ext uri="{BB962C8B-B14F-4D97-AF65-F5344CB8AC3E}">
        <p14:creationId xmlns:p14="http://schemas.microsoft.com/office/powerpoint/2010/main" val="2554683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B5015F0C-31DF-4531-BB0E-0EF7671B52A1}"/>
              </a:ext>
            </a:extLst>
          </p:cNvPr>
          <p:cNvPicPr>
            <a:picLocks noChangeAspect="1"/>
          </p:cNvPicPr>
          <p:nvPr/>
        </p:nvPicPr>
        <p:blipFill>
          <a:blip r:embed="rId2"/>
          <a:stretch>
            <a:fillRect/>
          </a:stretch>
        </p:blipFill>
        <p:spPr>
          <a:xfrm>
            <a:off x="397303" y="1"/>
            <a:ext cx="8789559" cy="6529388"/>
          </a:xfrm>
          <a:prstGeom prst="rect">
            <a:avLst/>
          </a:prstGeom>
        </p:spPr>
      </p:pic>
      <p:sp>
        <p:nvSpPr>
          <p:cNvPr id="5" name="TextBox 4">
            <a:extLst>
              <a:ext uri="{FF2B5EF4-FFF2-40B4-BE49-F238E27FC236}">
                <a16:creationId xmlns="" xmlns:a16="http://schemas.microsoft.com/office/drawing/2014/main" id="{993403A9-D8D8-4B88-9F9B-DA2E1169936F}"/>
              </a:ext>
            </a:extLst>
          </p:cNvPr>
          <p:cNvSpPr txBox="1"/>
          <p:nvPr/>
        </p:nvSpPr>
        <p:spPr>
          <a:xfrm>
            <a:off x="842964" y="6115050"/>
            <a:ext cx="4800599" cy="584775"/>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Source: Midwest Energy Efficiency Alliance</a:t>
            </a:r>
          </a:p>
          <a:p>
            <a:endParaRPr lang="en-US" dirty="0"/>
          </a:p>
        </p:txBody>
      </p:sp>
    </p:spTree>
    <p:extLst>
      <p:ext uri="{BB962C8B-B14F-4D97-AF65-F5344CB8AC3E}">
        <p14:creationId xmlns:p14="http://schemas.microsoft.com/office/powerpoint/2010/main" val="2440732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DAA2F32-85A8-4EA2-854D-E09C56DC9DD9}"/>
              </a:ext>
            </a:extLst>
          </p:cNvPr>
          <p:cNvSpPr>
            <a:spLocks noGrp="1"/>
          </p:cNvSpPr>
          <p:nvPr>
            <p:ph type="title"/>
          </p:nvPr>
        </p:nvSpPr>
        <p:spPr/>
        <p:txBody>
          <a:bodyPr/>
          <a:lstStyle/>
          <a:p>
            <a:r>
              <a:rPr lang="en-US" dirty="0">
                <a:solidFill>
                  <a:srgbClr val="90C226"/>
                </a:solidFill>
              </a:rPr>
              <a:t>Examples of Incorporating NEBs:</a:t>
            </a:r>
            <a:endParaRPr lang="en-US" dirty="0"/>
          </a:p>
        </p:txBody>
      </p:sp>
      <p:pic>
        <p:nvPicPr>
          <p:cNvPr id="5" name="Picture 4">
            <a:extLst>
              <a:ext uri="{FF2B5EF4-FFF2-40B4-BE49-F238E27FC236}">
                <a16:creationId xmlns="" xmlns:a16="http://schemas.microsoft.com/office/drawing/2014/main" id="{E96DBB9E-5C7A-4A56-84E7-694F4833CF05}"/>
              </a:ext>
            </a:extLst>
          </p:cNvPr>
          <p:cNvPicPr>
            <a:picLocks noChangeAspect="1"/>
          </p:cNvPicPr>
          <p:nvPr/>
        </p:nvPicPr>
        <p:blipFill>
          <a:blip r:embed="rId3"/>
          <a:stretch>
            <a:fillRect/>
          </a:stretch>
        </p:blipFill>
        <p:spPr>
          <a:xfrm>
            <a:off x="471488" y="1383876"/>
            <a:ext cx="7858125" cy="5096735"/>
          </a:xfrm>
          <a:prstGeom prst="rect">
            <a:avLst/>
          </a:prstGeom>
        </p:spPr>
      </p:pic>
    </p:spTree>
    <p:extLst>
      <p:ext uri="{BB962C8B-B14F-4D97-AF65-F5344CB8AC3E}">
        <p14:creationId xmlns:p14="http://schemas.microsoft.com/office/powerpoint/2010/main" val="144131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652FF46-B143-4AED-B984-36FEF8229472}"/>
              </a:ext>
            </a:extLst>
          </p:cNvPr>
          <p:cNvSpPr>
            <a:spLocks noGrp="1"/>
          </p:cNvSpPr>
          <p:nvPr>
            <p:ph type="title"/>
          </p:nvPr>
        </p:nvSpPr>
        <p:spPr>
          <a:xfrm>
            <a:off x="252942" y="228511"/>
            <a:ext cx="10155448" cy="1440926"/>
          </a:xfrm>
        </p:spPr>
        <p:txBody>
          <a:bodyPr/>
          <a:lstStyle/>
          <a:p>
            <a:r>
              <a:rPr lang="en-US" dirty="0"/>
              <a:t>An Example Process to Incorporate NEBs:</a:t>
            </a:r>
          </a:p>
        </p:txBody>
      </p:sp>
      <p:sp>
        <p:nvSpPr>
          <p:cNvPr id="3" name="Content Placeholder 2">
            <a:extLst>
              <a:ext uri="{FF2B5EF4-FFF2-40B4-BE49-F238E27FC236}">
                <a16:creationId xmlns="" xmlns:a16="http://schemas.microsoft.com/office/drawing/2014/main" id="{8DA7FA8B-F448-47A3-B8BF-3D7509399021}"/>
              </a:ext>
            </a:extLst>
          </p:cNvPr>
          <p:cNvSpPr>
            <a:spLocks noGrp="1"/>
          </p:cNvSpPr>
          <p:nvPr>
            <p:ph idx="1"/>
          </p:nvPr>
        </p:nvSpPr>
        <p:spPr>
          <a:xfrm>
            <a:off x="252942" y="948974"/>
            <a:ext cx="8902527" cy="5669887"/>
          </a:xfrm>
        </p:spPr>
        <p:txBody>
          <a:bodyPr>
            <a:noAutofit/>
          </a:bodyPr>
          <a:lstStyle/>
          <a:p>
            <a:r>
              <a:rPr lang="en-US" sz="2400" dirty="0"/>
              <a:t>Vermont</a:t>
            </a:r>
            <a:r>
              <a:rPr lang="en-US" dirty="0"/>
              <a:t> </a:t>
            </a:r>
          </a:p>
          <a:p>
            <a:pPr lvl="1"/>
            <a:r>
              <a:rPr lang="en-US" sz="1800" dirty="0"/>
              <a:t>Adopted the societal cost-effectiveness test in 1990 with a 5% adder for the environmental externalities and a 10% adder to account for reduced risks from EE relative to generation. </a:t>
            </a:r>
          </a:p>
          <a:p>
            <a:pPr lvl="1"/>
            <a:r>
              <a:rPr lang="en-US" sz="1800" dirty="0"/>
              <a:t>In 2009, a consensus of participants in a proceeding suggested NEBs should be incorporated in some way, but the best approach needed discussion. </a:t>
            </a:r>
          </a:p>
          <a:p>
            <a:pPr lvl="1"/>
            <a:r>
              <a:rPr lang="en-US" sz="1800" dirty="0"/>
              <a:t>A large group of stakeholders was established to begin researching existing NEBs literature </a:t>
            </a:r>
          </a:p>
          <a:p>
            <a:pPr lvl="1"/>
            <a:r>
              <a:rPr lang="en-US" sz="1800" dirty="0"/>
              <a:t>The literature was used to identify quantitative values for a range of key benefits associated with low income programs (especially related to financial and hardship benefits). </a:t>
            </a:r>
          </a:p>
          <a:p>
            <a:pPr lvl="1"/>
            <a:r>
              <a:rPr lang="en-US" sz="1800" dirty="0"/>
              <a:t>The stakeholder group also promoted the research that was being conducted on the need to update C/E screening to incorporate NEBs.</a:t>
            </a:r>
          </a:p>
          <a:p>
            <a:pPr lvl="1"/>
            <a:r>
              <a:rPr lang="en-US" sz="1800" b="1" dirty="0"/>
              <a:t>The case was ultimately made to incorporate NEBs – specifically a 15% adder </a:t>
            </a:r>
            <a:r>
              <a:rPr lang="en-US" sz="1800" dirty="0"/>
              <a:t>for conservative value, to be revisited and amended with new research</a:t>
            </a:r>
          </a:p>
        </p:txBody>
      </p:sp>
      <p:sp>
        <p:nvSpPr>
          <p:cNvPr id="4" name="TextBox 3">
            <a:extLst>
              <a:ext uri="{FF2B5EF4-FFF2-40B4-BE49-F238E27FC236}">
                <a16:creationId xmlns="" xmlns:a16="http://schemas.microsoft.com/office/drawing/2014/main" id="{242F4E57-CD6C-4DE1-B9D9-38C1549358E9}"/>
              </a:ext>
            </a:extLst>
          </p:cNvPr>
          <p:cNvSpPr txBox="1"/>
          <p:nvPr/>
        </p:nvSpPr>
        <p:spPr>
          <a:xfrm>
            <a:off x="405872" y="6311084"/>
            <a:ext cx="9505421" cy="307777"/>
          </a:xfrm>
          <a:prstGeom prst="rect">
            <a:avLst/>
          </a:prstGeom>
          <a:noFill/>
        </p:spPr>
        <p:txBody>
          <a:bodyPr wrap="square" rtlCol="0">
            <a:spAutoFit/>
          </a:bodyPr>
          <a:lstStyle/>
          <a:p>
            <a:r>
              <a:rPr lang="en-US" sz="1400" dirty="0" err="1">
                <a:latin typeface="Calibri" panose="020F0502020204030204" pitchFamily="34" charset="0"/>
                <a:cs typeface="Calibri" panose="020F0502020204030204" pitchFamily="34" charset="0"/>
              </a:rPr>
              <a:t>Skumatz</a:t>
            </a:r>
            <a:r>
              <a:rPr lang="en-US" sz="1400" dirty="0">
                <a:latin typeface="Calibri" panose="020F0502020204030204" pitchFamily="34" charset="0"/>
                <a:cs typeface="Calibri" panose="020F0502020204030204" pitchFamily="34" charset="0"/>
              </a:rPr>
              <a:t>, L., </a:t>
            </a:r>
            <a:r>
              <a:rPr lang="en-US" sz="1400" i="1" dirty="0">
                <a:latin typeface="Calibri" panose="020F0502020204030204" pitchFamily="34" charset="0"/>
                <a:cs typeface="Calibri" panose="020F0502020204030204" pitchFamily="34" charset="0"/>
              </a:rPr>
              <a:t>Non-Energy Benefits / NEBs – Winning at Cost-Effectiveness Dominos State Progress and TRMs</a:t>
            </a:r>
            <a:r>
              <a:rPr lang="en-US" sz="1400" dirty="0">
                <a:latin typeface="Calibri" panose="020F0502020204030204" pitchFamily="34" charset="0"/>
                <a:cs typeface="Calibri" panose="020F0502020204030204" pitchFamily="34" charset="0"/>
              </a:rPr>
              <a:t>, 2016</a:t>
            </a:r>
          </a:p>
        </p:txBody>
      </p:sp>
    </p:spTree>
    <p:extLst>
      <p:ext uri="{BB962C8B-B14F-4D97-AF65-F5344CB8AC3E}">
        <p14:creationId xmlns:p14="http://schemas.microsoft.com/office/powerpoint/2010/main" val="2171207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059E145-24F3-4C44-B1BF-10FA6A200246}"/>
              </a:ext>
            </a:extLst>
          </p:cNvPr>
          <p:cNvSpPr>
            <a:spLocks noGrp="1"/>
          </p:cNvSpPr>
          <p:nvPr>
            <p:ph type="title"/>
          </p:nvPr>
        </p:nvSpPr>
        <p:spPr>
          <a:xfrm>
            <a:off x="720195" y="538163"/>
            <a:ext cx="7966605" cy="2190750"/>
          </a:xfrm>
        </p:spPr>
        <p:txBody>
          <a:bodyPr>
            <a:normAutofit fontScale="90000"/>
          </a:bodyPr>
          <a:lstStyle/>
          <a:p>
            <a:r>
              <a:rPr lang="en-US" sz="7200" dirty="0"/>
              <a:t>The Status of NEBs in MO</a:t>
            </a:r>
          </a:p>
        </p:txBody>
      </p:sp>
      <p:sp>
        <p:nvSpPr>
          <p:cNvPr id="4" name="Rectangle 3">
            <a:extLst>
              <a:ext uri="{FF2B5EF4-FFF2-40B4-BE49-F238E27FC236}">
                <a16:creationId xmlns="" xmlns:a16="http://schemas.microsoft.com/office/drawing/2014/main" id="{41A368FA-473E-4E8D-A5A9-A7B6E5CA8180}"/>
              </a:ext>
            </a:extLst>
          </p:cNvPr>
          <p:cNvSpPr/>
          <p:nvPr/>
        </p:nvSpPr>
        <p:spPr>
          <a:xfrm>
            <a:off x="862012" y="3112974"/>
            <a:ext cx="7824787" cy="2811026"/>
          </a:xfrm>
          <a:prstGeom prst="rect">
            <a:avLst/>
          </a:prstGeom>
        </p:spPr>
        <p:txBody>
          <a:bodyPr wrap="square">
            <a:spAutoFit/>
          </a:bodyPr>
          <a:lstStyle/>
          <a:p>
            <a:pPr lvl="0">
              <a:spcBef>
                <a:spcPts val="1000"/>
              </a:spcBef>
              <a:buClr>
                <a:srgbClr val="90C226"/>
              </a:buClr>
              <a:buSzPct val="80000"/>
            </a:pPr>
            <a:endParaRPr lang="en-US" sz="3200" dirty="0">
              <a:solidFill>
                <a:prstClr val="black">
                  <a:lumMod val="75000"/>
                  <a:lumOff val="25000"/>
                </a:prstClr>
              </a:solidFill>
            </a:endParaRPr>
          </a:p>
          <a:p>
            <a:pPr marL="342900" lvl="0" indent="-342900">
              <a:spcBef>
                <a:spcPts val="1000"/>
              </a:spcBef>
              <a:buClr>
                <a:srgbClr val="90C226"/>
              </a:buClr>
              <a:buSzPct val="80000"/>
              <a:buFont typeface="Wingdings 3" charset="2"/>
              <a:buChar char=""/>
            </a:pPr>
            <a:r>
              <a:rPr lang="en-US" sz="3200" dirty="0">
                <a:solidFill>
                  <a:prstClr val="black">
                    <a:lumMod val="75000"/>
                    <a:lumOff val="25000"/>
                  </a:prstClr>
                </a:solidFill>
              </a:rPr>
              <a:t>Who has been engaged in conversations around NEBs?</a:t>
            </a:r>
          </a:p>
          <a:p>
            <a:pPr marL="342900" lvl="0" indent="-342900">
              <a:spcBef>
                <a:spcPts val="1000"/>
              </a:spcBef>
              <a:buClr>
                <a:srgbClr val="90C226"/>
              </a:buClr>
              <a:buSzPct val="80000"/>
              <a:buFont typeface="Wingdings 3" charset="2"/>
              <a:buChar char=""/>
            </a:pPr>
            <a:r>
              <a:rPr lang="en-US" sz="3200" dirty="0">
                <a:solidFill>
                  <a:prstClr val="black">
                    <a:lumMod val="75000"/>
                    <a:lumOff val="25000"/>
                  </a:prstClr>
                </a:solidFill>
              </a:rPr>
              <a:t>Who is actively trying to incorporate NEBs into cost-effectiveness testing?</a:t>
            </a:r>
          </a:p>
        </p:txBody>
      </p:sp>
    </p:spTree>
    <p:extLst>
      <p:ext uri="{BB962C8B-B14F-4D97-AF65-F5344CB8AC3E}">
        <p14:creationId xmlns:p14="http://schemas.microsoft.com/office/powerpoint/2010/main" val="2342912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840293-C575-442C-AA6C-3F34EFEE6EA6}"/>
              </a:ext>
            </a:extLst>
          </p:cNvPr>
          <p:cNvSpPr>
            <a:spLocks noGrp="1"/>
          </p:cNvSpPr>
          <p:nvPr>
            <p:ph type="title"/>
          </p:nvPr>
        </p:nvSpPr>
        <p:spPr/>
        <p:txBody>
          <a:bodyPr/>
          <a:lstStyle/>
          <a:p>
            <a:r>
              <a:rPr lang="en-US" dirty="0"/>
              <a:t>Small Groups Discussions   </a:t>
            </a:r>
          </a:p>
        </p:txBody>
      </p:sp>
      <p:sp>
        <p:nvSpPr>
          <p:cNvPr id="3" name="Content Placeholder 2">
            <a:extLst>
              <a:ext uri="{FF2B5EF4-FFF2-40B4-BE49-F238E27FC236}">
                <a16:creationId xmlns="" xmlns:a16="http://schemas.microsoft.com/office/drawing/2014/main" id="{9A2BAAC3-FC25-4D86-8822-47C1AEF65E51}"/>
              </a:ext>
            </a:extLst>
          </p:cNvPr>
          <p:cNvSpPr>
            <a:spLocks noGrp="1"/>
          </p:cNvSpPr>
          <p:nvPr>
            <p:ph idx="1"/>
          </p:nvPr>
        </p:nvSpPr>
        <p:spPr>
          <a:xfrm>
            <a:off x="442913" y="1700213"/>
            <a:ext cx="8831089" cy="4341149"/>
          </a:xfrm>
        </p:spPr>
        <p:txBody>
          <a:bodyPr/>
          <a:lstStyle/>
          <a:p>
            <a:endParaRPr lang="en-US" dirty="0"/>
          </a:p>
          <a:p>
            <a:endParaRPr lang="en-US" sz="3200" b="1" dirty="0"/>
          </a:p>
          <a:p>
            <a:r>
              <a:rPr lang="en-US" sz="3200" dirty="0"/>
              <a:t>What are the barriers that utilities face in incorporating NEBs in MO?</a:t>
            </a:r>
          </a:p>
          <a:p>
            <a:r>
              <a:rPr lang="en-US" sz="3200" dirty="0"/>
              <a:t>What next steps would help begin to address some of those barriers?</a:t>
            </a:r>
          </a:p>
        </p:txBody>
      </p:sp>
    </p:spTree>
    <p:extLst>
      <p:ext uri="{BB962C8B-B14F-4D97-AF65-F5344CB8AC3E}">
        <p14:creationId xmlns:p14="http://schemas.microsoft.com/office/powerpoint/2010/main" val="3353700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8155B07-B0F4-4B4B-80A1-973AD842EEEC}"/>
              </a:ext>
            </a:extLst>
          </p:cNvPr>
          <p:cNvSpPr>
            <a:spLocks noGrp="1"/>
          </p:cNvSpPr>
          <p:nvPr>
            <p:ph type="title"/>
          </p:nvPr>
        </p:nvSpPr>
        <p:spPr/>
        <p:txBody>
          <a:bodyPr/>
          <a:lstStyle/>
          <a:p>
            <a:r>
              <a:rPr lang="en-US" dirty="0"/>
              <a:t>Large Group Report Out</a:t>
            </a:r>
          </a:p>
        </p:txBody>
      </p:sp>
      <p:sp>
        <p:nvSpPr>
          <p:cNvPr id="3" name="Content Placeholder 2">
            <a:extLst>
              <a:ext uri="{FF2B5EF4-FFF2-40B4-BE49-F238E27FC236}">
                <a16:creationId xmlns="" xmlns:a16="http://schemas.microsoft.com/office/drawing/2014/main" id="{BAEFA3F9-8F6A-4C35-9C25-BCB9408E802B}"/>
              </a:ext>
            </a:extLst>
          </p:cNvPr>
          <p:cNvSpPr>
            <a:spLocks noGrp="1"/>
          </p:cNvSpPr>
          <p:nvPr>
            <p:ph idx="1"/>
          </p:nvPr>
        </p:nvSpPr>
        <p:spPr>
          <a:xfrm>
            <a:off x="677334" y="2358709"/>
            <a:ext cx="8596668" cy="3880773"/>
          </a:xfrm>
        </p:spPr>
        <p:txBody>
          <a:bodyPr/>
          <a:lstStyle/>
          <a:p>
            <a:pPr lvl="0">
              <a:buClr>
                <a:srgbClr val="90C226"/>
              </a:buClr>
            </a:pPr>
            <a:r>
              <a:rPr lang="en-US" sz="3200" dirty="0">
                <a:solidFill>
                  <a:prstClr val="black">
                    <a:lumMod val="75000"/>
                    <a:lumOff val="25000"/>
                  </a:prstClr>
                </a:solidFill>
              </a:rPr>
              <a:t>What are the barriers that utilities face in incorporating NEBs in MO?</a:t>
            </a:r>
          </a:p>
          <a:p>
            <a:pPr lvl="0">
              <a:buClr>
                <a:srgbClr val="90C226"/>
              </a:buClr>
            </a:pPr>
            <a:r>
              <a:rPr lang="en-US" sz="3200" dirty="0">
                <a:solidFill>
                  <a:prstClr val="black">
                    <a:lumMod val="75000"/>
                    <a:lumOff val="25000"/>
                  </a:prstClr>
                </a:solidFill>
              </a:rPr>
              <a:t>What next steps would help begin to address some of those barriers?</a:t>
            </a:r>
          </a:p>
          <a:p>
            <a:endParaRPr lang="en-US" dirty="0"/>
          </a:p>
        </p:txBody>
      </p:sp>
    </p:spTree>
    <p:extLst>
      <p:ext uri="{BB962C8B-B14F-4D97-AF65-F5344CB8AC3E}">
        <p14:creationId xmlns:p14="http://schemas.microsoft.com/office/powerpoint/2010/main" val="780891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C410714-BBDC-4402-9935-FFE87504CE19}"/>
              </a:ext>
            </a:extLst>
          </p:cNvPr>
          <p:cNvSpPr>
            <a:spLocks noGrp="1"/>
          </p:cNvSpPr>
          <p:nvPr>
            <p:ph type="title"/>
          </p:nvPr>
        </p:nvSpPr>
        <p:spPr/>
        <p:txBody>
          <a:bodyPr/>
          <a:lstStyle/>
          <a:p>
            <a:r>
              <a:rPr lang="en-US" dirty="0"/>
              <a:t>Next Steps </a:t>
            </a:r>
          </a:p>
        </p:txBody>
      </p:sp>
      <p:sp>
        <p:nvSpPr>
          <p:cNvPr id="3" name="Content Placeholder 2">
            <a:extLst>
              <a:ext uri="{FF2B5EF4-FFF2-40B4-BE49-F238E27FC236}">
                <a16:creationId xmlns="" xmlns:a16="http://schemas.microsoft.com/office/drawing/2014/main" id="{AD0AB393-22BB-4499-9A21-6B0820034AB6}"/>
              </a:ext>
            </a:extLst>
          </p:cNvPr>
          <p:cNvSpPr>
            <a:spLocks noGrp="1"/>
          </p:cNvSpPr>
          <p:nvPr>
            <p:ph idx="1"/>
          </p:nvPr>
        </p:nvSpPr>
        <p:spPr>
          <a:xfrm>
            <a:off x="677334" y="1716088"/>
            <a:ext cx="8596668" cy="3880773"/>
          </a:xfrm>
        </p:spPr>
        <p:txBody>
          <a:bodyPr>
            <a:normAutofit/>
          </a:bodyPr>
          <a:lstStyle/>
          <a:p>
            <a:pPr marL="0" indent="0">
              <a:buNone/>
            </a:pPr>
            <a:endParaRPr lang="en-US" sz="3200" dirty="0"/>
          </a:p>
          <a:p>
            <a:r>
              <a:rPr lang="en-US" sz="3200" dirty="0"/>
              <a:t>Potential follow-up call on NEBs?</a:t>
            </a:r>
          </a:p>
          <a:p>
            <a:r>
              <a:rPr lang="en-US" sz="3200" dirty="0"/>
              <a:t>Cost-Effectiveness is a potential work group topic where NEBs could be discussed</a:t>
            </a:r>
          </a:p>
          <a:p>
            <a:r>
              <a:rPr lang="en-US" sz="3200" dirty="0"/>
              <a:t>Additional Next Steps? </a:t>
            </a:r>
          </a:p>
        </p:txBody>
      </p:sp>
    </p:spTree>
    <p:extLst>
      <p:ext uri="{BB962C8B-B14F-4D97-AF65-F5344CB8AC3E}">
        <p14:creationId xmlns:p14="http://schemas.microsoft.com/office/powerpoint/2010/main" val="399727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EF4F938-D34D-4EE9-9ED0-340468497284}"/>
              </a:ext>
            </a:extLst>
          </p:cNvPr>
          <p:cNvSpPr>
            <a:spLocks noGrp="1"/>
          </p:cNvSpPr>
          <p:nvPr>
            <p:ph type="title"/>
          </p:nvPr>
        </p:nvSpPr>
        <p:spPr>
          <a:xfrm>
            <a:off x="500062" y="1809750"/>
            <a:ext cx="8596668" cy="1320800"/>
          </a:xfrm>
        </p:spPr>
        <p:txBody>
          <a:bodyPr>
            <a:normAutofit/>
          </a:bodyPr>
          <a:lstStyle/>
          <a:p>
            <a:pPr algn="ctr"/>
            <a:r>
              <a:rPr lang="en-US" sz="6000" dirty="0"/>
              <a:t>Thank you! </a:t>
            </a:r>
          </a:p>
        </p:txBody>
      </p:sp>
      <p:sp>
        <p:nvSpPr>
          <p:cNvPr id="3" name="Content Placeholder 2">
            <a:extLst>
              <a:ext uri="{FF2B5EF4-FFF2-40B4-BE49-F238E27FC236}">
                <a16:creationId xmlns="" xmlns:a16="http://schemas.microsoft.com/office/drawing/2014/main" id="{1F44A99C-BBCA-4CE9-947B-2C25DC718A40}"/>
              </a:ext>
            </a:extLst>
          </p:cNvPr>
          <p:cNvSpPr>
            <a:spLocks noGrp="1"/>
          </p:cNvSpPr>
          <p:nvPr>
            <p:ph idx="1"/>
          </p:nvPr>
        </p:nvSpPr>
        <p:spPr>
          <a:xfrm>
            <a:off x="500062" y="5303840"/>
            <a:ext cx="8131002" cy="1368424"/>
          </a:xfrm>
        </p:spPr>
        <p:txBody>
          <a:bodyPr/>
          <a:lstStyle/>
          <a:p>
            <a:r>
              <a:rPr lang="en-US" sz="2400" dirty="0"/>
              <a:t>Laura Goldberg, NRDC </a:t>
            </a:r>
          </a:p>
          <a:p>
            <a:pPr lvl="1"/>
            <a:r>
              <a:rPr lang="en-US" sz="2200" dirty="0">
                <a:hlinkClick r:id="rId2"/>
              </a:rPr>
              <a:t>lgoldberg@nrdc.org</a:t>
            </a:r>
            <a:r>
              <a:rPr lang="en-US" sz="2200" dirty="0"/>
              <a:t> </a:t>
            </a:r>
          </a:p>
          <a:p>
            <a:endParaRPr lang="en-US" dirty="0"/>
          </a:p>
        </p:txBody>
      </p:sp>
    </p:spTree>
    <p:extLst>
      <p:ext uri="{BB962C8B-B14F-4D97-AF65-F5344CB8AC3E}">
        <p14:creationId xmlns:p14="http://schemas.microsoft.com/office/powerpoint/2010/main" val="1976367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52894C-72A0-4947-9350-DB3E58734931}"/>
              </a:ext>
            </a:extLst>
          </p:cNvPr>
          <p:cNvSpPr>
            <a:spLocks noGrp="1"/>
          </p:cNvSpPr>
          <p:nvPr>
            <p:ph type="title"/>
          </p:nvPr>
        </p:nvSpPr>
        <p:spPr/>
        <p:txBody>
          <a:bodyPr/>
          <a:lstStyle/>
          <a:p>
            <a:pPr algn="ctr"/>
            <a:r>
              <a:rPr lang="en-US" dirty="0"/>
              <a:t>MEEIA Rules Update - NEBs</a:t>
            </a:r>
          </a:p>
        </p:txBody>
      </p:sp>
      <p:sp>
        <p:nvSpPr>
          <p:cNvPr id="3" name="Content Placeholder 2">
            <a:extLst>
              <a:ext uri="{FF2B5EF4-FFF2-40B4-BE49-F238E27FC236}">
                <a16:creationId xmlns="" xmlns:a16="http://schemas.microsoft.com/office/drawing/2014/main" id="{1747B1D4-AC5B-4F87-9842-E73B0C487BD0}"/>
              </a:ext>
            </a:extLst>
          </p:cNvPr>
          <p:cNvSpPr>
            <a:spLocks noGrp="1"/>
          </p:cNvSpPr>
          <p:nvPr>
            <p:ph idx="1"/>
          </p:nvPr>
        </p:nvSpPr>
        <p:spPr/>
        <p:txBody>
          <a:bodyPr>
            <a:normAutofit/>
          </a:bodyPr>
          <a:lstStyle/>
          <a:p>
            <a:r>
              <a:rPr lang="en-US" sz="3200" dirty="0"/>
              <a:t>MEEIA rules were updated in Fall 2017</a:t>
            </a:r>
          </a:p>
          <a:p>
            <a:r>
              <a:rPr lang="en-US" sz="3200" dirty="0"/>
              <a:t>The update included the addition of language around Non-Energy Benefits (NEBs)</a:t>
            </a:r>
          </a:p>
        </p:txBody>
      </p:sp>
    </p:spTree>
    <p:extLst>
      <p:ext uri="{BB962C8B-B14F-4D97-AF65-F5344CB8AC3E}">
        <p14:creationId xmlns:p14="http://schemas.microsoft.com/office/powerpoint/2010/main" val="386757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614572-6C8B-4EAA-84E6-60AD99B782EE}"/>
              </a:ext>
            </a:extLst>
          </p:cNvPr>
          <p:cNvSpPr>
            <a:spLocks noGrp="1"/>
          </p:cNvSpPr>
          <p:nvPr>
            <p:ph type="title"/>
          </p:nvPr>
        </p:nvSpPr>
        <p:spPr/>
        <p:txBody>
          <a:bodyPr/>
          <a:lstStyle/>
          <a:p>
            <a:r>
              <a:rPr lang="en-US" dirty="0"/>
              <a:t>NEBs language in revised MEEIA rules </a:t>
            </a:r>
          </a:p>
        </p:txBody>
      </p:sp>
      <p:sp>
        <p:nvSpPr>
          <p:cNvPr id="3" name="Content Placeholder 2">
            <a:extLst>
              <a:ext uri="{FF2B5EF4-FFF2-40B4-BE49-F238E27FC236}">
                <a16:creationId xmlns="" xmlns:a16="http://schemas.microsoft.com/office/drawing/2014/main" id="{5236B314-4CB2-4C17-B5F5-166E0420DBA9}"/>
              </a:ext>
            </a:extLst>
          </p:cNvPr>
          <p:cNvSpPr>
            <a:spLocks noGrp="1"/>
          </p:cNvSpPr>
          <p:nvPr>
            <p:ph idx="1"/>
          </p:nvPr>
        </p:nvSpPr>
        <p:spPr>
          <a:xfrm>
            <a:off x="383858" y="1132840"/>
            <a:ext cx="9659764" cy="6172200"/>
          </a:xfrm>
        </p:spPr>
        <p:txBody>
          <a:bodyPr>
            <a:normAutofit/>
          </a:bodyPr>
          <a:lstStyle/>
          <a:p>
            <a:pPr marL="0" marR="0" indent="0">
              <a:lnSpc>
                <a:spcPct val="107000"/>
              </a:lnSpc>
              <a:spcBef>
                <a:spcPts val="0"/>
              </a:spcBef>
              <a:spcAft>
                <a:spcPts val="8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Non-Energy Benefits means— </a:t>
            </a:r>
          </a:p>
          <a:p>
            <a:pPr marL="0" marR="0" indent="0">
              <a:lnSpc>
                <a:spcPct val="107000"/>
              </a:lnSpc>
              <a:spcBef>
                <a:spcPts val="0"/>
              </a:spcBef>
              <a:spcAft>
                <a:spcPts val="8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1. Direct benefits to participants in utility demand side programs, including, but not limited to, increased property values, increased productivity, decreased water and sewer bills, reduced operations and maintenance costs, improved tenant satisfaction, and increases to the comfort, health, and safety of participants and their families; </a:t>
            </a:r>
            <a:endParaRPr lang="en-US" sz="3200" b="1" dirty="0"/>
          </a:p>
        </p:txBody>
      </p:sp>
    </p:spTree>
    <p:extLst>
      <p:ext uri="{BB962C8B-B14F-4D97-AF65-F5344CB8AC3E}">
        <p14:creationId xmlns:p14="http://schemas.microsoft.com/office/powerpoint/2010/main" val="3294790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614572-6C8B-4EAA-84E6-60AD99B782EE}"/>
              </a:ext>
            </a:extLst>
          </p:cNvPr>
          <p:cNvSpPr>
            <a:spLocks noGrp="1"/>
          </p:cNvSpPr>
          <p:nvPr>
            <p:ph type="title"/>
          </p:nvPr>
        </p:nvSpPr>
        <p:spPr/>
        <p:txBody>
          <a:bodyPr/>
          <a:lstStyle/>
          <a:p>
            <a:r>
              <a:rPr lang="en-US" dirty="0"/>
              <a:t>NEBs language in revised MEEIA rules </a:t>
            </a:r>
          </a:p>
        </p:txBody>
      </p:sp>
      <p:sp>
        <p:nvSpPr>
          <p:cNvPr id="3" name="Content Placeholder 2">
            <a:extLst>
              <a:ext uri="{FF2B5EF4-FFF2-40B4-BE49-F238E27FC236}">
                <a16:creationId xmlns="" xmlns:a16="http://schemas.microsoft.com/office/drawing/2014/main" id="{5236B314-4CB2-4C17-B5F5-166E0420DBA9}"/>
              </a:ext>
            </a:extLst>
          </p:cNvPr>
          <p:cNvSpPr>
            <a:spLocks noGrp="1"/>
          </p:cNvSpPr>
          <p:nvPr>
            <p:ph idx="1"/>
          </p:nvPr>
        </p:nvSpPr>
        <p:spPr>
          <a:xfrm>
            <a:off x="185738" y="1285875"/>
            <a:ext cx="9659764" cy="6172200"/>
          </a:xfrm>
        </p:spPr>
        <p:txBody>
          <a:bodyPr>
            <a:normAutofit/>
          </a:bodyPr>
          <a:lstStyle/>
          <a:p>
            <a:pPr marL="0" marR="0" indent="0">
              <a:lnSpc>
                <a:spcPct val="107000"/>
              </a:lnSpc>
              <a:spcBef>
                <a:spcPts val="0"/>
              </a:spcBef>
              <a:spcAft>
                <a:spcPts val="8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Non-Energy Benefits means—</a:t>
            </a:r>
          </a:p>
          <a:p>
            <a:pPr marL="0" marR="0" indent="0">
              <a:lnSpc>
                <a:spcPct val="107000"/>
              </a:lnSpc>
              <a:spcBef>
                <a:spcPts val="0"/>
              </a:spcBef>
              <a:spcAft>
                <a:spcPts val="8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2. Direct benefits to utilities, including, but not limited to, reduced arrearage carrying costs, reduced customer collection calls/notices, reduced termination/reconnection costs, and reduced bad debt write-offs; or </a:t>
            </a:r>
          </a:p>
          <a:p>
            <a:pPr marL="0" indent="0">
              <a:buNone/>
            </a:pPr>
            <a:endParaRPr lang="en-US" dirty="0"/>
          </a:p>
        </p:txBody>
      </p:sp>
    </p:spTree>
    <p:extLst>
      <p:ext uri="{BB962C8B-B14F-4D97-AF65-F5344CB8AC3E}">
        <p14:creationId xmlns:p14="http://schemas.microsoft.com/office/powerpoint/2010/main" val="2132370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614572-6C8B-4EAA-84E6-60AD99B782EE}"/>
              </a:ext>
            </a:extLst>
          </p:cNvPr>
          <p:cNvSpPr>
            <a:spLocks noGrp="1"/>
          </p:cNvSpPr>
          <p:nvPr>
            <p:ph type="title"/>
          </p:nvPr>
        </p:nvSpPr>
        <p:spPr/>
        <p:txBody>
          <a:bodyPr/>
          <a:lstStyle/>
          <a:p>
            <a:r>
              <a:rPr lang="en-US" dirty="0"/>
              <a:t>NEBs language in revised MEEIA rules </a:t>
            </a:r>
          </a:p>
        </p:txBody>
      </p:sp>
      <p:sp>
        <p:nvSpPr>
          <p:cNvPr id="3" name="Content Placeholder 2">
            <a:extLst>
              <a:ext uri="{FF2B5EF4-FFF2-40B4-BE49-F238E27FC236}">
                <a16:creationId xmlns="" xmlns:a16="http://schemas.microsoft.com/office/drawing/2014/main" id="{5236B314-4CB2-4C17-B5F5-166E0420DBA9}"/>
              </a:ext>
            </a:extLst>
          </p:cNvPr>
          <p:cNvSpPr>
            <a:spLocks noGrp="1"/>
          </p:cNvSpPr>
          <p:nvPr>
            <p:ph idx="1"/>
          </p:nvPr>
        </p:nvSpPr>
        <p:spPr>
          <a:xfrm>
            <a:off x="185738" y="1285875"/>
            <a:ext cx="9659764" cy="6172200"/>
          </a:xfrm>
        </p:spPr>
        <p:txBody>
          <a:bodyPr>
            <a:normAutofit/>
          </a:bodyPr>
          <a:lstStyle/>
          <a:p>
            <a:pPr marL="0" marR="0" indent="0">
              <a:lnSpc>
                <a:spcPct val="107000"/>
              </a:lnSpc>
              <a:spcBef>
                <a:spcPts val="0"/>
              </a:spcBef>
              <a:spcAft>
                <a:spcPts val="8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Non-Energy Benefits means—</a:t>
            </a:r>
          </a:p>
          <a:p>
            <a:pPr marL="0" marR="0" indent="0">
              <a:lnSpc>
                <a:spcPct val="107000"/>
              </a:lnSpc>
              <a:spcBef>
                <a:spcPts val="0"/>
              </a:spcBef>
              <a:spcAft>
                <a:spcPts val="8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3. Indirect benefits to society at large, including, but not limited to, job creation, economic development, energy security, public safety, reduced emissions and emission related health care costs, and other environmental benefits; </a:t>
            </a:r>
          </a:p>
          <a:p>
            <a:pPr marL="0" indent="0">
              <a:buNone/>
            </a:pPr>
            <a:endParaRPr lang="en-US" dirty="0"/>
          </a:p>
        </p:txBody>
      </p:sp>
    </p:spTree>
    <p:extLst>
      <p:ext uri="{BB962C8B-B14F-4D97-AF65-F5344CB8AC3E}">
        <p14:creationId xmlns:p14="http://schemas.microsoft.com/office/powerpoint/2010/main" val="1080652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614572-6C8B-4EAA-84E6-60AD99B782EE}"/>
              </a:ext>
            </a:extLst>
          </p:cNvPr>
          <p:cNvSpPr>
            <a:spLocks noGrp="1"/>
          </p:cNvSpPr>
          <p:nvPr>
            <p:ph type="title"/>
          </p:nvPr>
        </p:nvSpPr>
        <p:spPr/>
        <p:txBody>
          <a:bodyPr/>
          <a:lstStyle/>
          <a:p>
            <a:r>
              <a:rPr lang="en-US" dirty="0"/>
              <a:t>NEBs language in revised MEEIA rules </a:t>
            </a:r>
          </a:p>
        </p:txBody>
      </p:sp>
      <p:sp>
        <p:nvSpPr>
          <p:cNvPr id="3" name="Content Placeholder 2">
            <a:extLst>
              <a:ext uri="{FF2B5EF4-FFF2-40B4-BE49-F238E27FC236}">
                <a16:creationId xmlns="" xmlns:a16="http://schemas.microsoft.com/office/drawing/2014/main" id="{5236B314-4CB2-4C17-B5F5-166E0420DBA9}"/>
              </a:ext>
            </a:extLst>
          </p:cNvPr>
          <p:cNvSpPr>
            <a:spLocks noGrp="1"/>
          </p:cNvSpPr>
          <p:nvPr>
            <p:ph idx="1"/>
          </p:nvPr>
        </p:nvSpPr>
        <p:spPr>
          <a:xfrm>
            <a:off x="185738" y="1285875"/>
            <a:ext cx="9659764" cy="6172200"/>
          </a:xfrm>
        </p:spPr>
        <p:txBody>
          <a:bodyPr>
            <a:normAutofit/>
          </a:bodyPr>
          <a:lstStyle/>
          <a:p>
            <a:pPr marL="0" marR="0" indent="0">
              <a:lnSpc>
                <a:spcPct val="107000"/>
              </a:lnSpc>
              <a:spcBef>
                <a:spcPts val="0"/>
              </a:spcBef>
              <a:spcAft>
                <a:spcPts val="8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Non-Energy Benefits means—</a:t>
            </a:r>
          </a:p>
          <a:p>
            <a:pPr marL="0" marR="0" indent="0">
              <a:lnSpc>
                <a:spcPct val="107000"/>
              </a:lnSpc>
              <a:spcBef>
                <a:spcPts val="0"/>
              </a:spcBef>
              <a:spcAft>
                <a:spcPts val="8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4. Non-Energy Benefits may be included in the total resource cost test (TRC) only if they result in avoided utility costs that may be calculated with a reasonable degree of confidence. Non-energy benefits may always be considered in the societal cost test.</a:t>
            </a:r>
          </a:p>
          <a:p>
            <a:pPr marL="0" indent="0">
              <a:buNone/>
            </a:pPr>
            <a:endParaRPr lang="en-US" dirty="0"/>
          </a:p>
        </p:txBody>
      </p:sp>
    </p:spTree>
    <p:extLst>
      <p:ext uri="{BB962C8B-B14F-4D97-AF65-F5344CB8AC3E}">
        <p14:creationId xmlns:p14="http://schemas.microsoft.com/office/powerpoint/2010/main" val="3145157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5B610658-75A9-48CB-98F6-3E17DA1CF768}"/>
              </a:ext>
            </a:extLst>
          </p:cNvPr>
          <p:cNvPicPr>
            <a:picLocks noChangeAspect="1"/>
          </p:cNvPicPr>
          <p:nvPr/>
        </p:nvPicPr>
        <p:blipFill>
          <a:blip r:embed="rId2"/>
          <a:stretch>
            <a:fillRect/>
          </a:stretch>
        </p:blipFill>
        <p:spPr>
          <a:xfrm>
            <a:off x="944880" y="6056005"/>
            <a:ext cx="4822354" cy="597460"/>
          </a:xfrm>
          <a:prstGeom prst="rect">
            <a:avLst/>
          </a:prstGeom>
        </p:spPr>
      </p:pic>
      <p:pic>
        <p:nvPicPr>
          <p:cNvPr id="6" name="Picture 5">
            <a:extLst>
              <a:ext uri="{FF2B5EF4-FFF2-40B4-BE49-F238E27FC236}">
                <a16:creationId xmlns="" xmlns:a16="http://schemas.microsoft.com/office/drawing/2014/main" id="{135BF3EC-A390-468B-8189-95F1A14EF290}"/>
              </a:ext>
            </a:extLst>
          </p:cNvPr>
          <p:cNvPicPr>
            <a:picLocks noChangeAspect="1"/>
          </p:cNvPicPr>
          <p:nvPr/>
        </p:nvPicPr>
        <p:blipFill>
          <a:blip r:embed="rId3"/>
          <a:stretch>
            <a:fillRect/>
          </a:stretch>
        </p:blipFill>
        <p:spPr>
          <a:xfrm>
            <a:off x="365761" y="228600"/>
            <a:ext cx="8901908" cy="5827405"/>
          </a:xfrm>
          <a:prstGeom prst="rect">
            <a:avLst/>
          </a:prstGeom>
        </p:spPr>
      </p:pic>
    </p:spTree>
    <p:extLst>
      <p:ext uri="{BB962C8B-B14F-4D97-AF65-F5344CB8AC3E}">
        <p14:creationId xmlns:p14="http://schemas.microsoft.com/office/powerpoint/2010/main" val="266828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 xmlns:a16="http://schemas.microsoft.com/office/drawing/2014/main" id="{394D37D4-FE4C-47F5-806E-872B36F43CA7}"/>
              </a:ext>
            </a:extLst>
          </p:cNvPr>
          <p:cNvPicPr>
            <a:picLocks noChangeAspect="1"/>
          </p:cNvPicPr>
          <p:nvPr/>
        </p:nvPicPr>
        <p:blipFill>
          <a:blip r:embed="rId2"/>
          <a:stretch>
            <a:fillRect/>
          </a:stretch>
        </p:blipFill>
        <p:spPr>
          <a:xfrm>
            <a:off x="842964" y="302280"/>
            <a:ext cx="7215187" cy="6105157"/>
          </a:xfrm>
          <a:prstGeom prst="rect">
            <a:avLst/>
          </a:prstGeom>
        </p:spPr>
      </p:pic>
      <p:sp>
        <p:nvSpPr>
          <p:cNvPr id="3" name="TextBox 2">
            <a:extLst>
              <a:ext uri="{FF2B5EF4-FFF2-40B4-BE49-F238E27FC236}">
                <a16:creationId xmlns="" xmlns:a16="http://schemas.microsoft.com/office/drawing/2014/main" id="{292625D4-B325-41FD-A4BB-D31AEA1BBE8A}"/>
              </a:ext>
            </a:extLst>
          </p:cNvPr>
          <p:cNvSpPr txBox="1"/>
          <p:nvPr/>
        </p:nvSpPr>
        <p:spPr>
          <a:xfrm>
            <a:off x="571501" y="6407437"/>
            <a:ext cx="4800599" cy="584775"/>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Source: Midwest Energy Efficiency Alliance</a:t>
            </a:r>
          </a:p>
          <a:p>
            <a:endParaRPr lang="en-US" dirty="0"/>
          </a:p>
        </p:txBody>
      </p:sp>
    </p:spTree>
    <p:extLst>
      <p:ext uri="{BB962C8B-B14F-4D97-AF65-F5344CB8AC3E}">
        <p14:creationId xmlns:p14="http://schemas.microsoft.com/office/powerpoint/2010/main" val="341995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111F78E-D2E2-48FF-BF95-614580D545E3}"/>
              </a:ext>
            </a:extLst>
          </p:cNvPr>
          <p:cNvSpPr>
            <a:spLocks noGrp="1"/>
          </p:cNvSpPr>
          <p:nvPr>
            <p:ph type="title"/>
          </p:nvPr>
        </p:nvSpPr>
        <p:spPr>
          <a:xfrm>
            <a:off x="605897" y="323516"/>
            <a:ext cx="8596668" cy="1320800"/>
          </a:xfrm>
        </p:spPr>
        <p:txBody>
          <a:bodyPr/>
          <a:lstStyle/>
          <a:p>
            <a:r>
              <a:rPr lang="en-US" dirty="0"/>
              <a:t>Cost-Effectiveness Tests &amp; Their Incorporation of NEBs</a:t>
            </a:r>
          </a:p>
        </p:txBody>
      </p:sp>
      <p:pic>
        <p:nvPicPr>
          <p:cNvPr id="5" name="Picture 4">
            <a:extLst>
              <a:ext uri="{FF2B5EF4-FFF2-40B4-BE49-F238E27FC236}">
                <a16:creationId xmlns="" xmlns:a16="http://schemas.microsoft.com/office/drawing/2014/main" id="{48DABF01-6630-486C-AC99-4E11F190C8CE}"/>
              </a:ext>
            </a:extLst>
          </p:cNvPr>
          <p:cNvPicPr>
            <a:picLocks noChangeAspect="1"/>
          </p:cNvPicPr>
          <p:nvPr/>
        </p:nvPicPr>
        <p:blipFill>
          <a:blip r:embed="rId2"/>
          <a:stretch>
            <a:fillRect/>
          </a:stretch>
        </p:blipFill>
        <p:spPr>
          <a:xfrm>
            <a:off x="1871662" y="1444291"/>
            <a:ext cx="6376987" cy="5085097"/>
          </a:xfrm>
          <a:prstGeom prst="rect">
            <a:avLst/>
          </a:prstGeom>
        </p:spPr>
      </p:pic>
      <p:sp>
        <p:nvSpPr>
          <p:cNvPr id="4" name="TextBox 3">
            <a:extLst>
              <a:ext uri="{FF2B5EF4-FFF2-40B4-BE49-F238E27FC236}">
                <a16:creationId xmlns="" xmlns:a16="http://schemas.microsoft.com/office/drawing/2014/main" id="{3CD373C1-88E9-42AE-BD28-21890E91E0E5}"/>
              </a:ext>
            </a:extLst>
          </p:cNvPr>
          <p:cNvSpPr txBox="1"/>
          <p:nvPr/>
        </p:nvSpPr>
        <p:spPr>
          <a:xfrm>
            <a:off x="605897" y="6529388"/>
            <a:ext cx="4800599" cy="584775"/>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Source: Midwest Energy Efficiency Alliance</a:t>
            </a:r>
          </a:p>
          <a:p>
            <a:endParaRPr lang="en-US" dirty="0"/>
          </a:p>
        </p:txBody>
      </p:sp>
    </p:spTree>
    <p:extLst>
      <p:ext uri="{BB962C8B-B14F-4D97-AF65-F5344CB8AC3E}">
        <p14:creationId xmlns:p14="http://schemas.microsoft.com/office/powerpoint/2010/main" val="35731992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800</TotalTime>
  <Words>597</Words>
  <Application>Microsoft Office PowerPoint</Application>
  <PresentationFormat>Custom</PresentationFormat>
  <Paragraphs>62</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Facet</vt:lpstr>
      <vt:lpstr>Non-Energy Benefits </vt:lpstr>
      <vt:lpstr>MEEIA Rules Update - NEBs</vt:lpstr>
      <vt:lpstr>NEBs language in revised MEEIA rules </vt:lpstr>
      <vt:lpstr>NEBs language in revised MEEIA rules </vt:lpstr>
      <vt:lpstr>NEBs language in revised MEEIA rules </vt:lpstr>
      <vt:lpstr>NEBs language in revised MEEIA rules </vt:lpstr>
      <vt:lpstr>PowerPoint Presentation</vt:lpstr>
      <vt:lpstr>PowerPoint Presentation</vt:lpstr>
      <vt:lpstr>Cost-Effectiveness Tests &amp; Their Incorporation of NEBs</vt:lpstr>
      <vt:lpstr>Examples of NEBs</vt:lpstr>
      <vt:lpstr>PowerPoint Presentation</vt:lpstr>
      <vt:lpstr>Examples of Incorporating NEBs:</vt:lpstr>
      <vt:lpstr>An Example Process to Incorporate NEBs:</vt:lpstr>
      <vt:lpstr>The Status of NEBs in MO</vt:lpstr>
      <vt:lpstr>Small Groups Discussions   </vt:lpstr>
      <vt:lpstr>Large Group Report Out</vt:lpstr>
      <vt:lpstr>Next Steps </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Non-Energy Benefits</dc:title>
  <dc:creator>Goldberg, Laura</dc:creator>
  <cp:lastModifiedBy>Vaught, Dianna</cp:lastModifiedBy>
  <cp:revision>25</cp:revision>
  <dcterms:created xsi:type="dcterms:W3CDTF">2018-04-23T02:38:56Z</dcterms:created>
  <dcterms:modified xsi:type="dcterms:W3CDTF">2018-04-27T21:56:27Z</dcterms:modified>
</cp:coreProperties>
</file>