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9"/>
  </p:notesMasterIdLst>
  <p:sldIdLst>
    <p:sldId id="256" r:id="rId2"/>
    <p:sldId id="257" r:id="rId3"/>
    <p:sldId id="258" r:id="rId4"/>
    <p:sldId id="264" r:id="rId5"/>
    <p:sldId id="262" r:id="rId6"/>
    <p:sldId id="265" r:id="rId7"/>
    <p:sldId id="259" r:id="rId8"/>
    <p:sldId id="261" r:id="rId9"/>
    <p:sldId id="266" r:id="rId10"/>
    <p:sldId id="268" r:id="rId11"/>
    <p:sldId id="263" r:id="rId12"/>
    <p:sldId id="269" r:id="rId13"/>
    <p:sldId id="270" r:id="rId14"/>
    <p:sldId id="271" r:id="rId15"/>
    <p:sldId id="272" r:id="rId16"/>
    <p:sldId id="273" r:id="rId17"/>
    <p:sldId id="27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52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rstanfield\AppData\Local\Microsoft\Windows\Temporary%20Internet%20Files\Content.Outlook\Z1ZLN9D0\ee%20function%20for%20becky.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invertIfNegative val="0"/>
          <c:trendline>
            <c:trendlineType val="poly"/>
            <c:order val="2"/>
            <c:dispRSqr val="0"/>
            <c:dispEq val="0"/>
          </c:trendline>
          <c:cat>
            <c:strRef>
              <c:f>[1]LBNL!$R$95:$T$95</c:f>
              <c:strCache>
                <c:ptCount val="3"/>
                <c:pt idx="0">
                  <c:v>161 TWh</c:v>
                </c:pt>
                <c:pt idx="1">
                  <c:v>161 TWh</c:v>
                </c:pt>
                <c:pt idx="2">
                  <c:v>161 TWh</c:v>
                </c:pt>
              </c:strCache>
            </c:strRef>
          </c:cat>
          <c:val>
            <c:numRef>
              <c:f>[1]LBNL!$R$94:$T$94</c:f>
              <c:numCache>
                <c:formatCode>General</c:formatCode>
                <c:ptCount val="3"/>
                <c:pt idx="0">
                  <c:v>2.3111111111111113</c:v>
                </c:pt>
                <c:pt idx="1">
                  <c:v>2.6</c:v>
                </c:pt>
                <c:pt idx="2">
                  <c:v>3.177777777777778</c:v>
                </c:pt>
              </c:numCache>
            </c:numRef>
          </c:val>
        </c:ser>
        <c:dLbls>
          <c:showLegendKey val="0"/>
          <c:showVal val="0"/>
          <c:showCatName val="0"/>
          <c:showSerName val="0"/>
          <c:showPercent val="0"/>
          <c:showBubbleSize val="0"/>
        </c:dLbls>
        <c:gapWidth val="2"/>
        <c:axId val="114824704"/>
        <c:axId val="114873856"/>
      </c:barChart>
      <c:catAx>
        <c:axId val="114824704"/>
        <c:scaling>
          <c:orientation val="minMax"/>
        </c:scaling>
        <c:delete val="0"/>
        <c:axPos val="b"/>
        <c:numFmt formatCode="0" sourceLinked="1"/>
        <c:majorTickMark val="out"/>
        <c:minorTickMark val="none"/>
        <c:tickLblPos val="nextTo"/>
        <c:crossAx val="114873856"/>
        <c:crosses val="autoZero"/>
        <c:auto val="1"/>
        <c:lblAlgn val="ctr"/>
        <c:lblOffset val="100"/>
        <c:noMultiLvlLbl val="0"/>
      </c:catAx>
      <c:valAx>
        <c:axId val="114873856"/>
        <c:scaling>
          <c:orientation val="minMax"/>
        </c:scaling>
        <c:delete val="0"/>
        <c:axPos val="l"/>
        <c:majorGridlines/>
        <c:title>
          <c:tx>
            <c:rich>
              <a:bodyPr rot="-5400000" vert="horz"/>
              <a:lstStyle/>
              <a:p>
                <a:pPr>
                  <a:defRPr/>
                </a:pPr>
                <a:r>
                  <a:rPr lang="en-US"/>
                  <a:t>Levelized Cost (cents/kWh)</a:t>
                </a:r>
              </a:p>
            </c:rich>
          </c:tx>
          <c:layout/>
          <c:overlay val="0"/>
        </c:title>
        <c:numFmt formatCode="0.00" sourceLinked="0"/>
        <c:majorTickMark val="out"/>
        <c:minorTickMark val="none"/>
        <c:tickLblPos val="nextTo"/>
        <c:crossAx val="114824704"/>
        <c:crosses val="autoZero"/>
        <c:crossBetween val="between"/>
      </c:valAx>
    </c:plotArea>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E6F304-C5D9-4487-B714-D55093A091E4}" type="datetimeFigureOut">
              <a:rPr lang="en-US" smtClean="0"/>
              <a:t>10/21/2014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0EF5C2-91C5-44EC-A0F1-487919AEB4AD}" type="slidenum">
              <a:rPr lang="en-US" smtClean="0"/>
              <a:t>‹#›</a:t>
            </a:fld>
            <a:endParaRPr lang="en-US"/>
          </a:p>
        </p:txBody>
      </p:sp>
    </p:spTree>
    <p:extLst>
      <p:ext uri="{BB962C8B-B14F-4D97-AF65-F5344CB8AC3E}">
        <p14:creationId xmlns:p14="http://schemas.microsoft.com/office/powerpoint/2010/main" val="14626358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0EF5C2-91C5-44EC-A0F1-487919AEB4AD}" type="slidenum">
              <a:rPr lang="en-US" smtClean="0"/>
              <a:t>7</a:t>
            </a:fld>
            <a:endParaRPr lang="en-US"/>
          </a:p>
        </p:txBody>
      </p:sp>
    </p:spTree>
    <p:extLst>
      <p:ext uri="{BB962C8B-B14F-4D97-AF65-F5344CB8AC3E}">
        <p14:creationId xmlns:p14="http://schemas.microsoft.com/office/powerpoint/2010/main" val="2729100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DB0222D1-F47C-474F-AD8C-D68B6C9443E9}" type="datetimeFigureOut">
              <a:rPr lang="en-US" smtClean="0"/>
              <a:t>10/21/2014</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97716D7-6AC1-458B-AE96-E466082A2B5D}"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B0222D1-F47C-474F-AD8C-D68B6C9443E9}" type="datetimeFigureOut">
              <a:rPr lang="en-US" smtClean="0"/>
              <a:t>10/21/2014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7716D7-6AC1-458B-AE96-E466082A2B5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DB0222D1-F47C-474F-AD8C-D68B6C9443E9}" type="datetimeFigureOut">
              <a:rPr lang="en-US" smtClean="0"/>
              <a:t>10/21/2014</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97716D7-6AC1-458B-AE96-E466082A2B5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DB0222D1-F47C-474F-AD8C-D68B6C9443E9}" type="datetimeFigureOut">
              <a:rPr lang="en-US" smtClean="0"/>
              <a:t>10/21/2014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97716D7-6AC1-458B-AE96-E466082A2B5D}" type="slidenum">
              <a:rPr lang="en-US" smtClean="0"/>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DB0222D1-F47C-474F-AD8C-D68B6C9443E9}" type="datetimeFigureOut">
              <a:rPr lang="en-US" smtClean="0"/>
              <a:t>10/21/2014</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97716D7-6AC1-458B-AE96-E466082A2B5D}"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DB0222D1-F47C-474F-AD8C-D68B6C9443E9}" type="datetimeFigureOut">
              <a:rPr lang="en-US" smtClean="0"/>
              <a:t>10/21/2014</a:t>
            </a:fld>
            <a:endParaRPr lang="en-US"/>
          </a:p>
        </p:txBody>
      </p:sp>
      <p:sp>
        <p:nvSpPr>
          <p:cNvPr id="10" name="Slide Number Placeholder 9"/>
          <p:cNvSpPr>
            <a:spLocks noGrp="1"/>
          </p:cNvSpPr>
          <p:nvPr>
            <p:ph type="sldNum" sz="quarter" idx="16"/>
          </p:nvPr>
        </p:nvSpPr>
        <p:spPr/>
        <p:txBody>
          <a:bodyPr rtlCol="0"/>
          <a:lstStyle/>
          <a:p>
            <a:fld id="{B97716D7-6AC1-458B-AE96-E466082A2B5D}" type="slidenum">
              <a:rPr lang="en-US" smtClean="0"/>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DB0222D1-F47C-474F-AD8C-D68B6C9443E9}" type="datetimeFigureOut">
              <a:rPr lang="en-US" smtClean="0"/>
              <a:t>10/21/2014</a:t>
            </a:fld>
            <a:endParaRPr lang="en-US"/>
          </a:p>
        </p:txBody>
      </p:sp>
      <p:sp>
        <p:nvSpPr>
          <p:cNvPr id="12" name="Slide Number Placeholder 11"/>
          <p:cNvSpPr>
            <a:spLocks noGrp="1"/>
          </p:cNvSpPr>
          <p:nvPr>
            <p:ph type="sldNum" sz="quarter" idx="16"/>
          </p:nvPr>
        </p:nvSpPr>
        <p:spPr/>
        <p:txBody>
          <a:bodyPr rtlCol="0"/>
          <a:lstStyle/>
          <a:p>
            <a:fld id="{B97716D7-6AC1-458B-AE96-E466082A2B5D}" type="slidenum">
              <a:rPr lang="en-US" smtClean="0"/>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B0222D1-F47C-474F-AD8C-D68B6C9443E9}" type="datetimeFigureOut">
              <a:rPr lang="en-US" smtClean="0"/>
              <a:t>10/21/2014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97716D7-6AC1-458B-AE96-E466082A2B5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0222D1-F47C-474F-AD8C-D68B6C9443E9}" type="datetimeFigureOut">
              <a:rPr lang="en-US" smtClean="0"/>
              <a:t>10/21/2014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97716D7-6AC1-458B-AE96-E466082A2B5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B0222D1-F47C-474F-AD8C-D68B6C9443E9}" type="datetimeFigureOut">
              <a:rPr lang="en-US" smtClean="0"/>
              <a:t>10/21/2014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97716D7-6AC1-458B-AE96-E466082A2B5D}" type="slidenum">
              <a:rPr lang="en-US" smtClean="0"/>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DB0222D1-F47C-474F-AD8C-D68B6C9443E9}" type="datetimeFigureOut">
              <a:rPr lang="en-US" smtClean="0"/>
              <a:t>10/21/2014</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97716D7-6AC1-458B-AE96-E466082A2B5D}" type="slidenum">
              <a:rPr lang="en-US" smtClean="0"/>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DB0222D1-F47C-474F-AD8C-D68B6C9443E9}" type="datetimeFigureOut">
              <a:rPr lang="en-US" smtClean="0"/>
              <a:t>10/21/2014</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97716D7-6AC1-458B-AE96-E466082A2B5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Efficiency First for Missouri’s Energy </a:t>
            </a:r>
            <a:r>
              <a:rPr lang="en-US" dirty="0" smtClean="0"/>
              <a:t>Future</a:t>
            </a:r>
            <a:endParaRPr lang="en-US" dirty="0"/>
          </a:p>
        </p:txBody>
      </p:sp>
      <p:sp>
        <p:nvSpPr>
          <p:cNvPr id="3" name="Subtitle 2"/>
          <p:cNvSpPr>
            <a:spLocks noGrp="1"/>
          </p:cNvSpPr>
          <p:nvPr>
            <p:ph type="subTitle" idx="1"/>
          </p:nvPr>
        </p:nvSpPr>
        <p:spPr/>
        <p:txBody>
          <a:bodyPr>
            <a:normAutofit fontScale="40000" lnSpcReduction="20000"/>
          </a:bodyPr>
          <a:lstStyle/>
          <a:p>
            <a:r>
              <a:rPr lang="en-US" dirty="0" smtClean="0"/>
              <a:t>Becky Stanfield, NRDC</a:t>
            </a:r>
          </a:p>
          <a:p>
            <a:r>
              <a:rPr lang="en-US" dirty="0" smtClean="0"/>
              <a:t>October 21, 2014</a:t>
            </a:r>
          </a:p>
          <a:p>
            <a:r>
              <a:rPr lang="en-US" dirty="0" smtClean="0"/>
              <a:t>MPSC Statewide Collaborative Meeting</a:t>
            </a:r>
            <a:endParaRPr lang="en-US" dirty="0"/>
          </a:p>
        </p:txBody>
      </p:sp>
    </p:spTree>
    <p:extLst>
      <p:ext uri="{BB962C8B-B14F-4D97-AF65-F5344CB8AC3E}">
        <p14:creationId xmlns:p14="http://schemas.microsoft.com/office/powerpoint/2010/main" val="20957457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Cost of saved energy, projected (Synapse and LBNL)</a:t>
            </a:r>
            <a:endParaRPr lang="en-US" dirty="0"/>
          </a:p>
        </p:txBody>
      </p:sp>
      <p:graphicFrame>
        <p:nvGraphicFramePr>
          <p:cNvPr id="6" name="Content Placeholder 5"/>
          <p:cNvGraphicFramePr>
            <a:graphicFrameLocks noGrp="1"/>
          </p:cNvGraphicFramePr>
          <p:nvPr>
            <p:ph sz="quarter" idx="1"/>
          </p:nvPr>
        </p:nvGraphicFramePr>
        <p:xfrm>
          <a:off x="612775" y="1600200"/>
          <a:ext cx="8153400" cy="4495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083694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Ameren Illinois estimates 2.7 cents per kwh for its current 3-year plan</a:t>
            </a:r>
            <a:endParaRPr lang="en-US" dirty="0"/>
          </a:p>
        </p:txBody>
      </p:sp>
      <p:pic>
        <p:nvPicPr>
          <p:cNvPr id="2050"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838200" y="1752600"/>
            <a:ext cx="7581613" cy="4538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587952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Non-utility options for Missouri	</a:t>
            </a:r>
            <a:endParaRPr lang="en-US" dirty="0"/>
          </a:p>
        </p:txBody>
      </p:sp>
      <p:sp>
        <p:nvSpPr>
          <p:cNvPr id="3" name="Content Placeholder 2"/>
          <p:cNvSpPr>
            <a:spLocks noGrp="1"/>
          </p:cNvSpPr>
          <p:nvPr>
            <p:ph sz="quarter" idx="1"/>
          </p:nvPr>
        </p:nvSpPr>
        <p:spPr/>
        <p:txBody>
          <a:bodyPr>
            <a:normAutofit/>
          </a:bodyPr>
          <a:lstStyle/>
          <a:p>
            <a:r>
              <a:rPr lang="en-US" dirty="0" smtClean="0"/>
              <a:t>Yes.  Ideally the utilities will partner, but that’s not always the case;</a:t>
            </a:r>
          </a:p>
          <a:p>
            <a:r>
              <a:rPr lang="en-US" dirty="0" smtClean="0"/>
              <a:t>Codes, equipment standards and CHP as noted above;</a:t>
            </a:r>
          </a:p>
          <a:p>
            <a:r>
              <a:rPr lang="en-US" dirty="0" smtClean="0"/>
              <a:t>Building labeling and transparency laws;</a:t>
            </a:r>
          </a:p>
          <a:p>
            <a:r>
              <a:rPr lang="en-US" dirty="0" smtClean="0"/>
              <a:t>Competitive bidding for program implementation.</a:t>
            </a:r>
          </a:p>
          <a:p>
            <a:r>
              <a:rPr lang="en-US" dirty="0" smtClean="0"/>
              <a:t>Adopt </a:t>
            </a:r>
            <a:r>
              <a:rPr lang="en-US" dirty="0" smtClean="0"/>
              <a:t>a market mechanism to regulate carbon (such as RGGI) and use proceeds to offer programs through a non-utility administrator.</a:t>
            </a:r>
          </a:p>
        </p:txBody>
      </p:sp>
    </p:spTree>
    <p:extLst>
      <p:ext uri="{BB962C8B-B14F-4D97-AF65-F5344CB8AC3E}">
        <p14:creationId xmlns:p14="http://schemas.microsoft.com/office/powerpoint/2010/main" val="1642310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on RGGI</a:t>
            </a:r>
            <a:endParaRPr lang="en-US" dirty="0"/>
          </a:p>
        </p:txBody>
      </p:sp>
      <p:sp>
        <p:nvSpPr>
          <p:cNvPr id="3" name="Content Placeholder 2"/>
          <p:cNvSpPr>
            <a:spLocks noGrp="1"/>
          </p:cNvSpPr>
          <p:nvPr>
            <p:ph sz="quarter" idx="1"/>
          </p:nvPr>
        </p:nvSpPr>
        <p:spPr/>
        <p:txBody>
          <a:bodyPr>
            <a:normAutofit fontScale="70000" lnSpcReduction="20000"/>
          </a:bodyPr>
          <a:lstStyle/>
          <a:p>
            <a:r>
              <a:rPr lang="en-US" dirty="0"/>
              <a:t>EPA’s draft give states broad flexibility to choose a compliance pathway, which could look like a portfolio of strengthened energy policies, could look like a mass-based emissions cap, or could take another form.  </a:t>
            </a:r>
          </a:p>
          <a:p>
            <a:pPr marL="0" indent="0">
              <a:buNone/>
            </a:pPr>
            <a:endParaRPr lang="en-US" dirty="0"/>
          </a:p>
          <a:p>
            <a:r>
              <a:rPr lang="en-US" dirty="0"/>
              <a:t>Regional Greenhouse Gas Initiative (RGGI) approach combines a carbon constraint with good state policies, and distributes proceeds from auctioning carbon allowances to fund programs that are regulated under state efficiency and renewables laws.</a:t>
            </a:r>
          </a:p>
          <a:p>
            <a:pPr marL="0" indent="0">
              <a:buNone/>
            </a:pPr>
            <a:endParaRPr lang="en-US" dirty="0"/>
          </a:p>
          <a:p>
            <a:r>
              <a:rPr lang="en-US" dirty="0"/>
              <a:t>RGGI states have chosen to invest 65 percent of all auction proceeds to fund energy efficiency programs with enormous economic benefits in just 2.5 years including.  </a:t>
            </a:r>
          </a:p>
          <a:p>
            <a:pPr lvl="1"/>
            <a:r>
              <a:rPr lang="en-US" dirty="0"/>
              <a:t>$1.6 billion in net economic growth </a:t>
            </a:r>
          </a:p>
          <a:p>
            <a:pPr lvl="1"/>
            <a:r>
              <a:rPr lang="en-US" dirty="0"/>
              <a:t>$1.1 billion in energy bill savings </a:t>
            </a:r>
          </a:p>
          <a:p>
            <a:pPr lvl="1"/>
            <a:r>
              <a:rPr lang="en-US" dirty="0"/>
              <a:t>16,000 job years of employment </a:t>
            </a:r>
          </a:p>
          <a:p>
            <a:endParaRPr lang="en-US" dirty="0"/>
          </a:p>
        </p:txBody>
      </p:sp>
    </p:spTree>
    <p:extLst>
      <p:ext uri="{BB962C8B-B14F-4D97-AF65-F5344CB8AC3E}">
        <p14:creationId xmlns:p14="http://schemas.microsoft.com/office/powerpoint/2010/main" val="18400826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How do we know we can do more?</a:t>
            </a:r>
            <a:endParaRPr lang="en-US" dirty="0"/>
          </a:p>
        </p:txBody>
      </p:sp>
      <p:sp>
        <p:nvSpPr>
          <p:cNvPr id="3" name="Content Placeholder 2"/>
          <p:cNvSpPr>
            <a:spLocks noGrp="1"/>
          </p:cNvSpPr>
          <p:nvPr>
            <p:ph idx="1"/>
          </p:nvPr>
        </p:nvSpPr>
        <p:spPr/>
        <p:txBody>
          <a:bodyPr>
            <a:normAutofit fontScale="70000" lnSpcReduction="20000"/>
          </a:bodyPr>
          <a:lstStyle/>
          <a:p>
            <a:pPr marL="457200" indent="-457200">
              <a:buAutoNum type="arabicPeriod"/>
            </a:pPr>
            <a:r>
              <a:rPr lang="en-US" dirty="0" smtClean="0"/>
              <a:t>Potential studies show potential for &gt;2% annual savings</a:t>
            </a:r>
          </a:p>
          <a:p>
            <a:pPr lvl="2"/>
            <a:r>
              <a:rPr lang="en-US" dirty="0" smtClean="0"/>
              <a:t>ComEd study says possible to ramp up to 2.4% by 2018</a:t>
            </a:r>
          </a:p>
          <a:p>
            <a:pPr lvl="2"/>
            <a:r>
              <a:rPr lang="en-US" dirty="0" smtClean="0"/>
              <a:t>DCEO study says 3% per year is </a:t>
            </a:r>
            <a:r>
              <a:rPr lang="en-US" dirty="0" smtClean="0"/>
              <a:t>possible</a:t>
            </a:r>
            <a:endParaRPr lang="en-US" dirty="0" smtClean="0"/>
          </a:p>
          <a:p>
            <a:pPr marL="457200" indent="-457200">
              <a:buAutoNum type="arabicPeriod"/>
            </a:pPr>
            <a:r>
              <a:rPr lang="en-US" dirty="0" smtClean="0"/>
              <a:t>Potential studies are notoriously conservative.</a:t>
            </a:r>
          </a:p>
          <a:p>
            <a:pPr lvl="2"/>
            <a:r>
              <a:rPr lang="en-US" dirty="0" smtClean="0"/>
              <a:t>Among other limitations, they can’t assess emerging technologies</a:t>
            </a:r>
          </a:p>
          <a:p>
            <a:pPr lvl="2"/>
            <a:r>
              <a:rPr lang="en-US" i="1" dirty="0" smtClean="0"/>
              <a:t>Note:  ComEd achieving more residential savings than “max achievable”</a:t>
            </a:r>
          </a:p>
          <a:p>
            <a:pPr marL="457200" indent="-457200">
              <a:buAutoNum type="arabicPeriod"/>
            </a:pPr>
            <a:r>
              <a:rPr lang="en-US" dirty="0" smtClean="0"/>
              <a:t>Other states are already achieving 2% or more on a sustained basis – MA, RI, VT</a:t>
            </a:r>
          </a:p>
          <a:p>
            <a:pPr lvl="2"/>
            <a:r>
              <a:rPr lang="en-US" dirty="0" smtClean="0"/>
              <a:t>…and most of these states already have more efficient buildings because they’ve been aggressively pursuing efficiency for decades.</a:t>
            </a:r>
          </a:p>
          <a:p>
            <a:pPr marL="457200" indent="-457200">
              <a:buAutoNum type="arabicPeriod"/>
            </a:pPr>
            <a:r>
              <a:rPr lang="en-US" dirty="0" smtClean="0"/>
              <a:t>There are major new efficiency opportunities that have only begun to be part of the Illinois portfolio.</a:t>
            </a:r>
          </a:p>
          <a:p>
            <a:pPr lvl="2"/>
            <a:r>
              <a:rPr lang="en-US" dirty="0" smtClean="0"/>
              <a:t>CHP, LEDs, heat pump dryers, building controls, smart meters, etc.</a:t>
            </a:r>
          </a:p>
          <a:p>
            <a:pPr marL="457200" indent="-457200">
              <a:buAutoNum type="arabicPeriod"/>
            </a:pPr>
            <a:r>
              <a:rPr lang="en-US" dirty="0" smtClean="0"/>
              <a:t>Other policies and programs, such as building codes are already capturing additional potential, which is measurable and can count toward 111d compliance.</a:t>
            </a:r>
          </a:p>
        </p:txBody>
      </p:sp>
      <p:sp>
        <p:nvSpPr>
          <p:cNvPr id="4" name="Slide Number Placeholder 3"/>
          <p:cNvSpPr>
            <a:spLocks noGrp="1"/>
          </p:cNvSpPr>
          <p:nvPr>
            <p:ph type="sldNum" sz="quarter" idx="12"/>
          </p:nvPr>
        </p:nvSpPr>
        <p:spPr/>
        <p:txBody>
          <a:bodyPr>
            <a:normAutofit fontScale="85000" lnSpcReduction="20000"/>
          </a:bodyPr>
          <a:lstStyle/>
          <a:p>
            <a:fld id="{F57B3487-0616-493F-9CF6-775186FE478F}" type="slidenum">
              <a:rPr lang="en-US" smtClean="0"/>
              <a:t>14</a:t>
            </a:fld>
            <a:endParaRPr lang="en-US"/>
          </a:p>
        </p:txBody>
      </p:sp>
    </p:spTree>
    <p:extLst>
      <p:ext uri="{BB962C8B-B14F-4D97-AF65-F5344CB8AC3E}">
        <p14:creationId xmlns:p14="http://schemas.microsoft.com/office/powerpoint/2010/main" val="34021134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ComEd Exceeding Potential Study Estimate of “Max Achievable” (residential)</a:t>
            </a:r>
            <a:endParaRPr lang="en-US" dirty="0"/>
          </a:p>
        </p:txBody>
      </p:sp>
      <p:sp>
        <p:nvSpPr>
          <p:cNvPr id="3" name="Content Placeholder 2"/>
          <p:cNvSpPr>
            <a:spLocks noGrp="1"/>
          </p:cNvSpPr>
          <p:nvPr>
            <p:ph idx="1"/>
          </p:nvPr>
        </p:nvSpPr>
        <p:spPr/>
        <p:txBody>
          <a:bodyPr>
            <a:normAutofit/>
          </a:bodyPr>
          <a:lstStyle/>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F57B3487-0616-493F-9CF6-775186FE478F}" type="slidenum">
              <a:rPr lang="en-US" smtClean="0"/>
              <a:t>15</a:t>
            </a:fld>
            <a:endParaRPr lang="en-US"/>
          </a:p>
        </p:txBody>
      </p:sp>
      <p:pic>
        <p:nvPicPr>
          <p:cNvPr id="5" name="Picture 4"/>
          <p:cNvPicPr/>
          <p:nvPr/>
        </p:nvPicPr>
        <p:blipFill>
          <a:blip r:embed="rId2"/>
          <a:stretch>
            <a:fillRect/>
          </a:stretch>
        </p:blipFill>
        <p:spPr>
          <a:xfrm>
            <a:off x="685800" y="1828800"/>
            <a:ext cx="7696199" cy="4572000"/>
          </a:xfrm>
          <a:prstGeom prst="rect">
            <a:avLst/>
          </a:prstGeom>
        </p:spPr>
      </p:pic>
      <p:sp>
        <p:nvSpPr>
          <p:cNvPr id="6" name="TextBox 5"/>
          <p:cNvSpPr txBox="1"/>
          <p:nvPr/>
        </p:nvSpPr>
        <p:spPr>
          <a:xfrm>
            <a:off x="361426" y="6581001"/>
            <a:ext cx="8763000" cy="276999"/>
          </a:xfrm>
          <a:prstGeom prst="rect">
            <a:avLst/>
          </a:prstGeom>
          <a:noFill/>
        </p:spPr>
        <p:txBody>
          <a:bodyPr wrap="square" rtlCol="0">
            <a:spAutoFit/>
          </a:bodyPr>
          <a:lstStyle/>
          <a:p>
            <a:r>
              <a:rPr lang="en-US" sz="1200" i="1" dirty="0" smtClean="0"/>
              <a:t>Note:  potential study “max achievable” was savings of 2.1% of residential sales in 2016 (7.4% cumulative over 4 year period)</a:t>
            </a:r>
            <a:endParaRPr lang="en-US" sz="1200" i="1" dirty="0"/>
          </a:p>
        </p:txBody>
      </p:sp>
    </p:spTree>
    <p:extLst>
      <p:ext uri="{BB962C8B-B14F-4D97-AF65-F5344CB8AC3E}">
        <p14:creationId xmlns:p14="http://schemas.microsoft.com/office/powerpoint/2010/main" val="16285393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533400"/>
            <a:ext cx="8915400" cy="990600"/>
          </a:xfrm>
        </p:spPr>
        <p:txBody>
          <a:bodyPr>
            <a:noAutofit/>
          </a:bodyPr>
          <a:lstStyle/>
          <a:p>
            <a:r>
              <a:rPr lang="en-US" sz="3200" dirty="0" smtClean="0"/>
              <a:t>New Technology Increasing Efficiency Opportunities </a:t>
            </a:r>
            <a:r>
              <a:rPr lang="en-US" sz="2800" dirty="0" smtClean="0"/>
              <a:t>(example:  LED alternatives to linear </a:t>
            </a:r>
            <a:r>
              <a:rPr lang="en-US" sz="2800" dirty="0" err="1" smtClean="0"/>
              <a:t>flourescents</a:t>
            </a:r>
            <a:r>
              <a:rPr lang="en-US" sz="2800" dirty="0" smtClean="0"/>
              <a:t>)</a:t>
            </a:r>
            <a:endParaRPr lang="en-US" sz="2800" dirty="0"/>
          </a:p>
        </p:txBody>
      </p:sp>
      <p:sp>
        <p:nvSpPr>
          <p:cNvPr id="3" name="Content Placeholder 2"/>
          <p:cNvSpPr>
            <a:spLocks noGrp="1"/>
          </p:cNvSpPr>
          <p:nvPr>
            <p:ph idx="1"/>
          </p:nvPr>
        </p:nvSpPr>
        <p:spPr/>
        <p:txBody>
          <a:bodyPr>
            <a:normAutofit/>
          </a:bodyPr>
          <a:lstStyle/>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F57B3487-0616-493F-9CF6-775186FE478F}" type="slidenum">
              <a:rPr lang="en-US" smtClean="0"/>
              <a:t>16</a:t>
            </a:fld>
            <a:endParaRPr lang="en-US"/>
          </a:p>
        </p:txBody>
      </p:sp>
      <p:pic>
        <p:nvPicPr>
          <p:cNvPr id="7" name="Picture 6"/>
          <p:cNvPicPr>
            <a:picLocks noChangeAspect="1"/>
          </p:cNvPicPr>
          <p:nvPr/>
        </p:nvPicPr>
        <p:blipFill>
          <a:blip r:embed="rId2"/>
          <a:stretch>
            <a:fillRect/>
          </a:stretch>
        </p:blipFill>
        <p:spPr>
          <a:xfrm>
            <a:off x="581891" y="1962150"/>
            <a:ext cx="8015844" cy="4286250"/>
          </a:xfrm>
          <a:prstGeom prst="rect">
            <a:avLst/>
          </a:prstGeom>
        </p:spPr>
      </p:pic>
    </p:spTree>
    <p:extLst>
      <p:ext uri="{BB962C8B-B14F-4D97-AF65-F5344CB8AC3E}">
        <p14:creationId xmlns:p14="http://schemas.microsoft.com/office/powerpoint/2010/main" val="3197054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Getting to 2% is a Policy Choice</a:t>
            </a:r>
            <a:br>
              <a:rPr lang="en-US" dirty="0" smtClean="0"/>
            </a:br>
            <a:r>
              <a:rPr lang="en-US" sz="3600" dirty="0" smtClean="0"/>
              <a:t>(not technically or economically constrained)</a:t>
            </a:r>
            <a:endParaRPr lang="en-US" sz="3600" dirty="0"/>
          </a:p>
        </p:txBody>
      </p:sp>
      <p:sp>
        <p:nvSpPr>
          <p:cNvPr id="3" name="Content Placeholder 2"/>
          <p:cNvSpPr>
            <a:spLocks noGrp="1"/>
          </p:cNvSpPr>
          <p:nvPr>
            <p:ph idx="1"/>
          </p:nvPr>
        </p:nvSpPr>
        <p:spPr/>
        <p:txBody>
          <a:bodyPr>
            <a:normAutofit/>
          </a:bodyPr>
          <a:lstStyle/>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F57B3487-0616-493F-9CF6-775186FE478F}" type="slidenum">
              <a:rPr lang="en-US" smtClean="0"/>
              <a:t>17</a:t>
            </a:fld>
            <a:endParaRPr lang="en-US"/>
          </a:p>
        </p:txBody>
      </p:sp>
      <p:pic>
        <p:nvPicPr>
          <p:cNvPr id="6" name="Picture 5"/>
          <p:cNvPicPr>
            <a:picLocks noChangeAspect="1"/>
          </p:cNvPicPr>
          <p:nvPr/>
        </p:nvPicPr>
        <p:blipFill>
          <a:blip r:embed="rId2"/>
          <a:stretch>
            <a:fillRect/>
          </a:stretch>
        </p:blipFill>
        <p:spPr>
          <a:xfrm>
            <a:off x="1371600" y="2438400"/>
            <a:ext cx="6248400" cy="4112421"/>
          </a:xfrm>
          <a:prstGeom prst="rect">
            <a:avLst/>
          </a:prstGeom>
        </p:spPr>
      </p:pic>
      <p:sp>
        <p:nvSpPr>
          <p:cNvPr id="7" name="TextBox 6"/>
          <p:cNvSpPr txBox="1"/>
          <p:nvPr/>
        </p:nvSpPr>
        <p:spPr>
          <a:xfrm>
            <a:off x="1828800" y="1905000"/>
            <a:ext cx="6019800" cy="369332"/>
          </a:xfrm>
          <a:prstGeom prst="rect">
            <a:avLst/>
          </a:prstGeom>
          <a:noFill/>
        </p:spPr>
        <p:txBody>
          <a:bodyPr wrap="square" rtlCol="0">
            <a:spAutoFit/>
          </a:bodyPr>
          <a:lstStyle/>
          <a:p>
            <a:r>
              <a:rPr lang="en-US" dirty="0" smtClean="0"/>
              <a:t>Massachusetts Electric Efficiency Savings as % of Sales</a:t>
            </a:r>
            <a:endParaRPr lang="en-US" dirty="0"/>
          </a:p>
        </p:txBody>
      </p:sp>
    </p:spTree>
    <p:extLst>
      <p:ext uri="{BB962C8B-B14F-4D97-AF65-F5344CB8AC3E}">
        <p14:creationId xmlns:p14="http://schemas.microsoft.com/office/powerpoint/2010/main" val="11829734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is required, per draft rule?</a:t>
            </a:r>
            <a:endParaRPr lang="en-US" dirty="0"/>
          </a:p>
        </p:txBody>
      </p:sp>
      <p:sp>
        <p:nvSpPr>
          <p:cNvPr id="3" name="Content Placeholder 2"/>
          <p:cNvSpPr>
            <a:spLocks noGrp="1"/>
          </p:cNvSpPr>
          <p:nvPr>
            <p:ph sz="quarter" idx="1"/>
          </p:nvPr>
        </p:nvSpPr>
        <p:spPr/>
        <p:txBody>
          <a:bodyPr/>
          <a:lstStyle/>
          <a:p>
            <a:r>
              <a:rPr lang="en-US" dirty="0" smtClean="0"/>
              <a:t>Reduce carbon intensity of state’s power mix from 1963 </a:t>
            </a:r>
            <a:r>
              <a:rPr lang="en-US" dirty="0" err="1" smtClean="0"/>
              <a:t>lbs</a:t>
            </a:r>
            <a:r>
              <a:rPr lang="en-US" dirty="0" smtClean="0"/>
              <a:t>/</a:t>
            </a:r>
            <a:r>
              <a:rPr lang="en-US" dirty="0" err="1" smtClean="0"/>
              <a:t>mwh</a:t>
            </a:r>
            <a:r>
              <a:rPr lang="en-US" dirty="0" smtClean="0"/>
              <a:t> in 2012 to --</a:t>
            </a:r>
          </a:p>
          <a:p>
            <a:pPr lvl="1"/>
            <a:r>
              <a:rPr lang="en-US" dirty="0" smtClean="0"/>
              <a:t>1621 </a:t>
            </a:r>
            <a:r>
              <a:rPr lang="en-US" dirty="0" err="1" smtClean="0"/>
              <a:t>lbs</a:t>
            </a:r>
            <a:r>
              <a:rPr lang="en-US" dirty="0" smtClean="0"/>
              <a:t>/</a:t>
            </a:r>
            <a:r>
              <a:rPr lang="en-US" dirty="0" err="1" smtClean="0"/>
              <a:t>mwh</a:t>
            </a:r>
            <a:r>
              <a:rPr lang="en-US" dirty="0" smtClean="0"/>
              <a:t> on average between 2020 and 2029, and </a:t>
            </a:r>
          </a:p>
          <a:p>
            <a:pPr lvl="1"/>
            <a:r>
              <a:rPr lang="en-US" dirty="0" smtClean="0"/>
              <a:t>1544 </a:t>
            </a:r>
            <a:r>
              <a:rPr lang="en-US" dirty="0" err="1" smtClean="0"/>
              <a:t>lbs</a:t>
            </a:r>
            <a:r>
              <a:rPr lang="en-US" dirty="0" smtClean="0"/>
              <a:t>/</a:t>
            </a:r>
            <a:r>
              <a:rPr lang="en-US" dirty="0" err="1" smtClean="0"/>
              <a:t>mwh</a:t>
            </a:r>
            <a:r>
              <a:rPr lang="en-US" dirty="0" smtClean="0"/>
              <a:t> in 2030 and thereafter.</a:t>
            </a:r>
          </a:p>
          <a:p>
            <a:pPr lvl="1"/>
            <a:r>
              <a:rPr lang="en-US" dirty="0" smtClean="0"/>
              <a:t> 21% reduction over the next 16 years</a:t>
            </a:r>
          </a:p>
          <a:p>
            <a:pPr lvl="1"/>
            <a:endParaRPr lang="en-US" dirty="0"/>
          </a:p>
        </p:txBody>
      </p:sp>
    </p:spTree>
    <p:extLst>
      <p:ext uri="{BB962C8B-B14F-4D97-AF65-F5344CB8AC3E}">
        <p14:creationId xmlns:p14="http://schemas.microsoft.com/office/powerpoint/2010/main" val="29680107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Building Blocks vs. Compliance Options</a:t>
            </a:r>
            <a:endParaRPr lang="en-US" dirty="0"/>
          </a:p>
        </p:txBody>
      </p:sp>
      <p:sp>
        <p:nvSpPr>
          <p:cNvPr id="4" name="Content Placeholder 3"/>
          <p:cNvSpPr>
            <a:spLocks noGrp="1"/>
          </p:cNvSpPr>
          <p:nvPr>
            <p:ph sz="quarter" idx="1"/>
          </p:nvPr>
        </p:nvSpPr>
        <p:spPr/>
        <p:txBody>
          <a:bodyPr/>
          <a:lstStyle/>
          <a:p>
            <a:r>
              <a:rPr lang="en-US" dirty="0" smtClean="0"/>
              <a:t>To determine the Missouri emission intensity target, EPA used four building blocks the combination of which they concluded represented the “Best System of Emission Reductions.”</a:t>
            </a:r>
          </a:p>
          <a:p>
            <a:r>
              <a:rPr lang="en-US" dirty="0" smtClean="0"/>
              <a:t>EPA’s efficiency building block assumed that Missouri would do nothing until 2017, and then begin ramping up from 0.2% per year to level off at 1.5% per year and cumulative reduce demand by 10% by 2030.</a:t>
            </a:r>
          </a:p>
        </p:txBody>
      </p:sp>
    </p:spTree>
    <p:extLst>
      <p:ext uri="{BB962C8B-B14F-4D97-AF65-F5344CB8AC3E}">
        <p14:creationId xmlns:p14="http://schemas.microsoft.com/office/powerpoint/2010/main" val="2331324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EPA building block application</a:t>
            </a:r>
            <a:endParaRPr lang="en-US" dirty="0"/>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688416" y="1618938"/>
            <a:ext cx="8002117" cy="4458323"/>
          </a:xfrm>
        </p:spPr>
      </p:pic>
    </p:spTree>
    <p:extLst>
      <p:ext uri="{BB962C8B-B14F-4D97-AF65-F5344CB8AC3E}">
        <p14:creationId xmlns:p14="http://schemas.microsoft.com/office/powerpoint/2010/main" val="4763489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Building blocks vs. Compliance options (continued)</a:t>
            </a:r>
            <a:endParaRPr lang="en-US" dirty="0"/>
          </a:p>
        </p:txBody>
      </p:sp>
      <p:sp>
        <p:nvSpPr>
          <p:cNvPr id="3" name="Content Placeholder 2"/>
          <p:cNvSpPr>
            <a:spLocks noGrp="1"/>
          </p:cNvSpPr>
          <p:nvPr>
            <p:ph sz="quarter" idx="1"/>
          </p:nvPr>
        </p:nvSpPr>
        <p:spPr/>
        <p:txBody>
          <a:bodyPr>
            <a:normAutofit/>
          </a:bodyPr>
          <a:lstStyle/>
          <a:p>
            <a:r>
              <a:rPr lang="en-US" dirty="0" smtClean="0"/>
              <a:t>Missouri does not have to follow the </a:t>
            </a:r>
            <a:r>
              <a:rPr lang="en-US" dirty="0" smtClean="0"/>
              <a:t>building </a:t>
            </a:r>
            <a:r>
              <a:rPr lang="en-US" dirty="0" smtClean="0"/>
              <a:t>blocks;</a:t>
            </a:r>
          </a:p>
          <a:p>
            <a:r>
              <a:rPr lang="en-US" dirty="0" smtClean="0"/>
              <a:t>EPA did not count savings pursuant to programs already being offered today and every year before 2017 (but savings in the target years from measures installed post 2012 will count);</a:t>
            </a:r>
          </a:p>
          <a:p>
            <a:r>
              <a:rPr lang="en-US" dirty="0" smtClean="0"/>
              <a:t>EPA did not take into consideration new non-utility policies and programs such as codes, standards, performance contracting, or CHP (but states can use these policies to comply).</a:t>
            </a:r>
            <a:endParaRPr lang="en-US" dirty="0"/>
          </a:p>
        </p:txBody>
      </p:sp>
    </p:spTree>
    <p:extLst>
      <p:ext uri="{BB962C8B-B14F-4D97-AF65-F5344CB8AC3E}">
        <p14:creationId xmlns:p14="http://schemas.microsoft.com/office/powerpoint/2010/main" val="274173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ACEEE estimate of savings potential by state </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By 2030 Missouri could reduce demand by 21 percent (17 million </a:t>
            </a:r>
            <a:r>
              <a:rPr lang="en-US" dirty="0" err="1" smtClean="0"/>
              <a:t>mwh</a:t>
            </a:r>
            <a:r>
              <a:rPr lang="en-US" dirty="0" smtClean="0"/>
              <a:t>/year, or double the amount of </a:t>
            </a:r>
            <a:r>
              <a:rPr lang="en-US" dirty="0" err="1" smtClean="0"/>
              <a:t>ee</a:t>
            </a:r>
            <a:r>
              <a:rPr lang="en-US" dirty="0" smtClean="0"/>
              <a:t> presumed by EPA in its BSER analysis) through a combination of </a:t>
            </a:r>
          </a:p>
          <a:p>
            <a:pPr lvl="1"/>
            <a:r>
              <a:rPr lang="en-US" dirty="0" smtClean="0"/>
              <a:t>EERs targets (14 million </a:t>
            </a:r>
            <a:r>
              <a:rPr lang="en-US" dirty="0" err="1" smtClean="0"/>
              <a:t>mwh</a:t>
            </a:r>
            <a:r>
              <a:rPr lang="en-US" dirty="0" smtClean="0"/>
              <a:t>/year), </a:t>
            </a:r>
          </a:p>
          <a:p>
            <a:pPr lvl="1"/>
            <a:r>
              <a:rPr lang="en-US" dirty="0" smtClean="0"/>
              <a:t>Building codes (2.5 million </a:t>
            </a:r>
            <a:r>
              <a:rPr lang="en-US" dirty="0" err="1" smtClean="0"/>
              <a:t>mwh</a:t>
            </a:r>
            <a:r>
              <a:rPr lang="en-US" dirty="0" smtClean="0"/>
              <a:t>/year of savings), </a:t>
            </a:r>
          </a:p>
          <a:p>
            <a:pPr lvl="1"/>
            <a:r>
              <a:rPr lang="en-US" dirty="0" smtClean="0"/>
              <a:t>CHP (180,000mwh/year savings) and </a:t>
            </a:r>
          </a:p>
          <a:p>
            <a:pPr lvl="1"/>
            <a:r>
              <a:rPr lang="en-US" dirty="0" smtClean="0"/>
              <a:t>Equipment standards (183,000 </a:t>
            </a:r>
            <a:r>
              <a:rPr lang="en-US" dirty="0" err="1" smtClean="0"/>
              <a:t>mwh</a:t>
            </a:r>
            <a:r>
              <a:rPr lang="en-US" dirty="0" smtClean="0"/>
              <a:t>/year savings).</a:t>
            </a:r>
          </a:p>
          <a:p>
            <a:pPr marL="0" indent="0">
              <a:buNone/>
            </a:pPr>
            <a:endParaRPr lang="en-US" dirty="0"/>
          </a:p>
          <a:p>
            <a:pPr marL="0" indent="0">
              <a:buNone/>
            </a:pPr>
            <a:endParaRPr lang="en-US" dirty="0"/>
          </a:p>
          <a:p>
            <a:pPr marL="0" indent="0">
              <a:buNone/>
            </a:pPr>
            <a:r>
              <a:rPr lang="en-US" sz="1200" dirty="0" smtClean="0"/>
              <a:t>“Change </a:t>
            </a:r>
            <a:r>
              <a:rPr lang="en-US" sz="1200" dirty="0"/>
              <a:t>Is in the Air: How States Can Harness Energy Efficiency to Strengthen the Economy and Reduce </a:t>
            </a:r>
            <a:r>
              <a:rPr lang="en-US" sz="1200" dirty="0" smtClean="0"/>
              <a:t>Pollution, April 2014, Report E1401” </a:t>
            </a:r>
            <a:endParaRPr lang="en-US" sz="1200" dirty="0"/>
          </a:p>
        </p:txBody>
      </p:sp>
    </p:spTree>
    <p:extLst>
      <p:ext uri="{BB962C8B-B14F-4D97-AF65-F5344CB8AC3E}">
        <p14:creationId xmlns:p14="http://schemas.microsoft.com/office/powerpoint/2010/main" val="20676184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Utility Programs in Missouri </a:t>
            </a:r>
            <a:endParaRPr lang="en-US" dirty="0"/>
          </a:p>
        </p:txBody>
      </p:sp>
      <p:sp>
        <p:nvSpPr>
          <p:cNvPr id="3" name="Content Placeholder 2"/>
          <p:cNvSpPr>
            <a:spLocks noGrp="1"/>
          </p:cNvSpPr>
          <p:nvPr>
            <p:ph sz="quarter" idx="1"/>
          </p:nvPr>
        </p:nvSpPr>
        <p:spPr/>
        <p:txBody>
          <a:bodyPr/>
          <a:lstStyle/>
          <a:p>
            <a:r>
              <a:rPr lang="en-US" dirty="0" smtClean="0"/>
              <a:t>Still relatively immature and yet -- </a:t>
            </a:r>
          </a:p>
          <a:p>
            <a:r>
              <a:rPr lang="en-US" dirty="0" smtClean="0"/>
              <a:t>Exceeding goals, under budget</a:t>
            </a:r>
          </a:p>
          <a:p>
            <a:r>
              <a:rPr lang="en-US" dirty="0" smtClean="0"/>
              <a:t>Producing net savings for customers</a:t>
            </a:r>
          </a:p>
          <a:p>
            <a:pPr lvl="1"/>
            <a:r>
              <a:rPr lang="en-US" dirty="0" smtClean="0"/>
              <a:t>Ameren’s first MEEIA programs exceeded budget by more than 50% and produced net savings of $140 million.</a:t>
            </a:r>
          </a:p>
          <a:p>
            <a:pPr marL="365760" lvl="1" indent="0">
              <a:buNone/>
            </a:pPr>
            <a:endParaRPr lang="en-US" dirty="0"/>
          </a:p>
        </p:txBody>
      </p:sp>
    </p:spTree>
    <p:extLst>
      <p:ext uri="{BB962C8B-B14F-4D97-AF65-F5344CB8AC3E}">
        <p14:creationId xmlns:p14="http://schemas.microsoft.com/office/powerpoint/2010/main" val="13148523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Missouri has already set a course to meet EPA’s projection thru utility programs</a:t>
            </a:r>
            <a:endParaRPr lang="en-US" sz="2800" dirty="0"/>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535199" y="1828800"/>
            <a:ext cx="7934401" cy="4343400"/>
          </a:xfrm>
        </p:spPr>
      </p:pic>
    </p:spTree>
    <p:extLst>
      <p:ext uri="{BB962C8B-B14F-4D97-AF65-F5344CB8AC3E}">
        <p14:creationId xmlns:p14="http://schemas.microsoft.com/office/powerpoint/2010/main" val="28787995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of saved energy (current)</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LBNL – current MW programs averaging 1.4 c/kwh;  </a:t>
            </a:r>
          </a:p>
          <a:p>
            <a:r>
              <a:rPr lang="en-US" dirty="0" smtClean="0"/>
              <a:t>ACEEE - looked </a:t>
            </a:r>
            <a:r>
              <a:rPr lang="en-US" dirty="0"/>
              <a:t>at data from 20 states from 2009 to 2012 and concluded that the cost of energy savings for utility programs was between 1.3 and 5.6 cents per kwh, and averaged 2.8 cents nationwide.  T</a:t>
            </a:r>
            <a:r>
              <a:rPr lang="en-US" dirty="0" smtClean="0"/>
              <a:t>he </a:t>
            </a:r>
            <a:r>
              <a:rPr lang="en-US" dirty="0"/>
              <a:t>Midwest had among the lowest costs for energy savings with Michigan, Iowa, and Wisconsin all reporting savings at under 2 cents per kwh</a:t>
            </a:r>
            <a:r>
              <a:rPr lang="en-US" dirty="0" smtClean="0"/>
              <a:t>.</a:t>
            </a:r>
          </a:p>
          <a:p>
            <a:r>
              <a:rPr lang="en-US" dirty="0" smtClean="0"/>
              <a:t>Ameren Illinois for its 3-year plan:  2.7 c/kwh</a:t>
            </a:r>
          </a:p>
          <a:p>
            <a:pPr lvl="1"/>
            <a:endParaRPr lang="en-US" dirty="0"/>
          </a:p>
          <a:p>
            <a:pPr lvl="1"/>
            <a:endParaRPr lang="en-US" dirty="0" smtClean="0"/>
          </a:p>
        </p:txBody>
      </p:sp>
    </p:spTree>
    <p:extLst>
      <p:ext uri="{BB962C8B-B14F-4D97-AF65-F5344CB8AC3E}">
        <p14:creationId xmlns:p14="http://schemas.microsoft.com/office/powerpoint/2010/main" val="309187386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451</TotalTime>
  <Words>885</Words>
  <Application>Microsoft Office PowerPoint</Application>
  <PresentationFormat>On-screen Show (4:3)</PresentationFormat>
  <Paragraphs>79</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Median</vt:lpstr>
      <vt:lpstr>Efficiency First for Missouri’s Energy Future</vt:lpstr>
      <vt:lpstr>What is required, per draft rule?</vt:lpstr>
      <vt:lpstr>Building Blocks vs. Compliance Options</vt:lpstr>
      <vt:lpstr>EPA building block application</vt:lpstr>
      <vt:lpstr>Building blocks vs. Compliance options (continued)</vt:lpstr>
      <vt:lpstr>ACEEE estimate of savings potential by state </vt:lpstr>
      <vt:lpstr>Utility Programs in Missouri </vt:lpstr>
      <vt:lpstr>Missouri has already set a course to meet EPA’s projection thru utility programs</vt:lpstr>
      <vt:lpstr>Cost of saved energy (current)</vt:lpstr>
      <vt:lpstr>Cost of saved energy, projected (Synapse and LBNL)</vt:lpstr>
      <vt:lpstr>Ameren Illinois estimates 2.7 cents per kwh for its current 3-year plan</vt:lpstr>
      <vt:lpstr>Non-utility options for Missouri </vt:lpstr>
      <vt:lpstr>More on RGGI</vt:lpstr>
      <vt:lpstr>How do we know we can do more?</vt:lpstr>
      <vt:lpstr>ComEd Exceeding Potential Study Estimate of “Max Achievable” (residential)</vt:lpstr>
      <vt:lpstr>New Technology Increasing Efficiency Opportunities (example:  LED alternatives to linear flourescents)</vt:lpstr>
      <vt:lpstr>Getting to 2% is a Policy Choice (not technically or economically constrained)</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Efficiency First for Missouri’s Energy Future</dc:title>
  <dc:creator>Stanfield, Rebecca</dc:creator>
  <cp:lastModifiedBy>Stanfield, Rebecca</cp:lastModifiedBy>
  <cp:revision>22</cp:revision>
  <dcterms:created xsi:type="dcterms:W3CDTF">2014-10-20T17:29:25Z</dcterms:created>
  <dcterms:modified xsi:type="dcterms:W3CDTF">2014-10-21T12:41:16Z</dcterms:modified>
</cp:coreProperties>
</file>