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373" r:id="rId2"/>
    <p:sldId id="504" r:id="rId3"/>
    <p:sldId id="498" r:id="rId4"/>
    <p:sldId id="485" r:id="rId5"/>
    <p:sldId id="507" r:id="rId6"/>
    <p:sldId id="509" r:id="rId7"/>
    <p:sldId id="490" r:id="rId8"/>
    <p:sldId id="489" r:id="rId9"/>
    <p:sldId id="491" r:id="rId10"/>
    <p:sldId id="495" r:id="rId11"/>
    <p:sldId id="505" r:id="rId12"/>
    <p:sldId id="506" r:id="rId13"/>
    <p:sldId id="499" r:id="rId14"/>
    <p:sldId id="503" r:id="rId15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pos="2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5050"/>
    <a:srgbClr val="224B1D"/>
    <a:srgbClr val="FCD6D3"/>
    <a:srgbClr val="FFFFCC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9651" autoAdjust="0"/>
  </p:normalViewPr>
  <p:slideViewPr>
    <p:cSldViewPr showGuides="1">
      <p:cViewPr varScale="1">
        <p:scale>
          <a:sx n="76" d="100"/>
          <a:sy n="76" d="100"/>
        </p:scale>
        <p:origin x="-2586" y="-96"/>
      </p:cViewPr>
      <p:guideLst>
        <p:guide orient="horz" pos="432"/>
        <p:guide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84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4AC22D46-4BCC-41D4-8EF1-0F5D881B2B23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39486B3-32F4-4A44-96E6-355854B6E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6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6B3-32F4-4A44-96E6-355854B6E2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3213"/>
            <a:ext cx="7772400" cy="591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538913"/>
            <a:ext cx="2895600" cy="166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4-WIRE (Serial to IP Business Case)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29075" y="6503988"/>
            <a:ext cx="108585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43A8-8B50-4794-A75E-7BC59EE231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327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97167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1"/>
            <a:ext cx="7848600" cy="579439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00801"/>
            <a:ext cx="457200" cy="4792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7772400" cy="4572000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Font typeface="Arial" pitchFamily="34" charset="0"/>
              <a:buChar char="•"/>
              <a:defRPr sz="2000"/>
            </a:lvl1pPr>
            <a:lvl2pPr marL="742950" indent="-285750">
              <a:spcAft>
                <a:spcPts val="1200"/>
              </a:spcAft>
              <a:buFont typeface="Arial" pitchFamily="34" charset="0"/>
              <a:buChar char="•"/>
              <a:defRPr sz="1800"/>
            </a:lvl2pPr>
            <a:lvl3pPr marL="1143000" indent="-228600">
              <a:spcAft>
                <a:spcPts val="1200"/>
              </a:spcAft>
              <a:buFont typeface="Arial" pitchFamily="34" charset="0"/>
              <a:buChar char="•"/>
              <a:defRPr sz="1600"/>
            </a:lvl3pPr>
            <a:lvl4pPr marL="1600200" indent="-228600">
              <a:spcAft>
                <a:spcPts val="1200"/>
              </a:spcAft>
              <a:buFont typeface="Arial" pitchFamily="34" charset="0"/>
              <a:buChar char="•"/>
              <a:defRPr sz="1400"/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0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ontent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8485190" y="6381754"/>
            <a:ext cx="384175" cy="230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prstTxWarp prst="textNoShape">
              <a:avLst/>
            </a:prstTxWarp>
            <a:spAutoFit/>
          </a:bodyPr>
          <a:lstStyle/>
          <a:p>
            <a:pPr algn="ctr" defTabSz="456940" fontAlgn="base">
              <a:spcBef>
                <a:spcPct val="0"/>
              </a:spcBef>
              <a:spcAft>
                <a:spcPct val="0"/>
              </a:spcAft>
              <a:defRPr/>
            </a:pPr>
            <a:fld id="{C09A40AA-07E8-0D4D-8293-C9E73D87BD60}" type="slidenum">
              <a:rPr lang="en-US" sz="900">
                <a:solidFill>
                  <a:srgbClr val="666666"/>
                </a:solidFill>
                <a:ea typeface="Arial" charset="0"/>
                <a:cs typeface="Arial" charset="0"/>
              </a:rPr>
              <a:pPr algn="ctr" defTabSz="4569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666666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"/>
            <a:ext cx="8229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3138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694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4569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69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69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69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</a:defRPr>
      </a:lvl5pPr>
      <a:lvl6pPr marL="456940" algn="l" defTabSz="45694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6pPr>
      <a:lvl7pPr marL="913879" algn="l" defTabSz="45694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7pPr>
      <a:lvl8pPr marL="1370816" algn="l" defTabSz="45694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8pPr>
      <a:lvl9pPr marL="1827756" algn="l" defTabSz="45694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9pPr>
    </p:titleStyle>
    <p:bodyStyle>
      <a:lvl1pPr marL="342704" indent="-342704" algn="l" defTabSz="45694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526" indent="-285587" algn="l" defTabSz="45694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2348" indent="-228468" algn="l" defTabSz="45694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9285" indent="-228468" algn="l" defTabSz="45694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6226" indent="-228468" algn="l" defTabSz="45694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3166" indent="-228468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68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4" indent="-228468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4" indent="-228468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4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120200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The Intrinsic Benefits from Utility Electric Networks in the Deployment of Distributed </a:t>
            </a:r>
            <a:r>
              <a:rPr lang="en-US" sz="3200" b="1" dirty="0" smtClean="0">
                <a:solidFill>
                  <a:schemeClr val="accent1"/>
                </a:solidFill>
              </a:rPr>
              <a:t>Resources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Alex </a:t>
            </a:r>
            <a:r>
              <a:rPr lang="en-US" sz="1600" b="1" dirty="0">
                <a:solidFill>
                  <a:schemeClr val="accent1"/>
                </a:solidFill>
              </a:rPr>
              <a:t>Rojas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Director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Distributed Technologies</a:t>
            </a:r>
          </a:p>
          <a:p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60657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November - 2017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/>
              <a:t>Small electrical networks </a:t>
            </a:r>
            <a:r>
              <a:rPr lang="en-US" sz="1400" dirty="0" smtClean="0"/>
              <a:t>challenged </a:t>
            </a:r>
            <a:r>
              <a:rPr lang="en-US" sz="1400" dirty="0"/>
              <a:t>to maintain system stability </a:t>
            </a:r>
            <a:r>
              <a:rPr lang="en-US" sz="1400" dirty="0" smtClean="0"/>
              <a:t>- Hawaii</a:t>
            </a:r>
            <a:endParaRPr lang="en-US" sz="1400" dirty="0"/>
          </a:p>
        </p:txBody>
      </p:sp>
      <p:pic>
        <p:nvPicPr>
          <p:cNvPr id="8194" name="Picture 2" descr="http://static01.nyt.com/images/2015/04/19/business/19solar-JP/19solar-JP-article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6"/>
          <a:stretch/>
        </p:blipFill>
        <p:spPr bwMode="auto">
          <a:xfrm>
            <a:off x="609600" y="2590800"/>
            <a:ext cx="5304698" cy="24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1219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April/2015 -  Load </a:t>
            </a:r>
            <a:r>
              <a:rPr lang="en-US" sz="1400" dirty="0"/>
              <a:t>dispatchers monitor the electrical grid at the Hawaiian Electric Company’s operations center in Honolulu. The utility says power from household solar panels can destabilize the system. </a:t>
            </a:r>
            <a:endParaRPr lang="en-US" sz="1400" dirty="0" smtClean="0"/>
          </a:p>
          <a:p>
            <a:pPr algn="r"/>
            <a:r>
              <a:rPr lang="en-US" sz="1000" i="1" dirty="0" smtClean="0"/>
              <a:t>Credit:   Kent </a:t>
            </a:r>
            <a:r>
              <a:rPr lang="en-US" sz="1000" i="1" dirty="0"/>
              <a:t>Nishimura for 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1154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/>
              <a:t>Small electrical networks </a:t>
            </a:r>
            <a:r>
              <a:rPr lang="en-US" sz="1400" dirty="0" smtClean="0"/>
              <a:t>challenged </a:t>
            </a:r>
            <a:r>
              <a:rPr lang="en-US" sz="1400" dirty="0"/>
              <a:t>to maintain system </a:t>
            </a:r>
            <a:r>
              <a:rPr lang="en-US" sz="1400" dirty="0" smtClean="0"/>
              <a:t>stability - </a:t>
            </a:r>
            <a:r>
              <a:rPr lang="en-US" sz="1400" dirty="0" err="1" smtClean="0"/>
              <a:t>pr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56857" y="137160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Dec/2013 – In Puerto Rico, under </a:t>
            </a:r>
            <a:r>
              <a:rPr lang="en-US" sz="1400" dirty="0"/>
              <a:t>new </a:t>
            </a:r>
            <a:r>
              <a:rPr lang="en-US" sz="1400" dirty="0" smtClean="0"/>
              <a:t>regulations, operators </a:t>
            </a:r>
            <a:r>
              <a:rPr lang="en-US" sz="1400" dirty="0"/>
              <a:t>of renewable energy projects will be required </a:t>
            </a:r>
            <a:r>
              <a:rPr lang="en-US" sz="1400" dirty="0" smtClean="0"/>
              <a:t>to:</a:t>
            </a:r>
          </a:p>
          <a:p>
            <a:r>
              <a:rPr lang="en-US" sz="1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Add 30% of the installation’s rated capacity in storage to aid frequency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Keep </a:t>
            </a:r>
            <a:r>
              <a:rPr lang="en-US" sz="1400" dirty="0"/>
              <a:t>45% of the project’s capacity in reserve for at least one minute for ramping </a:t>
            </a:r>
            <a:r>
              <a:rPr lang="en-US" sz="1400" dirty="0" smtClean="0"/>
              <a:t>control</a:t>
            </a:r>
          </a:p>
          <a:p>
            <a:pPr algn="r"/>
            <a:r>
              <a:rPr lang="en-US" sz="1000" i="1" dirty="0"/>
              <a:t>Credit: </a:t>
            </a:r>
            <a:r>
              <a:rPr lang="en-US" sz="1000" i="1" dirty="0" smtClean="0"/>
              <a:t>  Andy </a:t>
            </a:r>
            <a:r>
              <a:rPr lang="en-US" sz="1000" i="1" dirty="0" err="1" smtClean="0"/>
              <a:t>Colthorpe</a:t>
            </a:r>
            <a:r>
              <a:rPr lang="en-US" sz="1000" i="1" dirty="0" smtClean="0"/>
              <a:t> – PVTECH</a:t>
            </a:r>
            <a:endParaRPr lang="en-US" sz="1000" i="1" dirty="0"/>
          </a:p>
        </p:txBody>
      </p:sp>
      <p:pic>
        <p:nvPicPr>
          <p:cNvPr id="8198" name="Picture 6" descr="San Juan, Puerto Rico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/>
          <a:stretch/>
        </p:blipFill>
        <p:spPr bwMode="auto">
          <a:xfrm>
            <a:off x="3510265" y="3200400"/>
            <a:ext cx="4566935" cy="29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/>
              <a:t>Small electrical networks </a:t>
            </a:r>
            <a:r>
              <a:rPr lang="en-US" sz="1400" dirty="0" smtClean="0"/>
              <a:t>challenged </a:t>
            </a:r>
            <a:r>
              <a:rPr lang="en-US" sz="1400" dirty="0"/>
              <a:t>to maintain system </a:t>
            </a:r>
            <a:r>
              <a:rPr lang="en-US" sz="1400" dirty="0" smtClean="0"/>
              <a:t>stability - </a:t>
            </a:r>
            <a:r>
              <a:rPr lang="en-US" sz="1400" dirty="0" err="1" smtClean="0"/>
              <a:t>alaska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200" name="Picture 8" descr="The BESS has 13,760 battery cel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88" y="1295400"/>
            <a:ext cx="38959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4123997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Aug/2010 - The </a:t>
            </a:r>
            <a:r>
              <a:rPr lang="en-US" sz="1400" dirty="0"/>
              <a:t>world’s largest battery was inaugurated in Fairbanks, Alaska. In addition to stabilizing the local grid, it will reduce power outages in the area by 65</a:t>
            </a:r>
            <a:r>
              <a:rPr lang="en-US" sz="1400" dirty="0" smtClean="0"/>
              <a:t>%. </a:t>
            </a:r>
            <a:r>
              <a:rPr lang="en-US" sz="1400" dirty="0"/>
              <a:t>Spinning reserve has the highest priority of all the </a:t>
            </a:r>
            <a:r>
              <a:rPr lang="en-US" sz="1400" dirty="0" smtClean="0"/>
              <a:t>modes. It </a:t>
            </a:r>
            <a:r>
              <a:rPr lang="en-US" sz="1400" dirty="0"/>
              <a:t>is initiated at a system frequency of 59.8 Hz, with the BESS loading to full output at 59.4 Hz if system frequency continues to drop. </a:t>
            </a:r>
            <a:endParaRPr lang="en-US" sz="1400" dirty="0" smtClean="0"/>
          </a:p>
          <a:p>
            <a:pPr lvl="0" algn="r"/>
            <a:r>
              <a:rPr lang="en-US" sz="1000" i="1" dirty="0">
                <a:solidFill>
                  <a:prstClr val="black"/>
                </a:solidFill>
              </a:rPr>
              <a:t>Credit: </a:t>
            </a:r>
            <a:r>
              <a:rPr lang="en-US" sz="1000" i="1" dirty="0" smtClean="0">
                <a:solidFill>
                  <a:prstClr val="black"/>
                </a:solidFill>
              </a:rPr>
              <a:t>Paul Dvorak – </a:t>
            </a:r>
            <a:r>
              <a:rPr lang="en-US" sz="1000" i="1" dirty="0" err="1" smtClean="0">
                <a:solidFill>
                  <a:prstClr val="black"/>
                </a:solidFill>
              </a:rPr>
              <a:t>Windpower</a:t>
            </a:r>
            <a:r>
              <a:rPr lang="en-US" sz="1000" i="1" dirty="0" smtClean="0">
                <a:solidFill>
                  <a:prstClr val="black"/>
                </a:solidFill>
              </a:rPr>
              <a:t> Engineering Development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/>
              <a:t>Key benefits from a Utility's communication infrastructure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t="23028" r="26675" b="24038"/>
          <a:stretch/>
        </p:blipFill>
        <p:spPr bwMode="auto">
          <a:xfrm>
            <a:off x="304800" y="1295400"/>
            <a:ext cx="479849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257800"/>
            <a:ext cx="464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Illustration Source</a:t>
            </a:r>
            <a:r>
              <a:rPr lang="en-US" sz="1000" dirty="0"/>
              <a:t>: </a:t>
            </a:r>
            <a:r>
              <a:rPr lang="en-US" sz="1000" dirty="0" smtClean="0"/>
              <a:t>   </a:t>
            </a:r>
          </a:p>
          <a:p>
            <a:r>
              <a:rPr lang="en-US" sz="1000" dirty="0" smtClean="0"/>
              <a:t>EPRI final report “Estimating </a:t>
            </a:r>
            <a:r>
              <a:rPr lang="en-US" sz="1000" dirty="0"/>
              <a:t>the Costs and Benefits of the Smart Grid ” </a:t>
            </a:r>
            <a:r>
              <a:rPr lang="en-US" sz="1000" dirty="0" smtClean="0"/>
              <a:t>– March-2011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5110582" y="2362200"/>
            <a:ext cx="38883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Utility communication infrastructure can enable proper integration of distributed generators and controllable loads by enhancing:</a:t>
            </a:r>
          </a:p>
          <a:p>
            <a:endParaRPr lang="en-US" sz="1400" dirty="0"/>
          </a:p>
          <a:p>
            <a:pPr lvl="1"/>
            <a:r>
              <a:rPr lang="en-US" sz="1400" dirty="0" smtClean="0"/>
              <a:t>Safety (relay protection coordination)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Operational performance (aggregation)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Economic performance (can allow participation in future energy market frameworks)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43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593725"/>
          </a:xfrm>
        </p:spPr>
        <p:txBody>
          <a:bodyPr/>
          <a:lstStyle/>
          <a:p>
            <a:pPr algn="ctr"/>
            <a:r>
              <a:rPr lang="en-US" sz="2800" dirty="0" smtClean="0"/>
              <a:t>Questions</a:t>
            </a:r>
            <a:endParaRPr lang="en-US" sz="2800" dirty="0"/>
          </a:p>
        </p:txBody>
      </p:sp>
      <p:pic>
        <p:nvPicPr>
          <p:cNvPr id="5" name="Picture 5" descr="title28.jpg"/>
          <p:cNvPicPr>
            <a:picLocks noChangeAspect="1"/>
          </p:cNvPicPr>
          <p:nvPr/>
        </p:nvPicPr>
        <p:blipFill rotWithShape="1">
          <a:blip r:embed="rId2"/>
          <a:srcRect l="697" t="1738" r="2609" b="42030"/>
          <a:stretch/>
        </p:blipFill>
        <p:spPr bwMode="auto">
          <a:xfrm>
            <a:off x="1752600" y="2209800"/>
            <a:ext cx="5841395" cy="254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9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+mj-lt"/>
              </a:rPr>
              <a:t>overview</a:t>
            </a:r>
            <a:endParaRPr lang="en-US" sz="1400" dirty="0">
              <a:latin typeface="+mj-lt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0" y="1143000"/>
            <a:ext cx="6858000" cy="49530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Union Electric Company’s Tradition in Innovation </a:t>
            </a:r>
          </a:p>
          <a:p>
            <a:endParaRPr lang="en-US" sz="1600" dirty="0" smtClean="0"/>
          </a:p>
          <a:p>
            <a:r>
              <a:rPr lang="en-US" sz="1600" dirty="0"/>
              <a:t>Integrated DERs</a:t>
            </a:r>
          </a:p>
          <a:p>
            <a:pPr lvl="1"/>
            <a:r>
              <a:rPr lang="en-US" sz="1400" dirty="0"/>
              <a:t>Local </a:t>
            </a:r>
            <a:r>
              <a:rPr lang="en-US" sz="1400" dirty="0" smtClean="0"/>
              <a:t>Generators</a:t>
            </a:r>
          </a:p>
          <a:p>
            <a:pPr lvl="1"/>
            <a:r>
              <a:rPr lang="en-US" sz="1400" dirty="0"/>
              <a:t>Energy Efficiency </a:t>
            </a:r>
            <a:r>
              <a:rPr lang="en-US" sz="1400" dirty="0" smtClean="0"/>
              <a:t>and Load Response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Evolving Generation And Load Components 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Traditional synchronous machine interfaces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Microprocessor-controlled inverter interfaces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/>
              <a:t>Electrical Network Frequency And Voltage Stability </a:t>
            </a:r>
          </a:p>
          <a:p>
            <a:endParaRPr lang="en-US" sz="1600" dirty="0" smtClean="0"/>
          </a:p>
          <a:p>
            <a:r>
              <a:rPr lang="en-US" sz="1600" dirty="0" smtClean="0"/>
              <a:t>Small Electrical Networks That Have Been Challenged To Maintain System Stability </a:t>
            </a:r>
          </a:p>
          <a:p>
            <a:endParaRPr lang="en-US" sz="1600" dirty="0" smtClean="0"/>
          </a:p>
          <a:p>
            <a:r>
              <a:rPr lang="en-US" sz="1600" dirty="0" smtClean="0"/>
              <a:t>Key Benefits From a Utility's Communication Infrastructure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8" t="39115" r="25901" b="16555"/>
          <a:stretch/>
        </p:blipFill>
        <p:spPr bwMode="auto">
          <a:xfrm>
            <a:off x="1143000" y="1295400"/>
            <a:ext cx="6810232" cy="44082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where was this picture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taken ?    			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Hint: facility in St. Louis, MO  -   Year 1909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37605" r="11826" b="14359"/>
          <a:stretch/>
        </p:blipFill>
        <p:spPr bwMode="auto">
          <a:xfrm>
            <a:off x="609600" y="1710722"/>
            <a:ext cx="8077199" cy="3547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description needed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3962400"/>
            <a:ext cx="1905000" cy="1524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743200" y="3484260"/>
            <a:ext cx="609600" cy="4781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400" y="5657850"/>
            <a:ext cx="457200" cy="342900"/>
          </a:xfrm>
        </p:spPr>
        <p:txBody>
          <a:bodyPr/>
          <a:lstStyle/>
          <a:p>
            <a:fld id="{050977DB-C199-4239-9DBC-7EB61C6B3E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Many are non-</a:t>
            </a:r>
            <a:r>
              <a:rPr lang="en-US" sz="1600" dirty="0" err="1" smtClean="0"/>
              <a:t>dispatchable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They </a:t>
            </a:r>
            <a:r>
              <a:rPr lang="en-US" sz="1600" dirty="0"/>
              <a:t>change the premise’s energy and capacity requirements from central generation and the energy delivery network</a:t>
            </a:r>
          </a:p>
          <a:p>
            <a:endParaRPr lang="en-US" sz="1600" dirty="0"/>
          </a:p>
          <a:p>
            <a:r>
              <a:rPr lang="en-US" sz="1600" dirty="0"/>
              <a:t>Most distributed generators depend on the </a:t>
            </a:r>
            <a:r>
              <a:rPr lang="en-US" sz="1600" dirty="0" smtClean="0"/>
              <a:t>  utility’s electrical network to operate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premise can export power onto the grid when the instantaneous production of energy exceeds the local load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143001"/>
            <a:ext cx="7924800" cy="434579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Local Generators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695450"/>
            <a:ext cx="2678668" cy="394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8600"/>
            <a:ext cx="8534400" cy="3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  <a:noAutofit/>
          </a:bodyPr>
          <a:lstStyle>
            <a:lvl1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6940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6pPr>
            <a:lvl7pPr marL="913879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7pPr>
            <a:lvl8pPr marL="1370816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8pPr>
            <a:lvl9pPr marL="1827756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dirty="0">
                <a:latin typeface="+mj-lt"/>
              </a:rPr>
              <a:t>distributed </a:t>
            </a:r>
            <a:r>
              <a:rPr lang="en-US" sz="1400" dirty="0" smtClean="0">
                <a:latin typeface="+mj-lt"/>
              </a:rPr>
              <a:t>generators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400" y="5657850"/>
            <a:ext cx="457200" cy="342900"/>
          </a:xfrm>
        </p:spPr>
        <p:txBody>
          <a:bodyPr/>
          <a:lstStyle/>
          <a:p>
            <a:fld id="{050977DB-C199-4239-9DBC-7EB61C6B3E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0" y="154388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Building Automation Systems (BAS) can change the energy and capacity requirements from central generation and the energy delivery network</a:t>
            </a:r>
          </a:p>
          <a:p>
            <a:endParaRPr lang="en-US" sz="1600" dirty="0"/>
          </a:p>
          <a:p>
            <a:r>
              <a:rPr lang="en-US" sz="1600" dirty="0"/>
              <a:t>Traditionally installed to manage facility energy usage through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Monitoring and control of large loads (i.e. fan motors, lighting of large areas)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Monitoring and control of operating conditions such as humidity and temperature</a:t>
            </a:r>
          </a:p>
          <a:p>
            <a:endParaRPr lang="en-US" sz="1600" dirty="0"/>
          </a:p>
          <a:p>
            <a:r>
              <a:rPr lang="en-US" sz="1600" dirty="0"/>
              <a:t>Methods to achieve benefits include:  regulating temperature, humidity, and lighting based on parameters such as occupancy, ambient light &amp; timing schedule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143001"/>
            <a:ext cx="7924800" cy="434579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Load Response and Energy Efficiency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71" b="-5930"/>
          <a:stretch/>
        </p:blipFill>
        <p:spPr bwMode="auto">
          <a:xfrm>
            <a:off x="265814" y="2526563"/>
            <a:ext cx="4229986" cy="215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737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1" dirty="0"/>
              <a:t>Illustration Source: </a:t>
            </a:r>
            <a:r>
              <a:rPr lang="en-US" sz="800" dirty="0"/>
              <a:t>http://www.entecservicesinc.com/aspx/servicesdetail.aspx?srid=1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28600"/>
            <a:ext cx="8534400" cy="3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  <a:noAutofit/>
          </a:bodyPr>
          <a:lstStyle>
            <a:lvl1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6940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6pPr>
            <a:lvl7pPr marL="913879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7pPr>
            <a:lvl8pPr marL="1370816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8pPr>
            <a:lvl9pPr marL="1827756" algn="l" defTabSz="456940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666666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dirty="0" smtClean="0">
                <a:latin typeface="+mj-lt"/>
              </a:rPr>
              <a:t>Energy efficiency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9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+mj-lt"/>
              </a:rPr>
              <a:t>Evolving generator and load interfaces</a:t>
            </a:r>
            <a:endParaRPr lang="en-US" sz="14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7" t="37056" r="5220" b="4699"/>
          <a:stretch/>
        </p:blipFill>
        <p:spPr bwMode="auto">
          <a:xfrm>
            <a:off x="4416097" y="3884949"/>
            <a:ext cx="4288275" cy="2179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Synchronous Generator Constru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332"/>
          <a:stretch/>
        </p:blipFill>
        <p:spPr bwMode="auto">
          <a:xfrm>
            <a:off x="381000" y="1162049"/>
            <a:ext cx="5686425" cy="2397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6172200" y="804446"/>
            <a:ext cx="2895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Traditional Synchronous Machine Interfaces for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Fossil fuel generators 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14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Motor loads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4724399"/>
            <a:ext cx="3048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Growing Number of Inverter Interfaces for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Solar PV and Wind generators 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14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Motor loads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0" t="22909" r="36081" b="38890"/>
          <a:stretch/>
        </p:blipFill>
        <p:spPr bwMode="auto">
          <a:xfrm>
            <a:off x="5791200" y="3048000"/>
            <a:ext cx="3019107" cy="3069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86"/>
          <a:stretch/>
        </p:blipFill>
        <p:spPr bwMode="auto">
          <a:xfrm>
            <a:off x="152400" y="838200"/>
            <a:ext cx="3386137" cy="3097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Evolving system Component inertia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838200"/>
            <a:ext cx="289560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dirty="0">
                <a:solidFill>
                  <a:prstClr val="black"/>
                </a:solidFill>
                <a:ea typeface="ＭＳ Ｐゴシック" charset="-128"/>
                <a:cs typeface="Arial"/>
              </a:rPr>
              <a:t>Rotors 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store 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  <a:cs typeface="Arial"/>
              </a:rPr>
              <a:t>a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ngular 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  <a:cs typeface="Arial"/>
              </a:rPr>
              <a:t>m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omentum in</a:t>
            </a:r>
            <a:r>
              <a:rPr lang="en-US" sz="20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Generators 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14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Motors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4843214"/>
            <a:ext cx="3276600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Inverters have no Angular Momentum  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Microprocessor controlled 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</a:pPr>
            <a:r>
              <a:rPr lang="en-US" sz="1400" dirty="0">
                <a:solidFill>
                  <a:prstClr val="black"/>
                </a:solidFill>
                <a:ea typeface="ＭＳ Ｐゴシック" charset="-128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Non-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-128"/>
                <a:cs typeface="Arial"/>
              </a:rPr>
              <a:t>dispatchable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-128"/>
                <a:cs typeface="Arial"/>
              </a:rPr>
              <a:t> energy from  	Solar, Wind or similar</a:t>
            </a:r>
            <a:endParaRPr lang="en-US" sz="1400" dirty="0">
              <a:solidFill>
                <a:prstClr val="black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9" b="11206"/>
          <a:stretch/>
        </p:blipFill>
        <p:spPr bwMode="auto">
          <a:xfrm>
            <a:off x="1371600" y="795131"/>
            <a:ext cx="6858000" cy="232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3" y="4876800"/>
            <a:ext cx="3324225" cy="11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33" y="5061179"/>
            <a:ext cx="234455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s://encrypted-tbn0.gstatic.com/images?q=tbn:ANd9GcRdUaHapd9ShqpQ1yy9VLnOschUTg7WFqgnP1CjHmToDJaZTO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87" y="3362552"/>
            <a:ext cx="1499855" cy="13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186155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534400" cy="59372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Electrical network stability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Chnaged slide title"/>
</p:tagLst>
</file>

<file path=ppt/theme/theme1.xml><?xml version="1.0" encoding="utf-8"?>
<a:theme xmlns:a="http://schemas.openxmlformats.org/drawingml/2006/main" name="1_Template5">
  <a:themeElements>
    <a:clrScheme name="Ameren Theme">
      <a:dk1>
        <a:sysClr val="windowText" lastClr="000000"/>
      </a:dk1>
      <a:lt1>
        <a:sysClr val="window" lastClr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1_Template5</vt:lpstr>
      <vt:lpstr>PowerPoint Presentation</vt:lpstr>
      <vt:lpstr>overview</vt:lpstr>
      <vt:lpstr>where was this picture taken ?       Hint: facility in St. Louis, MO  -   Year 1909</vt:lpstr>
      <vt:lpstr>No description needed</vt:lpstr>
      <vt:lpstr>Local Generators</vt:lpstr>
      <vt:lpstr>Load Response and Energy Efficiency</vt:lpstr>
      <vt:lpstr>Evolving generator and load interfaces</vt:lpstr>
      <vt:lpstr>Evolving system Component inertia</vt:lpstr>
      <vt:lpstr>Electrical network stability</vt:lpstr>
      <vt:lpstr>Small electrical networks challenged to maintain system stability - Hawaii</vt:lpstr>
      <vt:lpstr>Small electrical networks challenged to maintain system stability - pr </vt:lpstr>
      <vt:lpstr>Small electrical networks challenged to maintain system stability - alaska </vt:lpstr>
      <vt:lpstr>Key benefits from a Utility's communication infrastructure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Intelligrid Strategy - Executive Summary</dc:title>
  <dc:creator/>
  <cp:keywords>Ameren;Accenture;Intelligrid Strategy</cp:keywords>
  <cp:lastModifiedBy/>
  <cp:revision>1</cp:revision>
  <dcterms:created xsi:type="dcterms:W3CDTF">2013-05-08T14:08:53Z</dcterms:created>
  <dcterms:modified xsi:type="dcterms:W3CDTF">2017-11-27T17:38:26Z</dcterms:modified>
</cp:coreProperties>
</file>