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6" r:id="rId2"/>
    <p:sldId id="347" r:id="rId3"/>
    <p:sldId id="274" r:id="rId4"/>
    <p:sldId id="353" r:id="rId5"/>
    <p:sldId id="331" r:id="rId6"/>
    <p:sldId id="332" r:id="rId7"/>
    <p:sldId id="355" r:id="rId8"/>
    <p:sldId id="344" r:id="rId9"/>
    <p:sldId id="339" r:id="rId10"/>
    <p:sldId id="343" r:id="rId11"/>
    <p:sldId id="342" r:id="rId12"/>
    <p:sldId id="341" r:id="rId13"/>
    <p:sldId id="340" r:id="rId14"/>
    <p:sldId id="336" r:id="rId15"/>
    <p:sldId id="338" r:id="rId16"/>
    <p:sldId id="354" r:id="rId17"/>
    <p:sldId id="324" r:id="rId18"/>
    <p:sldId id="320" r:id="rId19"/>
    <p:sldId id="321" r:id="rId20"/>
    <p:sldId id="352" r:id="rId21"/>
    <p:sldId id="351" r:id="rId22"/>
    <p:sldId id="356" r:id="rId23"/>
    <p:sldId id="29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C8FC05-0030-435F-9EDF-9B3D593FA8F0}">
          <p14:sldIdLst>
            <p14:sldId id="286"/>
            <p14:sldId id="347"/>
            <p14:sldId id="274"/>
            <p14:sldId id="353"/>
            <p14:sldId id="331"/>
            <p14:sldId id="332"/>
            <p14:sldId id="355"/>
            <p14:sldId id="344"/>
            <p14:sldId id="339"/>
            <p14:sldId id="343"/>
            <p14:sldId id="342"/>
            <p14:sldId id="341"/>
            <p14:sldId id="340"/>
            <p14:sldId id="336"/>
            <p14:sldId id="338"/>
            <p14:sldId id="354"/>
            <p14:sldId id="324"/>
            <p14:sldId id="320"/>
            <p14:sldId id="321"/>
            <p14:sldId id="352"/>
            <p14:sldId id="351"/>
            <p14:sldId id="356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7F80C"/>
    <a:srgbClr val="3C9639"/>
    <a:srgbClr val="439639"/>
    <a:srgbClr val="999999"/>
    <a:srgbClr val="D6E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Sheet1!$AD$2</c:f>
          <c:strCache>
            <c:ptCount val="1"/>
            <c:pt idx="0">
              <c:v>EPA vs Ameren Missouri Program Goals
2020-2029</c:v>
            </c:pt>
          </c:strCache>
        </c:strRef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Sheet1!$K$5</c:f>
              <c:strCache>
                <c:ptCount val="1"/>
                <c:pt idx="0">
                  <c:v>EPA Annual Goals for Missouri</c:v>
                </c:pt>
              </c:strCache>
            </c:strRef>
          </c:tx>
          <c:marker>
            <c:symbol val="none"/>
          </c:marker>
          <c:cat>
            <c:numRef>
              <c:f>Sheet1!$J$10:$J$19</c:f>
              <c:numCache>
                <c:formatCode>#,##0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Sheet1!$K$10:$K$19</c:f>
              <c:numCache>
                <c:formatCode>#,##0</c:formatCode>
                <c:ptCount val="10"/>
                <c:pt idx="0">
                  <c:v>1350716.7595018356</c:v>
                </c:pt>
                <c:pt idx="1">
                  <c:v>2051972.2726107817</c:v>
                </c:pt>
                <c:pt idx="2">
                  <c:v>2877825.6666990933</c:v>
                </c:pt>
                <c:pt idx="3">
                  <c:v>3816771.5122545045</c:v>
                </c:pt>
                <c:pt idx="4">
                  <c:v>4840552.6141571989</c:v>
                </c:pt>
                <c:pt idx="5">
                  <c:v>5789533.2598903524</c:v>
                </c:pt>
                <c:pt idx="6">
                  <c:v>6665347.6079603713</c:v>
                </c:pt>
                <c:pt idx="7">
                  <c:v>7469544.8477672413</c:v>
                </c:pt>
                <c:pt idx="8">
                  <c:v>8203591.7576114023</c:v>
                </c:pt>
                <c:pt idx="9">
                  <c:v>8868875.1572181191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Sheet1!$L$5</c:f>
              <c:strCache>
                <c:ptCount val="1"/>
                <c:pt idx="0">
                  <c:v>EPA Assumed Annual Goals for Ameren Missouri</c:v>
                </c:pt>
              </c:strCache>
            </c:strRef>
          </c:tx>
          <c:marker>
            <c:symbol val="none"/>
          </c:marker>
          <c:cat>
            <c:numRef>
              <c:f>Sheet1!$J$10:$J$19</c:f>
              <c:numCache>
                <c:formatCode>#,##0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Sheet1!$L$10:$L$19</c:f>
              <c:numCache>
                <c:formatCode>#,##0</c:formatCode>
                <c:ptCount val="10"/>
                <c:pt idx="0">
                  <c:v>675358.37975091778</c:v>
                </c:pt>
                <c:pt idx="1">
                  <c:v>1025986.1363053909</c:v>
                </c:pt>
                <c:pt idx="2">
                  <c:v>1438912.8333495467</c:v>
                </c:pt>
                <c:pt idx="3">
                  <c:v>1908385.7561272522</c:v>
                </c:pt>
                <c:pt idx="4">
                  <c:v>2420276.3070785995</c:v>
                </c:pt>
                <c:pt idx="5">
                  <c:v>2894766.6299451762</c:v>
                </c:pt>
                <c:pt idx="6">
                  <c:v>3332673.8039801857</c:v>
                </c:pt>
                <c:pt idx="7">
                  <c:v>3734772.4238836206</c:v>
                </c:pt>
                <c:pt idx="8">
                  <c:v>4101795.8788057012</c:v>
                </c:pt>
                <c:pt idx="9">
                  <c:v>4434437.5786090596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Sheet1!$M$5</c:f>
              <c:strCache>
                <c:ptCount val="1"/>
                <c:pt idx="0">
                  <c:v>Ameren Missouri Program MAP</c:v>
                </c:pt>
              </c:strCache>
            </c:strRef>
          </c:tx>
          <c:marker>
            <c:symbol val="none"/>
          </c:marker>
          <c:cat>
            <c:numRef>
              <c:f>Sheet1!$J$10:$J$19</c:f>
              <c:numCache>
                <c:formatCode>#,##0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Sheet1!$M$10:$M$19</c:f>
              <c:numCache>
                <c:formatCode>#,##0</c:formatCode>
                <c:ptCount val="10"/>
                <c:pt idx="0">
                  <c:v>769037.76690063998</c:v>
                </c:pt>
                <c:pt idx="1">
                  <c:v>941465.58277536067</c:v>
                </c:pt>
                <c:pt idx="2">
                  <c:v>1091385.9257394362</c:v>
                </c:pt>
                <c:pt idx="3">
                  <c:v>1248042.7849730409</c:v>
                </c:pt>
                <c:pt idx="4">
                  <c:v>1441286.7496775079</c:v>
                </c:pt>
                <c:pt idx="5">
                  <c:v>1641299.7077918886</c:v>
                </c:pt>
                <c:pt idx="6">
                  <c:v>1828728.7030929599</c:v>
                </c:pt>
                <c:pt idx="7">
                  <c:v>2026916.0147471041</c:v>
                </c:pt>
                <c:pt idx="8">
                  <c:v>2166200.4360152022</c:v>
                </c:pt>
                <c:pt idx="9">
                  <c:v>2262347.6505911364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Sheet1!$N$5</c:f>
              <c:strCache>
                <c:ptCount val="1"/>
                <c:pt idx="0">
                  <c:v>Ameren Missouri Program RAP</c:v>
                </c:pt>
              </c:strCache>
            </c:strRef>
          </c:tx>
          <c:marker>
            <c:symbol val="none"/>
          </c:marker>
          <c:cat>
            <c:numRef>
              <c:f>Sheet1!$J$10:$J$19</c:f>
              <c:numCache>
                <c:formatCode>#,##0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Sheet1!$N$10:$N$19</c:f>
              <c:numCache>
                <c:formatCode>#,##0</c:formatCode>
                <c:ptCount val="10"/>
                <c:pt idx="0">
                  <c:v>551080.80230512016</c:v>
                </c:pt>
                <c:pt idx="1">
                  <c:v>676108.72667046741</c:v>
                </c:pt>
                <c:pt idx="2">
                  <c:v>785597.3836555942</c:v>
                </c:pt>
                <c:pt idx="3">
                  <c:v>900812.9537669227</c:v>
                </c:pt>
                <c:pt idx="4">
                  <c:v>1043665.7224107347</c:v>
                </c:pt>
                <c:pt idx="5">
                  <c:v>1191148.5946495866</c:v>
                </c:pt>
                <c:pt idx="6">
                  <c:v>1329127.3521213753</c:v>
                </c:pt>
                <c:pt idx="7">
                  <c:v>1477478.2058311438</c:v>
                </c:pt>
                <c:pt idx="8">
                  <c:v>1583000.2814392401</c:v>
                </c:pt>
                <c:pt idx="9">
                  <c:v>1657573.5814256922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59680"/>
        <c:axId val="119561600"/>
      </c:lineChart>
      <c:catAx>
        <c:axId val="119559680"/>
        <c:scaling>
          <c:orientation val="minMax"/>
        </c:scaling>
        <c:delete val="0"/>
        <c:axPos val="b"/>
        <c:title>
          <c:tx>
            <c:strRef>
              <c:f>Sheet1!$AD$3</c:f>
              <c:strCache>
                <c:ptCount val="1"/>
                <c:pt idx="0">
                  <c:v>Year</c:v>
                </c:pt>
              </c:strCache>
            </c:strRef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9561600"/>
        <c:crosses val="autoZero"/>
        <c:auto val="1"/>
        <c:lblAlgn val="ctr"/>
        <c:lblOffset val="100"/>
        <c:noMultiLvlLbl val="0"/>
      </c:catAx>
      <c:valAx>
        <c:axId val="119561600"/>
        <c:scaling>
          <c:orientation val="minMax"/>
        </c:scaling>
        <c:delete val="0"/>
        <c:axPos val="l"/>
        <c:majorGridlines/>
        <c:title>
          <c:tx>
            <c:strRef>
              <c:f>Sheet1!$AD$4</c:f>
              <c:strCache>
                <c:ptCount val="1"/>
                <c:pt idx="0">
                  <c:v>Cumulative MWH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crossAx val="119559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F4B1D6-A14A-49F3-89E4-646CEBC8D853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68B0F9-4B29-49D0-94BF-10571694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38AFA1-D132-442E-B1AC-DD849B4F33A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63833F-694C-4799-B24A-5D2F9A3FC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833F-694C-4799-B24A-5D2F9A3FCE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9718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5052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5638800"/>
            <a:ext cx="8686800" cy="1210962"/>
            <a:chOff x="457200" y="5638800"/>
            <a:chExt cx="8686800" cy="1210962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108" y="5638800"/>
              <a:ext cx="3459892" cy="12109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816887"/>
              <a:ext cx="2456642" cy="977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78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9144000" cy="16002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3" y="5955867"/>
                <a:ext cx="1139858" cy="90213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107" y="5791200"/>
              <a:ext cx="3459893" cy="1019433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457200" y="6172201"/>
            <a:ext cx="381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0510" y="0"/>
            <a:ext cx="9685132" cy="6858000"/>
            <a:chOff x="10510" y="0"/>
            <a:chExt cx="9685132" cy="685800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10510" y="0"/>
              <a:ext cx="9143245" cy="6858000"/>
              <a:chOff x="10510" y="0"/>
              <a:chExt cx="9143245" cy="6858000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0" y="5955867"/>
                <a:ext cx="1042330" cy="90213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0" y="0"/>
                <a:ext cx="9143245" cy="707078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804356"/>
              <a:ext cx="2456642" cy="977444"/>
            </a:xfrm>
            <a:prstGeom prst="rect">
              <a:avLst/>
            </a:prstGeom>
          </p:spPr>
        </p:pic>
      </p:grp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457200" y="6172201"/>
            <a:ext cx="381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62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7882" y="0"/>
            <a:ext cx="9703524" cy="6886903"/>
            <a:chOff x="-7882" y="0"/>
            <a:chExt cx="9703524" cy="688690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882" y="0"/>
              <a:ext cx="9143245" cy="6886903"/>
              <a:chOff x="-7882" y="0"/>
              <a:chExt cx="9143245" cy="6886903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21" y="5984770"/>
                <a:ext cx="1139858" cy="90213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882" y="0"/>
                <a:ext cx="9143245" cy="57297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804356"/>
              <a:ext cx="2456642" cy="977444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457200" y="6188075"/>
            <a:ext cx="457200" cy="2889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7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566"/>
            <a:ext cx="9695642" cy="6857434"/>
            <a:chOff x="0" y="566"/>
            <a:chExt cx="9695642" cy="6857434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566"/>
              <a:ext cx="9144000" cy="6857434"/>
              <a:chOff x="0" y="566"/>
              <a:chExt cx="9144000" cy="6857434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66"/>
                <a:ext cx="926515" cy="685743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84107" y="5838567"/>
                <a:ext cx="3459893" cy="101943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41756"/>
              <a:ext cx="2456642" cy="977444"/>
            </a:xfrm>
            <a:prstGeom prst="rect">
              <a:avLst/>
            </a:prstGeom>
          </p:spPr>
        </p:pic>
      </p:grp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990088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37376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1021" y="5882407"/>
            <a:ext cx="9143245" cy="975593"/>
            <a:chOff x="-21021" y="5882407"/>
            <a:chExt cx="9143245" cy="975593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21" y="5961962"/>
              <a:ext cx="9143245" cy="8960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5882407"/>
              <a:ext cx="1685925" cy="670793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7391400" y="6248400"/>
            <a:ext cx="457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76200" y="6324600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2438400" cy="970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5456380"/>
            <a:ext cx="9144000" cy="14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52400" y="6324600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50195"/>
            <a:ext cx="2030283" cy="8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6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53000" cy="68580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953000" y="0"/>
            <a:ext cx="4818842" cy="6858000"/>
            <a:chOff x="4953000" y="0"/>
            <a:chExt cx="4818842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108" y="5647038"/>
              <a:ext cx="3459892" cy="12109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94156"/>
              <a:ext cx="2456642" cy="977444"/>
            </a:xfrm>
            <a:prstGeom prst="rect">
              <a:avLst/>
            </a:prstGeom>
          </p:spPr>
        </p:pic>
      </p:grpSp>
      <p:sp>
        <p:nvSpPr>
          <p:cNvPr id="2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1981200"/>
            <a:ext cx="3505200" cy="484909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438400"/>
            <a:ext cx="3505200" cy="484909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4363453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45827" y="4953000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98227" y="5257800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5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953000" y="0"/>
            <a:ext cx="4818842" cy="6858000"/>
            <a:chOff x="4953000" y="0"/>
            <a:chExt cx="4818842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108" y="5647038"/>
              <a:ext cx="3459892" cy="121096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94156"/>
              <a:ext cx="2456642" cy="977444"/>
            </a:xfrm>
            <a:prstGeom prst="rect">
              <a:avLst/>
            </a:prstGeom>
          </p:spPr>
        </p:pic>
      </p:grpSp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1905000"/>
            <a:ext cx="3505200" cy="484909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362200"/>
            <a:ext cx="3505200" cy="484909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4287253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45827" y="4876800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98227" y="5181600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5053584" cy="68707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953000" y="0"/>
            <a:ext cx="4818843" cy="6858000"/>
            <a:chOff x="4953000" y="0"/>
            <a:chExt cx="4818843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75" y="5486400"/>
              <a:ext cx="2981325" cy="11862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04800"/>
              <a:ext cx="2456643" cy="977444"/>
            </a:xfrm>
            <a:prstGeom prst="rect">
              <a:avLst/>
            </a:prstGeom>
          </p:spPr>
        </p:pic>
      </p:grp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12954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17526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4267200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45827" y="4856747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98227" y="5161547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8083"/>
            <a:ext cx="9144000" cy="422753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1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8644" y="5931243"/>
              <a:ext cx="3145357" cy="92675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715000"/>
              <a:ext cx="2456642" cy="977444"/>
            </a:xfrm>
            <a:prstGeom prst="rect">
              <a:avLst/>
            </a:prstGeom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24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858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88973" y="20053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609600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914400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3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1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8644" y="5931243"/>
              <a:ext cx="3145357" cy="92675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715000"/>
              <a:ext cx="2456642" cy="977444"/>
            </a:xfrm>
            <a:prstGeom prst="rect">
              <a:avLst/>
            </a:prstGeom>
          </p:spPr>
        </p:pic>
      </p:grp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24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858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88973" y="20053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609600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914400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524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858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88973" y="20053"/>
            <a:ext cx="3626427" cy="360947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DD.MM.YY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609600"/>
            <a:ext cx="2362200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914400"/>
            <a:ext cx="2209800" cy="5334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Speaker’s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6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0574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3429000" cy="533400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76200"/>
            <a:ext cx="9144000" cy="6831227"/>
            <a:chOff x="0" y="76200"/>
            <a:chExt cx="9144000" cy="68312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76200"/>
              <a:ext cx="9144000" cy="6831227"/>
              <a:chOff x="0" y="76200"/>
              <a:chExt cx="9144000" cy="6831227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6200"/>
                <a:ext cx="3047999" cy="171861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5257800"/>
                <a:ext cx="5257800" cy="164962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181600"/>
                <a:ext cx="2981325" cy="118620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77613"/>
              <a:ext cx="2030283" cy="80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94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2766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3810000"/>
            <a:ext cx="3429001" cy="533400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6200"/>
            <a:ext cx="9144000" cy="6831227"/>
            <a:chOff x="0" y="76200"/>
            <a:chExt cx="9144000" cy="68312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76200"/>
              <a:ext cx="9144000" cy="6831227"/>
              <a:chOff x="0" y="76200"/>
              <a:chExt cx="9144000" cy="6831227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6200"/>
                <a:ext cx="3047999" cy="171861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5257800"/>
                <a:ext cx="5257800" cy="164962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181600"/>
                <a:ext cx="2981325" cy="118620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77613"/>
              <a:ext cx="2030283" cy="80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10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4003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2933700"/>
            <a:ext cx="35814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421683" cy="6829097"/>
            <a:chOff x="0" y="0"/>
            <a:chExt cx="9421683" cy="6829097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0"/>
              <a:ext cx="9144000" cy="6829097"/>
              <a:chOff x="0" y="0"/>
              <a:chExt cx="9144000" cy="6829097"/>
            </a:xfrm>
          </p:grpSpPr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7711" y="0"/>
                <a:ext cx="2316289" cy="199932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24830"/>
                <a:ext cx="7558416" cy="180426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5186516"/>
                <a:ext cx="2981325" cy="118620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477613"/>
              <a:ext cx="2030283" cy="80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81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D3C6-C929-44A3-9E99-15BCCD85AB13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03CC-B6BD-4BB5-8E10-6E82084C5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8" r:id="rId3"/>
    <p:sldLayoutId id="2147483667" r:id="rId4"/>
    <p:sldLayoutId id="2147483650" r:id="rId5"/>
    <p:sldLayoutId id="2147483651" r:id="rId6"/>
    <p:sldLayoutId id="2147483672" r:id="rId7"/>
    <p:sldLayoutId id="2147483675" r:id="rId8"/>
    <p:sldLayoutId id="2147483673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572000" cy="914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Statewide Collaborative – EW-2013-0519</a:t>
            </a:r>
          </a:p>
          <a:p>
            <a:r>
              <a:rPr lang="en-US" dirty="0" smtClean="0"/>
              <a:t>Role of Energy Efficiency in Section  111(d) Compliance</a:t>
            </a:r>
          </a:p>
          <a:p>
            <a:endParaRPr lang="en-US" dirty="0" smtClean="0"/>
          </a:p>
          <a:p>
            <a:r>
              <a:rPr lang="en-US" dirty="0"/>
              <a:t>October 21,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3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00669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828800"/>
            <a:ext cx="3200400" cy="181588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10 of the studies indicate Achievable Potential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22275" y="3797082"/>
            <a:ext cx="3200400" cy="13849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the EPA only used MAP from all 10 of these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0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07996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err="1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  <a:endParaRPr lang="en-US" sz="700" b="0" i="0" u="none" strike="noStrike" dirty="0">
                        <a:solidFill>
                          <a:srgbClr val="355E91"/>
                        </a:solidFill>
                        <a:effectLst/>
                        <a:latin typeface="Times New Roman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</a:t>
                      </a:r>
                      <a:r>
                        <a:rPr lang="en-US" sz="700" b="0" i="0" u="none" strike="noStrike" dirty="0" err="1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Nexant</a:t>
                      </a:r>
                      <a:endParaRPr lang="en-US" sz="700" b="0" i="0" u="none" strike="noStrike" dirty="0">
                        <a:solidFill>
                          <a:srgbClr val="355E91"/>
                        </a:solidFill>
                        <a:effectLst/>
                        <a:latin typeface="Times New Roman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828800"/>
            <a:ext cx="3200400" cy="181588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Gross Potential is reported by 5 of the studies used by the EPA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2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51924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1700" y="2743200"/>
            <a:ext cx="3200400" cy="224676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Six studies referenced by the EPA reported measure level potential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00726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718" y="2133600"/>
            <a:ext cx="3352081" cy="181588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Six studies referenced by the EPA have a study end of 2020 or prior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2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40462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718" y="2133600"/>
            <a:ext cx="3504482" cy="224676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Three studies referenced by the EPA use data from secondary data sources, not primary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94146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</a:t>
                      </a:r>
                      <a:r>
                        <a:rPr lang="en-US" sz="700" b="0" i="0" u="none" strike="noStrike" dirty="0" err="1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Nexant</a:t>
                      </a:r>
                      <a:endParaRPr lang="en-US" sz="700" b="0" i="0" u="none" strike="noStrike" dirty="0">
                        <a:solidFill>
                          <a:srgbClr val="355E91"/>
                        </a:solidFill>
                        <a:effectLst/>
                        <a:latin typeface="Times New Roman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2201882"/>
            <a:ext cx="5638800" cy="224676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EPA reports Pennsylvania with highest average annual potential.  However, EPA erroneously extracted real potential estimates from this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2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71628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Impacts On Customers If Maximum Achievable Potential (“MAP”) Load Reductions Are To Be Pursued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52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7525" y="1295400"/>
            <a:ext cx="222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Highly Confidential</a:t>
            </a: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8004"/>
            <a:ext cx="496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17" y="2743200"/>
            <a:ext cx="490008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10325" y="1978168"/>
            <a:ext cx="381000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8501061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While the MAP portfolio may be cost effective on a total basis, the incremental cost of achieving MAP results is high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0" y="2971800"/>
            <a:ext cx="36576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levelized costs of incremental energy savings from MAP relative to RAP is $106/MWh or 10.6 cents per kWh</a:t>
            </a:r>
          </a:p>
        </p:txBody>
      </p:sp>
      <p:sp>
        <p:nvSpPr>
          <p:cNvPr id="13" name="Pentagon 12"/>
          <p:cNvSpPr/>
          <p:nvPr/>
        </p:nvSpPr>
        <p:spPr>
          <a:xfrm>
            <a:off x="304800" y="4343400"/>
            <a:ext cx="3929062" cy="13335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Higher levelized cost than the top supply side options, including wind, natural gas and nuclear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EPA REPORTS MAXIMUM ACHIEVABLE POTENTIAL OR “MAP”:  REF. 2010 XCEL DSM POTENTIAL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304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" y="1393794"/>
            <a:ext cx="8858250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362700"/>
            <a:ext cx="42672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MAP COSTS A MULTIPLE OF 6X RAP.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8458200" cy="1143000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478" y="3352800"/>
            <a:ext cx="8465321" cy="2514600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124200"/>
            <a:ext cx="8458200" cy="2286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596" y="3124200"/>
            <a:ext cx="2743204" cy="2286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0" y="3352800"/>
            <a:ext cx="1371596" cy="3009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EPA REPORTS MAXIMUM ACHIEVABLE POTENTIAL OR “MAP”:  REF:  2010 XCEL DSM POTENTIAL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6" y="1524000"/>
            <a:ext cx="811504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1" y="2057400"/>
            <a:ext cx="7620000" cy="2133600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191000"/>
            <a:ext cx="4648200" cy="228600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4648919"/>
            <a:ext cx="2286001" cy="228600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1" y="4877519"/>
            <a:ext cx="7620000" cy="608881"/>
          </a:xfrm>
          <a:prstGeom prst="rect">
            <a:avLst/>
          </a:prstGeom>
          <a:solidFill>
            <a:srgbClr val="999999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4419600"/>
            <a:ext cx="7620001" cy="2286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4191000"/>
            <a:ext cx="2971802" cy="2286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4648200"/>
            <a:ext cx="5334000" cy="2286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67129"/>
              </p:ext>
            </p:extLst>
          </p:nvPr>
        </p:nvGraphicFramePr>
        <p:xfrm>
          <a:off x="542925" y="1371599"/>
          <a:ext cx="7800975" cy="472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EPA’s 2020-2029 Load Reduction Goals For Missouri vs. Ameren Missouri Maximum Achievable Potential (“MAP”)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4038600" cy="1143000"/>
          </a:xfrm>
          <a:prstGeom prst="rect">
            <a:avLst/>
          </a:prstGeom>
          <a:solidFill>
            <a:srgbClr val="439639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200" dirty="0" smtClean="0"/>
              <a:t>Assume Ameren MO provides 50% of the electricity for MO. Ameren MO maximum achievable load reduction potential is 2,260,000 MWH or 51% of the EPA’s goal for Ameren Missouri, or 26 % of  the EPA’s goal for Missouri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58023" y="387661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2.2 mil MWh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848600" y="3771900"/>
            <a:ext cx="0" cy="2286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8600" y="4000500"/>
            <a:ext cx="0" cy="3429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5244" y="1828800"/>
            <a:ext cx="642667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Can Missouri Claim Credit For DSM Savings Achieved Prior To 2017?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5258" y="4182159"/>
            <a:ext cx="7467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EPA’s position is unclear, but…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0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DSM Savings </a:t>
            </a:r>
            <a:r>
              <a:rPr lang="en-US" sz="4000" dirty="0"/>
              <a:t>Credit </a:t>
            </a:r>
            <a:r>
              <a:rPr lang="en-US" sz="4000" dirty="0" smtClean="0"/>
              <a:t>Prior to 2017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85800" y="1447800"/>
            <a:ext cx="8001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EPA’s position:</a:t>
            </a:r>
          </a:p>
          <a:p>
            <a:endParaRPr lang="en-US" sz="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Excerpt from Step 4 of the EPA GHG Abatement Measures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Any </a:t>
            </a:r>
            <a:r>
              <a:rPr lang="en-US" sz="1400" b="1" i="1" dirty="0"/>
              <a:t>improvement in EE savings performance between 2012 and 2017 will benefit a state in meeting its state EE goals for the 2020-2029 interim compliance period.</a:t>
            </a:r>
            <a:r>
              <a:rPr lang="en-US" sz="1400" b="1" i="1" baseline="30000" dirty="0"/>
              <a:t>225</a:t>
            </a:r>
            <a:endParaRPr lang="en-US" sz="1400" b="1" i="1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Corresponding excerpt from EPA Preamble (</a:t>
            </a:r>
            <a:r>
              <a:rPr lang="en-US" b="1" baseline="30000" dirty="0" smtClean="0"/>
              <a:t>“225”</a:t>
            </a:r>
            <a:r>
              <a:rPr lang="en-US" b="1" dirty="0" smtClean="0"/>
              <a:t> reference - above)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… </a:t>
            </a:r>
            <a:r>
              <a:rPr lang="en-US" sz="1400" b="1" i="1" dirty="0" smtClean="0"/>
              <a:t>the </a:t>
            </a:r>
            <a:r>
              <a:rPr lang="en-US" sz="1400" b="1" i="1" dirty="0"/>
              <a:t>EPA also requests comment on the following alternatives: The start date of the initial plan performance period, the date of promulgation of the emission guidelines, the end date of the base period for the EPA's BSER-based goals analysis (e.g., the beginning of 2013 for blocks 1-3 and beginning of 2017 for block 4, end-use energy efficiency), the end of 2005, or another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Excerpts from SNL article Sept 9, 5:08PM CT by Eric Wolff regarding U.S</a:t>
            </a:r>
            <a:r>
              <a:rPr lang="en-US" b="1" dirty="0"/>
              <a:t>. House subcommittee hearing Sept. </a:t>
            </a:r>
            <a:r>
              <a:rPr lang="en-US" b="1" dirty="0" smtClean="0"/>
              <a:t>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"</a:t>
            </a:r>
            <a:r>
              <a:rPr lang="en-US" sz="1400" b="1" i="1" dirty="0"/>
              <a:t>EPA's Clean Power Plan is about moving forward," a spokeswoman said in an email. </a:t>
            </a:r>
            <a:endParaRPr lang="en-US" sz="1400" b="1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i="1" dirty="0"/>
              <a:t>If states were to get credit for early action, it would likely take the form of moving the baseline year. </a:t>
            </a:r>
            <a:endParaRPr lang="en-US" sz="1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The EPA’s Scenario models – all of which exclude credit for any DSM savings prior to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6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799" y="1371600"/>
            <a:ext cx="642667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Final Thoughts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7338" y="2209800"/>
            <a:ext cx="7467600" cy="40934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Utility program induced energy efficiency load reductions can be a cost effective source to reduce greenhouse gas emissions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Past utility program induced energy efficiency load reductions are not indicative of future load reductions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000" b="1" dirty="0" smtClean="0"/>
              <a:t>Codes and Standards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000" b="1" dirty="0" smtClean="0"/>
              <a:t>Actual EM&amp;V results supplanting engineering models and savings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000" b="1" dirty="0" smtClean="0"/>
              <a:t>Volatility of utility avoided costs used to quantify cost effectiveness</a:t>
            </a:r>
            <a:endParaRPr lang="en-US" sz="2000" b="1" dirty="0"/>
          </a:p>
          <a:p>
            <a:pPr marL="742950" indent="-742950">
              <a:buFont typeface="+mj-lt"/>
              <a:buAutoNum type="arabicPeriod"/>
            </a:pPr>
            <a:r>
              <a:rPr lang="en-US" sz="2000" b="1" dirty="0" smtClean="0"/>
              <a:t>Incremental Customer costs of achieving overly aggressive energy efficiency load reduction targets are significant</a:t>
            </a:r>
          </a:p>
        </p:txBody>
      </p:sp>
    </p:spTree>
    <p:extLst>
      <p:ext uri="{BB962C8B-B14F-4D97-AF65-F5344CB8AC3E}">
        <p14:creationId xmlns:p14="http://schemas.microsoft.com/office/powerpoint/2010/main" val="33410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Block 4:  EPA’s Foundational Assumption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2103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Page 5-32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724150"/>
            <a:ext cx="6629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800600"/>
            <a:ext cx="6172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WHEN IT COMES TO ENERGY EFFICIENCY POTENTIAL, THE FUTURE DOES NOT RESEMBLE THE PAST.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061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5719" y="2286000"/>
            <a:ext cx="642667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1.5% Load Reduction Based In Part 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of 2 Parts) On Performance of EER States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9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with EERS Statutes (</a:t>
            </a:r>
            <a:r>
              <a:rPr lang="en-US" dirty="0" smtClean="0"/>
              <a:t>ACEEE </a:t>
            </a:r>
            <a:r>
              <a:rPr lang="en-US" dirty="0" smtClean="0"/>
              <a:t>Report)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http://www.diymaps.net/userimages/302203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18333" r="4302" b="20667"/>
          <a:stretch/>
        </p:blipFill>
        <p:spPr bwMode="auto">
          <a:xfrm>
            <a:off x="990599" y="1419590"/>
            <a:ext cx="6793239" cy="44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61950" y="4752975"/>
            <a:ext cx="228600" cy="228600"/>
          </a:xfrm>
          <a:prstGeom prst="ellipse">
            <a:avLst/>
          </a:prstGeom>
          <a:solidFill>
            <a:srgbClr val="17F80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1950" y="5153025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1950" y="5543550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688352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Active EERS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11343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Frozen EERS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50396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Cancelled EERS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States with an EERS in place as of January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0127" y="1600196"/>
          <a:ext cx="7323745" cy="4525971"/>
        </p:xfrm>
        <a:graphic>
          <a:graphicData uri="http://schemas.openxmlformats.org/drawingml/2006/table">
            <a:tbl>
              <a:tblPr/>
              <a:tblGrid>
                <a:gridCol w="763425"/>
                <a:gridCol w="252141"/>
                <a:gridCol w="373541"/>
                <a:gridCol w="581324"/>
                <a:gridCol w="728406"/>
                <a:gridCol w="756421"/>
                <a:gridCol w="497277"/>
                <a:gridCol w="775098"/>
                <a:gridCol w="709728"/>
                <a:gridCol w="747083"/>
                <a:gridCol w="644359"/>
                <a:gridCol w="494942"/>
              </a:tblGrid>
              <a:tr h="14012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 within each state EERS that impacts performance assessment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3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Caps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Gross Savings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Renewables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Combined Heat and Power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Utility Infrastructure Improvements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Codes and Standards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Earlier Years EE Load Reductions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Demand Response as EE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for Self Directed Energy Savings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Non-TRC Cost Effectiveness Test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Fuel Neutrality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Arizona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Arkansas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California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Colorado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Connecticut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Hawaii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Illinois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Indiana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Iowa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Maine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Maryland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Massachusetts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Michigan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Minnesota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Nevada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Mexico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Carolina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Ohio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††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Oregon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Pennsylvania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Rhode Island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Vermont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Wisconsin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† Indiana cancelled their EERS in 2014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1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†† Ohio has frozen their EERS for 2014-2015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362700"/>
            <a:ext cx="60198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Actual Load Reductions ≠ Reported Load Reductions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0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5719" y="2286000"/>
            <a:ext cx="642667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1.5% Load Reduction Based In Part (2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of 2 Parts) On The Results of Ten DSM Potential Studies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9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EPA Basis for 1.5% Load Reduction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73682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EPA Basis for 1.5% Load </a:t>
            </a:r>
            <a:r>
              <a:rPr lang="en-US" sz="4000" dirty="0" smtClean="0"/>
              <a:t>Reduction</a:t>
            </a:r>
            <a:br>
              <a:rPr lang="en-US" sz="4000" dirty="0" smtClean="0"/>
            </a:br>
            <a:r>
              <a:rPr lang="en-US" sz="2000" dirty="0"/>
              <a:t>EPA Assumption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47648"/>
              </p:ext>
            </p:extLst>
          </p:nvPr>
        </p:nvGraphicFramePr>
        <p:xfrm>
          <a:off x="763438" y="1295400"/>
          <a:ext cx="7696200" cy="4603344"/>
        </p:xfrm>
        <a:graphic>
          <a:graphicData uri="http://schemas.openxmlformats.org/drawingml/2006/table">
            <a:tbl>
              <a:tblPr/>
              <a:tblGrid>
                <a:gridCol w="1085406"/>
                <a:gridCol w="868325"/>
                <a:gridCol w="1017568"/>
                <a:gridCol w="841189"/>
                <a:gridCol w="556269"/>
                <a:gridCol w="814054"/>
                <a:gridCol w="827620"/>
                <a:gridCol w="841189"/>
                <a:gridCol w="844580"/>
              </a:tblGrid>
              <a:tr h="12275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1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2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Summary of Recent (2010-2014) Electric Energy Efficiency Potential Studies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Client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Analyst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 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Study</a:t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Period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End-year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 Annual Projected Potential as % of Baseline Sales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Economic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Achievable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Arizona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Salt River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 Project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Cadmus Group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California Energy Commission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9.6%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Colorado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Xcel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Kema,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2010-2020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Delaware DNR/DEC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Optimal Energy, Inc.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Illinois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ComEd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ICF International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Michigan PSC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2013-2023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33.8%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3.1%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1.4%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Jersey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Rutgers University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EnerNOC Utility Solutions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2010-2016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12.8%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5.90%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Mexico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State of New Mexico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2012-2025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14.7%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New York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ConEd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2010-2018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1.7%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Pacific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Northwest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(Idaho,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Montana,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Oregon,</a:t>
                      </a:r>
                      <a:b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1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Washington)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US Department of Energy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Lawrence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Berkeley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National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Laboratory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2011-2021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Not reported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Pennsylvania PUC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GDS Associates and Nexant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2013-2018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27.2%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17.3%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4.5%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Tennessee Valley Authority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Global Energy Partners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2009-2030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24.8%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19.8%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1.1%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0.9%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283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Range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0.8% - 2.9%</a:t>
                      </a:r>
                      <a:b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28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Average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1.5%</a:t>
                      </a:r>
                      <a:b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355E91"/>
                          </a:solidFill>
                          <a:effectLst/>
                          <a:latin typeface="Times New Roman"/>
                        </a:rPr>
                        <a:t>Per year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828800"/>
            <a:ext cx="3200400" cy="181588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10 of the studies indicate Achievable Potential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3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meren">
      <a:dk1>
        <a:srgbClr val="439639"/>
      </a:dk1>
      <a:lt1>
        <a:srgbClr val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10526</TotalTime>
  <Words>2824</Words>
  <Application>Microsoft Office PowerPoint</Application>
  <PresentationFormat>On-screen Show (4:3)</PresentationFormat>
  <Paragraphs>1491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EPA’s 2020-2029 Load Reduction Goals For Missouri vs. Ameren Missouri Maximum Achievable Potential (“MAP”)</vt:lpstr>
      <vt:lpstr>Building Block 4:  EPA’s Foundational Assumption</vt:lpstr>
      <vt:lpstr>PowerPoint Presentation</vt:lpstr>
      <vt:lpstr>States with EERS Statutes (ACEEE Report)</vt:lpstr>
      <vt:lpstr>States with an EERS in place as of January 2014</vt:lpstr>
      <vt:lpstr>PowerPoint Presentation</vt:lpstr>
      <vt:lpstr>EPA Basis for 1.5% Load Reduction</vt:lpstr>
      <vt:lpstr>EPA Basis for 1.5% Load Reduction EPA Assumption 1</vt:lpstr>
      <vt:lpstr>EPA Basis for 1.5% Load Reduction EPA Assumption 1</vt:lpstr>
      <vt:lpstr>EPA Basis for 1.5% Load Reduction EPA Assumption 1</vt:lpstr>
      <vt:lpstr>EPA Basis for 1.5% Load Reduction EPA Assumption 1</vt:lpstr>
      <vt:lpstr>EPA Basis for 1.5% Load Reduction EPA Assumption 1</vt:lpstr>
      <vt:lpstr>EPA Basis for 1.5% Load Reduction EPA Assumption 1</vt:lpstr>
      <vt:lpstr>EPA Basis for 1.5% Load Reduction EPA Assumption 1</vt:lpstr>
      <vt:lpstr>PowerPoint Presentation</vt:lpstr>
      <vt:lpstr>PowerPoint Presentation</vt:lpstr>
      <vt:lpstr>EPA REPORTS MAXIMUM ACHIEVABLE POTENTIAL OR “MAP”:  REF. 2010 XCEL DSM POTENTIAL STUDY</vt:lpstr>
      <vt:lpstr>EPA REPORTS MAXIMUM ACHIEVABLE POTENTIAL OR “MAP”:  REF:  2010 XCEL DSM POTENTIAL STUDY</vt:lpstr>
      <vt:lpstr>PowerPoint Presentation</vt:lpstr>
      <vt:lpstr>DSM Savings Credit Prior to 2017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Pritchard</dc:creator>
  <cp:lastModifiedBy>Willen, Robert E</cp:lastModifiedBy>
  <cp:revision>447</cp:revision>
  <cp:lastPrinted>2014-10-14T13:22:35Z</cp:lastPrinted>
  <dcterms:created xsi:type="dcterms:W3CDTF">2011-05-26T17:58:00Z</dcterms:created>
  <dcterms:modified xsi:type="dcterms:W3CDTF">2014-10-14T15:24:29Z</dcterms:modified>
</cp:coreProperties>
</file>