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7"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02E62E4-033C-43EF-8A15-77A244E3106B}" type="datetimeFigureOut">
              <a:rPr lang="en-US" smtClean="0"/>
              <a:t>4/13/2015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1DDB320-F333-4FC9-AB17-A9EF176AB66D}" type="slidenum">
              <a:rPr lang="en-US" smtClean="0"/>
              <a:t>‹#›</a:t>
            </a:fld>
            <a:endParaRPr lang="en-US"/>
          </a:p>
        </p:txBody>
      </p:sp>
    </p:spTree>
    <p:extLst>
      <p:ext uri="{BB962C8B-B14F-4D97-AF65-F5344CB8AC3E}">
        <p14:creationId xmlns:p14="http://schemas.microsoft.com/office/powerpoint/2010/main" val="2095425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DDB320-F333-4FC9-AB17-A9EF176AB66D}" type="slidenum">
              <a:rPr lang="en-US" smtClean="0"/>
              <a:t>1</a:t>
            </a:fld>
            <a:endParaRPr lang="en-US"/>
          </a:p>
        </p:txBody>
      </p:sp>
    </p:spTree>
    <p:extLst>
      <p:ext uri="{BB962C8B-B14F-4D97-AF65-F5344CB8AC3E}">
        <p14:creationId xmlns:p14="http://schemas.microsoft.com/office/powerpoint/2010/main" val="2078571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01DDB320-F333-4FC9-AB17-A9EF176AB66D}" type="slidenum">
              <a:rPr lang="en-US" smtClean="0"/>
              <a:t>2</a:t>
            </a:fld>
            <a:endParaRPr lang="en-US"/>
          </a:p>
        </p:txBody>
      </p:sp>
    </p:spTree>
    <p:extLst>
      <p:ext uri="{BB962C8B-B14F-4D97-AF65-F5344CB8AC3E}">
        <p14:creationId xmlns:p14="http://schemas.microsoft.com/office/powerpoint/2010/main" val="2651797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01DDB320-F333-4FC9-AB17-A9EF176AB66D}" type="slidenum">
              <a:rPr lang="en-US" smtClean="0"/>
              <a:t>3</a:t>
            </a:fld>
            <a:endParaRPr lang="en-US"/>
          </a:p>
        </p:txBody>
      </p:sp>
    </p:spTree>
    <p:extLst>
      <p:ext uri="{BB962C8B-B14F-4D97-AF65-F5344CB8AC3E}">
        <p14:creationId xmlns:p14="http://schemas.microsoft.com/office/powerpoint/2010/main" val="3021922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DDB320-F333-4FC9-AB17-A9EF176AB66D}" type="slidenum">
              <a:rPr lang="en-US" smtClean="0"/>
              <a:t>4</a:t>
            </a:fld>
            <a:endParaRPr lang="en-US"/>
          </a:p>
        </p:txBody>
      </p:sp>
    </p:spTree>
    <p:extLst>
      <p:ext uri="{BB962C8B-B14F-4D97-AF65-F5344CB8AC3E}">
        <p14:creationId xmlns:p14="http://schemas.microsoft.com/office/powerpoint/2010/main" val="2482298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01DDB320-F333-4FC9-AB17-A9EF176AB66D}" type="slidenum">
              <a:rPr lang="en-US" smtClean="0"/>
              <a:t>5</a:t>
            </a:fld>
            <a:endParaRPr lang="en-US"/>
          </a:p>
        </p:txBody>
      </p:sp>
    </p:spTree>
    <p:extLst>
      <p:ext uri="{BB962C8B-B14F-4D97-AF65-F5344CB8AC3E}">
        <p14:creationId xmlns:p14="http://schemas.microsoft.com/office/powerpoint/2010/main" val="825275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DDB320-F333-4FC9-AB17-A9EF176AB66D}" type="slidenum">
              <a:rPr lang="en-US" smtClean="0"/>
              <a:t>6</a:t>
            </a:fld>
            <a:endParaRPr lang="en-US"/>
          </a:p>
        </p:txBody>
      </p:sp>
    </p:spTree>
    <p:extLst>
      <p:ext uri="{BB962C8B-B14F-4D97-AF65-F5344CB8AC3E}">
        <p14:creationId xmlns:p14="http://schemas.microsoft.com/office/powerpoint/2010/main" val="732972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DDB320-F333-4FC9-AB17-A9EF176AB66D}" type="slidenum">
              <a:rPr lang="en-US" smtClean="0"/>
              <a:t>7</a:t>
            </a:fld>
            <a:endParaRPr lang="en-US"/>
          </a:p>
        </p:txBody>
      </p:sp>
    </p:spTree>
    <p:extLst>
      <p:ext uri="{BB962C8B-B14F-4D97-AF65-F5344CB8AC3E}">
        <p14:creationId xmlns:p14="http://schemas.microsoft.com/office/powerpoint/2010/main" val="3674554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DDB320-F333-4FC9-AB17-A9EF176AB66D}" type="slidenum">
              <a:rPr lang="en-US" smtClean="0"/>
              <a:t>8</a:t>
            </a:fld>
            <a:endParaRPr lang="en-US"/>
          </a:p>
        </p:txBody>
      </p:sp>
    </p:spTree>
    <p:extLst>
      <p:ext uri="{BB962C8B-B14F-4D97-AF65-F5344CB8AC3E}">
        <p14:creationId xmlns:p14="http://schemas.microsoft.com/office/powerpoint/2010/main" val="361183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01DDB320-F333-4FC9-AB17-A9EF176AB66D}" type="slidenum">
              <a:rPr lang="en-US" smtClean="0"/>
              <a:t>9</a:t>
            </a:fld>
            <a:endParaRPr lang="en-US"/>
          </a:p>
        </p:txBody>
      </p:sp>
    </p:spTree>
    <p:extLst>
      <p:ext uri="{BB962C8B-B14F-4D97-AF65-F5344CB8AC3E}">
        <p14:creationId xmlns:p14="http://schemas.microsoft.com/office/powerpoint/2010/main" val="30394044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39286"/>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BB9C1B2-893A-438B-843F-F7CA7EA55108}" type="datetime1">
              <a:rPr lang="en-US" smtClean="0"/>
              <a:t>4/13/2015</a:t>
            </a:fld>
            <a:endParaRPr lang="en-US"/>
          </a:p>
        </p:txBody>
      </p:sp>
      <p:sp>
        <p:nvSpPr>
          <p:cNvPr id="19" name="Footer Placeholder 18"/>
          <p:cNvSpPr>
            <a:spLocks noGrp="1"/>
          </p:cNvSpPr>
          <p:nvPr>
            <p:ph type="ftr" sz="quarter" idx="11"/>
          </p:nvPr>
        </p:nvSpPr>
        <p:spPr>
          <a:xfrm>
            <a:off x="2286000" y="6012692"/>
            <a:ext cx="3581400" cy="396769"/>
          </a:xfrm>
          <a:noFill/>
          <a:ln>
            <a:noFill/>
          </a:ln>
        </p:spPr>
        <p:txBody>
          <a:bodyPr/>
          <a:lstStyle>
            <a:lvl1pPr algn="l">
              <a:defRPr sz="2400" b="1">
                <a:solidFill>
                  <a:schemeClr val="accent1">
                    <a:tint val="20000"/>
                  </a:schemeClr>
                </a:solidFill>
                <a:latin typeface="Arial Narrow" panose="020B0606020202030204" pitchFamily="34" charset="0"/>
              </a:defRPr>
            </a:lvl1pPr>
            <a:extLst/>
          </a:lstStyle>
          <a:p>
            <a:r>
              <a:rPr lang="en-US" dirty="0" smtClean="0"/>
              <a:t>Missouri Public </a:t>
            </a:r>
            <a:br>
              <a:rPr lang="en-US" dirty="0" smtClean="0"/>
            </a:br>
            <a:r>
              <a:rPr lang="en-US" dirty="0" smtClean="0"/>
              <a:t>Service Commission</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AD6D5B2-C1AF-490F-877E-BC43DF5F5338}" type="slidenum">
              <a:rPr lang="en-US" smtClean="0"/>
              <a:t>‹#›</a:t>
            </a:fld>
            <a:endParaRPr lang="en-US"/>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5257800"/>
            <a:ext cx="1493837" cy="150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6FFA2E3-C162-4869-B3F2-1D4ACD44BB65}" type="datetime1">
              <a:rPr lang="en-US" smtClean="0"/>
              <a:t>4/13/2015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AD6D5B2-C1AF-490F-877E-BC43DF5F533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85530F-A4EE-4E53-A48F-341EE6A05723}" type="datetime1">
              <a:rPr lang="en-US" smtClean="0"/>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D6D5B2-C1AF-490F-877E-BC43DF5F533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874B03-B6D3-4890-A5FF-505E8C38737F}" type="datetime1">
              <a:rPr lang="en-US" smtClean="0"/>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D6D5B2-C1AF-490F-877E-BC43DF5F533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989BF3-8ED4-4A8F-A50F-84430DAC2C1D}"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3972448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89BF3-8ED4-4A8F-A50F-84430DAC2C1D}"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2871272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989BF3-8ED4-4A8F-A50F-84430DAC2C1D}"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1564844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989BF3-8ED4-4A8F-A50F-84430DAC2C1D}" type="datetimeFigureOut">
              <a:rPr lang="en-US" smtClean="0"/>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962846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989BF3-8ED4-4A8F-A50F-84430DAC2C1D}" type="datetimeFigureOut">
              <a:rPr lang="en-US" smtClean="0"/>
              <a:t>4/13/2015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3368419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989BF3-8ED4-4A8F-A50F-84430DAC2C1D}" type="datetimeFigureOut">
              <a:rPr lang="en-US" smtClean="0"/>
              <a:t>4/13/2015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171728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89BF3-8ED4-4A8F-A50F-84430DAC2C1D}" type="datetimeFigureOut">
              <a:rPr lang="en-US" smtClean="0"/>
              <a:t>4/13/2015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3429278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5FBB24-B851-4EC0-B397-A1C7C36E0244}" type="datetime1">
              <a:rPr lang="en-US" smtClean="0"/>
              <a:t>4/13/2015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D6D5B2-C1AF-490F-877E-BC43DF5F5338}"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 y="6019800"/>
            <a:ext cx="838200" cy="84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18331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89BF3-8ED4-4A8F-A50F-84430DAC2C1D}" type="datetimeFigureOut">
              <a:rPr lang="en-US" smtClean="0"/>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4176655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89BF3-8ED4-4A8F-A50F-84430DAC2C1D}" type="datetimeFigureOut">
              <a:rPr lang="en-US" smtClean="0"/>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12596911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89BF3-8ED4-4A8F-A50F-84430DAC2C1D}"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2412979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989BF3-8ED4-4A8F-A50F-84430DAC2C1D}"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31A6B-EA1E-4B5C-948E-5B9EC92A782B}" type="slidenum">
              <a:rPr lang="en-US" smtClean="0"/>
              <a:t>‹#›</a:t>
            </a:fld>
            <a:endParaRPr lang="en-US"/>
          </a:p>
        </p:txBody>
      </p:sp>
    </p:spTree>
    <p:extLst>
      <p:ext uri="{BB962C8B-B14F-4D97-AF65-F5344CB8AC3E}">
        <p14:creationId xmlns:p14="http://schemas.microsoft.com/office/powerpoint/2010/main" val="2263529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D95407-D260-442E-A93D-55A92556FF10}" type="datetime1">
              <a:rPr lang="en-US" smtClean="0"/>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D6D5B2-C1AF-490F-877E-BC43DF5F533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F7B33EB-9FD0-40B6-B9F1-30AFAA14299C}" type="datetime1">
              <a:rPr lang="en-US" smtClean="0"/>
              <a:t>4/13/2015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D6D5B2-C1AF-490F-877E-BC43DF5F533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A1064C5-5021-4D71-9FE9-E95FDA2E9802}" type="datetime1">
              <a:rPr lang="en-US" smtClean="0"/>
              <a:t>4/13/2015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AD6D5B2-C1AF-490F-877E-BC43DF5F533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B8B4339-024B-4B49-9E5D-B420F5BA86DE}" type="datetime1">
              <a:rPr lang="en-US" smtClean="0"/>
              <a:t>4/13/2015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AD6D5B2-C1AF-490F-877E-BC43DF5F53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C629F0F-4ED2-4AB6-B0D9-08AD23D8D656}" type="datetime1">
              <a:rPr lang="en-US" smtClean="0"/>
              <a:t>4/13/2015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AD6D5B2-C1AF-490F-877E-BC43DF5F533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879DDC1-131A-4A98-8B46-8FDC804CE066}" type="datetime1">
              <a:rPr lang="en-US" smtClean="0"/>
              <a:t>4/13/2015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AD6D5B2-C1AF-490F-877E-BC43DF5F53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34FBB6A-31EB-47EA-8C6E-43E286E03574}" type="datetime1">
              <a:rPr lang="en-US" smtClean="0"/>
              <a:t>4/13/2015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AD6D5B2-C1AF-490F-877E-BC43DF5F53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5FBB24-B851-4EC0-B397-A1C7C36E0244}" type="datetime1">
              <a:rPr lang="en-US" smtClean="0"/>
              <a:t>4/13/2015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AD6D5B2-C1AF-490F-877E-BC43DF5F53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96"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89BF3-8ED4-4A8F-A50F-84430DAC2C1D}" type="datetimeFigureOut">
              <a:rPr lang="en-US" smtClean="0"/>
              <a:t>4/13/2015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D31A6B-EA1E-4B5C-948E-5B9EC92A782B}" type="slidenum">
              <a:rPr lang="en-US" smtClean="0"/>
              <a:t>‹#›</a:t>
            </a:fld>
            <a:endParaRPr lang="en-US"/>
          </a:p>
        </p:txBody>
      </p:sp>
    </p:spTree>
    <p:extLst>
      <p:ext uri="{BB962C8B-B14F-4D97-AF65-F5344CB8AC3E}">
        <p14:creationId xmlns:p14="http://schemas.microsoft.com/office/powerpoint/2010/main" val="372547154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58362"/>
          </a:xfrm>
        </p:spPr>
        <p:txBody>
          <a:bodyPr>
            <a:normAutofit fontScale="90000"/>
          </a:bodyPr>
          <a:lstStyle/>
          <a:p>
            <a:r>
              <a:rPr lang="en-US" dirty="0"/>
              <a:t>Cybersecurity/Physical Infrastructure Security Workshop</a:t>
            </a:r>
          </a:p>
        </p:txBody>
      </p:sp>
      <p:sp>
        <p:nvSpPr>
          <p:cNvPr id="3" name="Subtitle 2"/>
          <p:cNvSpPr>
            <a:spLocks noGrp="1"/>
          </p:cNvSpPr>
          <p:nvPr>
            <p:ph type="subTitle" idx="1"/>
          </p:nvPr>
        </p:nvSpPr>
        <p:spPr>
          <a:xfrm>
            <a:off x="685800" y="4038599"/>
            <a:ext cx="7772400" cy="772711"/>
          </a:xfrm>
        </p:spPr>
        <p:txBody>
          <a:bodyPr/>
          <a:lstStyle/>
          <a:p>
            <a:r>
              <a:rPr lang="en-US" dirty="0"/>
              <a:t>March 23, 2015</a:t>
            </a:r>
          </a:p>
          <a:p>
            <a:endParaRPr lang="en-US" dirty="0"/>
          </a:p>
        </p:txBody>
      </p:sp>
      <p:sp>
        <p:nvSpPr>
          <p:cNvPr id="9" name="TextBox 8"/>
          <p:cNvSpPr txBox="1"/>
          <p:nvPr/>
        </p:nvSpPr>
        <p:spPr>
          <a:xfrm>
            <a:off x="1905000" y="5943600"/>
            <a:ext cx="6553200" cy="369332"/>
          </a:xfrm>
          <a:prstGeom prst="rect">
            <a:avLst/>
          </a:prstGeom>
          <a:noFill/>
        </p:spPr>
        <p:txBody>
          <a:bodyPr wrap="square" rtlCol="0">
            <a:spAutoFit/>
          </a:bodyPr>
          <a:lstStyle/>
          <a:p>
            <a:r>
              <a:rPr lang="en-US" b="1" dirty="0" smtClean="0">
                <a:solidFill>
                  <a:schemeClr val="bg1"/>
                </a:solidFill>
                <a:latin typeface="Calibri" panose="020F0502020204030204" pitchFamily="34" charset="0"/>
              </a:rPr>
              <a:t>Missouri Public Service Commission | Jefferson City, MO</a:t>
            </a:r>
            <a:endParaRPr lang="en-US"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2971702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Autofit/>
          </a:bodyPr>
          <a:lstStyle/>
          <a:p>
            <a:r>
              <a:rPr lang="en-US" sz="2400" u="sng" dirty="0"/>
              <a:t>File No. EW-2013-0011 </a:t>
            </a:r>
            <a:r>
              <a:rPr lang="en-US" sz="2400" dirty="0"/>
              <a:t>– In the Matter of a Working Docket to Address Effective Cybersecurity Practices for Protecting Essential Electric Utility Infrastructure</a:t>
            </a:r>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a:xfrm>
            <a:off x="457200" y="1981200"/>
            <a:ext cx="8229600" cy="4026091"/>
          </a:xfrm>
        </p:spPr>
        <p:txBody>
          <a:bodyPr/>
          <a:lstStyle/>
          <a:p>
            <a:endParaRPr lang="en-US" dirty="0" smtClean="0"/>
          </a:p>
          <a:p>
            <a:r>
              <a:rPr lang="en-US" dirty="0" smtClean="0"/>
              <a:t>Electric </a:t>
            </a:r>
            <a:r>
              <a:rPr lang="en-US" dirty="0"/>
              <a:t>utilities responded to a series of questions regarding cybersecurity efforts.</a:t>
            </a:r>
          </a:p>
          <a:p>
            <a:r>
              <a:rPr lang="en-US" dirty="0"/>
              <a:t>On-the-Record Proceeding.</a:t>
            </a:r>
          </a:p>
          <a:p>
            <a:r>
              <a:rPr lang="en-US" dirty="0"/>
              <a:t>Staff report summarizing utility efforts and responses and providing recommendations.</a:t>
            </a:r>
          </a:p>
          <a:p>
            <a:r>
              <a:rPr lang="en-US" dirty="0"/>
              <a:t>Order Regarding Staff Recommendation and Motion for A Waiver or Variance.</a:t>
            </a:r>
          </a:p>
          <a:p>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2046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Order Regarding Staff Recommendation</a:t>
            </a:r>
            <a:endParaRPr lang="en-US" dirty="0"/>
          </a:p>
        </p:txBody>
      </p:sp>
      <p:sp>
        <p:nvSpPr>
          <p:cNvPr id="4" name="TextBox 3"/>
          <p:cNvSpPr txBox="1"/>
          <p:nvPr/>
        </p:nvSpPr>
        <p:spPr>
          <a:xfrm>
            <a:off x="457200" y="0"/>
            <a:ext cx="3320140" cy="307777"/>
          </a:xfrm>
          <a:prstGeom prst="rect">
            <a:avLst/>
          </a:prstGeom>
          <a:noFill/>
        </p:spPr>
        <p:txBody>
          <a:bodyPr wrap="none" rtlCol="0">
            <a:spAutoFit/>
          </a:bodyPr>
          <a:lstStyle/>
          <a:p>
            <a:r>
              <a:rPr lang="en-US" sz="1400" b="1" dirty="0" smtClean="0">
                <a:solidFill>
                  <a:schemeClr val="bg1"/>
                </a:solidFill>
                <a:latin typeface="+mj-lt"/>
              </a:rPr>
              <a:t>Missouri Public Service Commission</a:t>
            </a:r>
            <a:endParaRPr lang="en-US" sz="1400" b="1" dirty="0">
              <a:solidFill>
                <a:schemeClr val="bg1"/>
              </a:solidFill>
              <a:latin typeface="+mj-lt"/>
            </a:endParaRPr>
          </a:p>
        </p:txBody>
      </p:sp>
      <p:sp>
        <p:nvSpPr>
          <p:cNvPr id="3" name="Content Placeholder 2"/>
          <p:cNvSpPr>
            <a:spLocks noGrp="1"/>
          </p:cNvSpPr>
          <p:nvPr>
            <p:ph idx="1"/>
          </p:nvPr>
        </p:nvSpPr>
        <p:spPr>
          <a:xfrm>
            <a:off x="442609" y="1752600"/>
            <a:ext cx="8229600" cy="4330891"/>
          </a:xfrm>
        </p:spPr>
        <p:txBody>
          <a:bodyPr>
            <a:normAutofit fontScale="70000" lnSpcReduction="20000"/>
          </a:bodyPr>
          <a:lstStyle/>
          <a:p>
            <a:r>
              <a:rPr lang="en-US" dirty="0" smtClean="0"/>
              <a:t>Stakeholders </a:t>
            </a:r>
            <a:r>
              <a:rPr lang="en-US" dirty="0"/>
              <a:t>formulate informal reporting schedule;</a:t>
            </a:r>
          </a:p>
          <a:p>
            <a:r>
              <a:rPr lang="en-US" dirty="0"/>
              <a:t>Electric utilities provide information to designated Staff no less than annually;</a:t>
            </a:r>
          </a:p>
          <a:p>
            <a:r>
              <a:rPr lang="en-US" dirty="0"/>
              <a:t>No notifications or reports concerning the matters shall be made in documentary form (no physical, digital or electronic reports produced or filed; no information provided to Staff transmitted electronically or shared with any other entity);</a:t>
            </a:r>
          </a:p>
          <a:p>
            <a:r>
              <a:rPr lang="en-US" dirty="0"/>
              <a:t>Information only reported through in-person communications (no telephone, IVoIP, text message, cellular or satellite transmission, video transmission);</a:t>
            </a:r>
          </a:p>
          <a:p>
            <a:r>
              <a:rPr lang="en-US" dirty="0"/>
              <a:t>Designated Staff shall not convert or reproduce any company-specific information to documentary form;</a:t>
            </a:r>
          </a:p>
          <a:p>
            <a:r>
              <a:rPr lang="en-US" dirty="0"/>
              <a:t>Designated Staff shall not transmit or relay any information it receives to the Commission in any physical, digital or electronic format, or any communication other than orally…unless ordered by the Commission.</a:t>
            </a:r>
          </a:p>
          <a:p>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157118"/>
            <a:ext cx="700882" cy="70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9647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Physical distribution and transmission grids, substations and offices;</a:t>
            </a:r>
          </a:p>
          <a:p>
            <a:r>
              <a:rPr lang="en-US" dirty="0"/>
              <a:t>Hardware, software, data and networks that use data;</a:t>
            </a:r>
          </a:p>
          <a:p>
            <a:r>
              <a:rPr lang="en-US" dirty="0"/>
              <a:t>Equipment and systems that communicate, store and act on data;</a:t>
            </a:r>
          </a:p>
          <a:p>
            <a:r>
              <a:rPr lang="en-US" dirty="0"/>
              <a:t>Utility-owned systems;</a:t>
            </a:r>
          </a:p>
          <a:p>
            <a:r>
              <a:rPr lang="en-US" dirty="0"/>
              <a:t>Aspects of customer and third party components that interact with the utility-owned systems.</a:t>
            </a:r>
          </a:p>
          <a:p>
            <a:endParaRPr lang="en-US" dirty="0"/>
          </a:p>
        </p:txBody>
      </p:sp>
      <p:sp>
        <p:nvSpPr>
          <p:cNvPr id="3" name="Title 2"/>
          <p:cNvSpPr>
            <a:spLocks noGrp="1"/>
          </p:cNvSpPr>
          <p:nvPr>
            <p:ph type="title"/>
          </p:nvPr>
        </p:nvSpPr>
        <p:spPr/>
        <p:txBody>
          <a:bodyPr/>
          <a:lstStyle/>
          <a:p>
            <a:r>
              <a:rPr lang="en-US" dirty="0"/>
              <a:t>What is at Risk?</a:t>
            </a:r>
          </a:p>
        </p:txBody>
      </p:sp>
    </p:spTree>
    <p:extLst>
      <p:ext uri="{BB962C8B-B14F-4D97-AF65-F5344CB8AC3E}">
        <p14:creationId xmlns:p14="http://schemas.microsoft.com/office/powerpoint/2010/main" val="2895609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a:spcBef>
                <a:spcPts val="0"/>
              </a:spcBef>
            </a:pPr>
            <a:r>
              <a:rPr lang="en-US" sz="2800" dirty="0"/>
              <a:t>Section 393.130 </a:t>
            </a:r>
            <a:r>
              <a:rPr lang="en-US" sz="2800" dirty="0" err="1"/>
              <a:t>RSMo</a:t>
            </a:r>
            <a:r>
              <a:rPr lang="en-US" sz="2800" dirty="0"/>
              <a:t> - Safe and adequate service.</a:t>
            </a:r>
          </a:p>
          <a:p>
            <a:pPr marL="0" indent="0">
              <a:spcBef>
                <a:spcPts val="0"/>
              </a:spcBef>
              <a:buNone/>
            </a:pPr>
            <a:r>
              <a:rPr lang="en-US" sz="2800" dirty="0"/>
              <a:t> </a:t>
            </a:r>
          </a:p>
          <a:p>
            <a:pPr>
              <a:spcBef>
                <a:spcPts val="0"/>
              </a:spcBef>
            </a:pPr>
            <a:r>
              <a:rPr lang="en-US" sz="2800" dirty="0"/>
              <a:t>Section 393.140 </a:t>
            </a:r>
            <a:r>
              <a:rPr lang="en-US" sz="2800" dirty="0" err="1"/>
              <a:t>RSMo</a:t>
            </a:r>
            <a:r>
              <a:rPr lang="en-US" sz="2800" dirty="0"/>
              <a:t> - General powers of the Commission – gas, water, electricity, and sewer services.</a:t>
            </a:r>
          </a:p>
          <a:p>
            <a:pPr>
              <a:spcBef>
                <a:spcPts val="0"/>
              </a:spcBef>
            </a:pPr>
            <a:endParaRPr lang="en-US" sz="2800" dirty="0"/>
          </a:p>
          <a:p>
            <a:pPr>
              <a:spcBef>
                <a:spcPts val="0"/>
              </a:spcBef>
            </a:pPr>
            <a:r>
              <a:rPr lang="en-US" sz="2800" dirty="0"/>
              <a:t>Section </a:t>
            </a:r>
            <a:r>
              <a:rPr lang="en-US" sz="2800" dirty="0" smtClean="0"/>
              <a:t>407.1500 </a:t>
            </a:r>
            <a:r>
              <a:rPr lang="en-US" sz="2800" dirty="0" err="1"/>
              <a:t>RSMo</a:t>
            </a:r>
            <a:r>
              <a:rPr lang="en-US" sz="2800" dirty="0"/>
              <a:t> – Notice to consumer for breach of security</a:t>
            </a:r>
          </a:p>
          <a:p>
            <a:pPr>
              <a:spcBef>
                <a:spcPts val="0"/>
              </a:spcBef>
            </a:pPr>
            <a:endParaRPr lang="en-US" sz="2800" dirty="0"/>
          </a:p>
          <a:p>
            <a:pPr>
              <a:spcBef>
                <a:spcPts val="0"/>
              </a:spcBef>
            </a:pPr>
            <a:r>
              <a:rPr lang="en-US" sz="2800" dirty="0"/>
              <a:t>4 CSR 240-3.190 – Reporting requirements for electric utilities and rural electric cooperatives.  Reporting of certain events to inform the commission of developments that may affect the rendering of safe and adequate service and to enable the commission to thoroughly investigate certain accidents and events. </a:t>
            </a:r>
          </a:p>
          <a:p>
            <a:pPr>
              <a:spcBef>
                <a:spcPts val="0"/>
              </a:spcBef>
            </a:pPr>
            <a:endParaRPr lang="en-US" sz="2800" dirty="0"/>
          </a:p>
          <a:p>
            <a:pPr>
              <a:spcBef>
                <a:spcPts val="0"/>
              </a:spcBef>
            </a:pPr>
            <a:r>
              <a:rPr lang="en-US" sz="2800" dirty="0"/>
              <a:t>4 CSR 240-40.020 – Requirements and procedures for reporting certain gas-related incidents and safety-related conditions applicable to gas systems subject to safety jurisdiction of commission.</a:t>
            </a:r>
          </a:p>
          <a:p>
            <a:pPr>
              <a:spcBef>
                <a:spcPts val="0"/>
              </a:spcBef>
            </a:pPr>
            <a:endParaRPr lang="en-US" sz="2800" dirty="0"/>
          </a:p>
          <a:p>
            <a:pPr>
              <a:spcBef>
                <a:spcPts val="0"/>
              </a:spcBef>
            </a:pPr>
            <a:r>
              <a:rPr lang="en-US" sz="2800" dirty="0"/>
              <a:t>4 CSR 240-60.040 – Sewer utility safety measures and procedures for reporting accidents.</a:t>
            </a:r>
          </a:p>
          <a:p>
            <a:pPr>
              <a:spcBef>
                <a:spcPts val="0"/>
              </a:spcBef>
            </a:pPr>
            <a:endParaRPr lang="en-US" sz="2800" dirty="0"/>
          </a:p>
          <a:p>
            <a:pPr>
              <a:spcBef>
                <a:spcPts val="0"/>
              </a:spcBef>
            </a:pPr>
            <a:r>
              <a:rPr lang="en-US" sz="2800" dirty="0"/>
              <a:t>Informal process for electric and natural gas incidents that do not meet reporting requirements, but may receive press coverage or include details to which the Commission and Staff should be made aware.</a:t>
            </a:r>
          </a:p>
          <a:p>
            <a:pPr>
              <a:spcBef>
                <a:spcPts val="0"/>
              </a:spcBef>
            </a:pPr>
            <a:endParaRPr lang="en-US" sz="2800" dirty="0"/>
          </a:p>
          <a:p>
            <a:pPr>
              <a:spcBef>
                <a:spcPts val="0"/>
              </a:spcBef>
            </a:pPr>
            <a:r>
              <a:rPr lang="en-US" sz="2800" dirty="0"/>
              <a:t>Reporting requirements identified in File No. EW-2013-0011.</a:t>
            </a:r>
          </a:p>
          <a:p>
            <a:endParaRPr lang="en-US" dirty="0"/>
          </a:p>
        </p:txBody>
      </p:sp>
      <p:sp>
        <p:nvSpPr>
          <p:cNvPr id="3" name="Title 2"/>
          <p:cNvSpPr>
            <a:spLocks noGrp="1"/>
          </p:cNvSpPr>
          <p:nvPr>
            <p:ph type="title"/>
          </p:nvPr>
        </p:nvSpPr>
        <p:spPr/>
        <p:txBody>
          <a:bodyPr>
            <a:normAutofit fontScale="90000"/>
          </a:bodyPr>
          <a:lstStyle/>
          <a:p>
            <a:r>
              <a:rPr lang="en-US" sz="4400" dirty="0"/>
              <a:t>Current reporting requirements</a:t>
            </a:r>
            <a:endParaRPr lang="en-US" dirty="0"/>
          </a:p>
        </p:txBody>
      </p:sp>
    </p:spTree>
    <p:extLst>
      <p:ext uri="{BB962C8B-B14F-4D97-AF65-F5344CB8AC3E}">
        <p14:creationId xmlns:p14="http://schemas.microsoft.com/office/powerpoint/2010/main" val="1336490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525963"/>
          </a:xfrm>
        </p:spPr>
        <p:txBody>
          <a:bodyPr/>
          <a:lstStyle/>
          <a:p>
            <a:r>
              <a:rPr lang="en-US" dirty="0"/>
              <a:t>Framework Core</a:t>
            </a:r>
          </a:p>
          <a:p>
            <a:pPr lvl="1"/>
            <a:r>
              <a:rPr lang="en-US" b="1" dirty="0"/>
              <a:t>Identify</a:t>
            </a:r>
            <a:r>
              <a:rPr lang="en-US" dirty="0"/>
              <a:t> – Identify most critical intellectual property and assets;</a:t>
            </a:r>
          </a:p>
          <a:p>
            <a:pPr lvl="1"/>
            <a:r>
              <a:rPr lang="en-US" b="1" dirty="0"/>
              <a:t>Protect</a:t>
            </a:r>
            <a:r>
              <a:rPr lang="en-US" dirty="0"/>
              <a:t> – Develop and implement procedures to protect critical property and assets;</a:t>
            </a:r>
          </a:p>
          <a:p>
            <a:pPr lvl="1"/>
            <a:r>
              <a:rPr lang="en-US" b="1" dirty="0"/>
              <a:t>Detect</a:t>
            </a:r>
            <a:r>
              <a:rPr lang="en-US" dirty="0"/>
              <a:t> – Have resources in place to timely identify a breach;</a:t>
            </a:r>
          </a:p>
          <a:p>
            <a:pPr lvl="1"/>
            <a:r>
              <a:rPr lang="en-US" b="1" dirty="0"/>
              <a:t>Respond</a:t>
            </a:r>
            <a:r>
              <a:rPr lang="en-US" dirty="0"/>
              <a:t> – Have procedures in place to respond;  </a:t>
            </a:r>
          </a:p>
          <a:p>
            <a:pPr lvl="1"/>
            <a:r>
              <a:rPr lang="en-US" b="1" dirty="0"/>
              <a:t>Recover.</a:t>
            </a:r>
          </a:p>
          <a:p>
            <a:pPr marL="109728" indent="0">
              <a:buNone/>
            </a:pPr>
            <a:endParaRPr lang="en-US" dirty="0"/>
          </a:p>
        </p:txBody>
      </p:sp>
      <p:sp>
        <p:nvSpPr>
          <p:cNvPr id="3" name="Title 2"/>
          <p:cNvSpPr>
            <a:spLocks noGrp="1"/>
          </p:cNvSpPr>
          <p:nvPr>
            <p:ph type="title"/>
          </p:nvPr>
        </p:nvSpPr>
        <p:spPr/>
        <p:txBody>
          <a:bodyPr>
            <a:noAutofit/>
          </a:bodyPr>
          <a:lstStyle/>
          <a:p>
            <a:r>
              <a:rPr lang="en-US" sz="3600" dirty="0"/>
              <a:t>“Framework for Improving Critical Infrastructure Cybersecurity” (NIST)</a:t>
            </a:r>
          </a:p>
        </p:txBody>
      </p:sp>
    </p:spTree>
    <p:extLst>
      <p:ext uri="{BB962C8B-B14F-4D97-AF65-F5344CB8AC3E}">
        <p14:creationId xmlns:p14="http://schemas.microsoft.com/office/powerpoint/2010/main" val="951724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Critical Asset Identification</a:t>
            </a:r>
          </a:p>
          <a:p>
            <a:r>
              <a:rPr lang="en-US" dirty="0"/>
              <a:t>Security Management Controls</a:t>
            </a:r>
          </a:p>
          <a:p>
            <a:r>
              <a:rPr lang="en-US" dirty="0"/>
              <a:t>Personnel Training</a:t>
            </a:r>
          </a:p>
          <a:p>
            <a:r>
              <a:rPr lang="en-US" dirty="0"/>
              <a:t>Electronic Security Perimeter(s)</a:t>
            </a:r>
          </a:p>
          <a:p>
            <a:r>
              <a:rPr lang="en-US" dirty="0"/>
              <a:t>Physical Security of Critical Cyber Assets</a:t>
            </a:r>
          </a:p>
          <a:p>
            <a:r>
              <a:rPr lang="en-US" dirty="0"/>
              <a:t>Physical Security of BES Cyber Systems</a:t>
            </a:r>
          </a:p>
          <a:p>
            <a:r>
              <a:rPr lang="en-US" dirty="0"/>
              <a:t>Systems Security management</a:t>
            </a:r>
          </a:p>
          <a:p>
            <a:r>
              <a:rPr lang="en-US" dirty="0"/>
              <a:t>Incident Reporting and Response Planning</a:t>
            </a:r>
          </a:p>
          <a:p>
            <a:r>
              <a:rPr lang="en-US" dirty="0"/>
              <a:t>Recovery Plans for Critical Cyber Assets</a:t>
            </a:r>
          </a:p>
          <a:p>
            <a:r>
              <a:rPr lang="en-US" dirty="0"/>
              <a:t>Recovery Plans for BES Cyber Systems</a:t>
            </a:r>
          </a:p>
          <a:p>
            <a:r>
              <a:rPr lang="en-US" dirty="0"/>
              <a:t>Configuration Change Management and Vulnerability Assessments</a:t>
            </a:r>
          </a:p>
          <a:p>
            <a:r>
              <a:rPr lang="en-US" dirty="0"/>
              <a:t>Information Protection</a:t>
            </a:r>
          </a:p>
          <a:p>
            <a:pPr marL="109728" indent="0">
              <a:buNone/>
            </a:pPr>
            <a:endParaRPr lang="en-US" dirty="0"/>
          </a:p>
        </p:txBody>
      </p:sp>
      <p:sp>
        <p:nvSpPr>
          <p:cNvPr id="3" name="Title 2"/>
          <p:cNvSpPr>
            <a:spLocks noGrp="1"/>
          </p:cNvSpPr>
          <p:nvPr>
            <p:ph type="title"/>
          </p:nvPr>
        </p:nvSpPr>
        <p:spPr/>
        <p:txBody>
          <a:bodyPr/>
          <a:lstStyle/>
          <a:p>
            <a:r>
              <a:rPr lang="en-US" dirty="0"/>
              <a:t>NERC CIP Standards</a:t>
            </a:r>
          </a:p>
        </p:txBody>
      </p:sp>
    </p:spTree>
    <p:extLst>
      <p:ext uri="{BB962C8B-B14F-4D97-AF65-F5344CB8AC3E}">
        <p14:creationId xmlns:p14="http://schemas.microsoft.com/office/powerpoint/2010/main" val="14837127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830763"/>
          </a:xfrm>
        </p:spPr>
        <p:txBody>
          <a:bodyPr>
            <a:normAutofit fontScale="62500" lnSpcReduction="20000"/>
          </a:bodyPr>
          <a:lstStyle/>
          <a:p>
            <a:r>
              <a:rPr lang="en-US" dirty="0"/>
              <a:t>The line between knowing enough to determine that a utility’s actions are prudent and knowing so much that the information held by the Commission can pose a risk is a line that commissions should walk carefully.  In cybersecurity, the information itself is sometimes the asset worth stealing. To address this issue, States may wish to consider establishing a </a:t>
            </a:r>
            <a:r>
              <a:rPr lang="en-US" b="1" dirty="0">
                <a:solidFill>
                  <a:srgbClr val="FF0000"/>
                </a:solidFill>
              </a:rPr>
              <a:t>critical infrastructure information policy. </a:t>
            </a:r>
            <a:r>
              <a:rPr lang="en-US" dirty="0"/>
              <a:t>This policy would </a:t>
            </a:r>
            <a:r>
              <a:rPr lang="en-US" b="1" dirty="0">
                <a:solidFill>
                  <a:srgbClr val="FF0000"/>
                </a:solidFill>
              </a:rPr>
              <a:t>govern not only the type of information the commission could take possession of (or refuse to take possession of), but also under what circumstances, as well as which access, handling and storage protocols would govern that data. </a:t>
            </a:r>
          </a:p>
          <a:p>
            <a:r>
              <a:rPr lang="en-US" dirty="0"/>
              <a:t>Sunshine laws – Ensure that sensitive information is not gathered in a context which would enable it to be publicly accessible. </a:t>
            </a:r>
          </a:p>
          <a:p>
            <a:pPr lvl="1"/>
            <a:r>
              <a:rPr lang="en-US" dirty="0"/>
              <a:t>Many states have good cybersecurity exemption rules that properly address utility sectors and associated processes while providing automatic protection of information related to cybersecurity. </a:t>
            </a:r>
          </a:p>
          <a:p>
            <a:pPr lvl="1"/>
            <a:r>
              <a:rPr lang="en-US" dirty="0"/>
              <a:t>State agencies can develop and communicate their non‐disclosure procedures and, where appropriate, may want to consider stronger protections for cybersecurity information than for commercially sensitive information.</a:t>
            </a:r>
          </a:p>
          <a:p>
            <a:r>
              <a:rPr lang="en-US" dirty="0"/>
              <a:t>Commissions should carefully consider whether they need information before asking for it, because even if they can keep it out of the public record and exclude it from Sunshine request, it may still be vulnerable to cyber attack.</a:t>
            </a:r>
          </a:p>
          <a:p>
            <a:pPr marL="109728" indent="0">
              <a:buNone/>
            </a:pPr>
            <a:endParaRPr lang="en-US" dirty="0"/>
          </a:p>
        </p:txBody>
      </p:sp>
      <p:sp>
        <p:nvSpPr>
          <p:cNvPr id="3" name="Title 2"/>
          <p:cNvSpPr>
            <a:spLocks noGrp="1"/>
          </p:cNvSpPr>
          <p:nvPr>
            <p:ph type="title"/>
          </p:nvPr>
        </p:nvSpPr>
        <p:spPr>
          <a:xfrm>
            <a:off x="457200" y="228600"/>
            <a:ext cx="8229600" cy="1143000"/>
          </a:xfrm>
        </p:spPr>
        <p:txBody>
          <a:bodyPr>
            <a:normAutofit/>
          </a:bodyPr>
          <a:lstStyle/>
          <a:p>
            <a:r>
              <a:rPr lang="en-US" sz="3200" dirty="0"/>
              <a:t>State Regulators Role </a:t>
            </a:r>
            <a:br>
              <a:rPr lang="en-US" sz="3200" dirty="0"/>
            </a:br>
            <a:r>
              <a:rPr lang="en-US" sz="3200" dirty="0"/>
              <a:t>(NARUC Cybersecurity Primer 2.0)</a:t>
            </a:r>
          </a:p>
        </p:txBody>
      </p:sp>
    </p:spTree>
    <p:extLst>
      <p:ext uri="{BB962C8B-B14F-4D97-AF65-F5344CB8AC3E}">
        <p14:creationId xmlns:p14="http://schemas.microsoft.com/office/powerpoint/2010/main" val="1152014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sz="2900" dirty="0"/>
              <a:t>Should reporting be limited to cybersecurity or include physical infrastructure security?</a:t>
            </a:r>
          </a:p>
          <a:p>
            <a:pPr marL="0" indent="0">
              <a:buNone/>
            </a:pPr>
            <a:endParaRPr lang="en-US" dirty="0"/>
          </a:p>
          <a:p>
            <a:r>
              <a:rPr lang="en-US" sz="2900" dirty="0"/>
              <a:t>Who should be requested/required to report information related to cybersecurity/physical infrastructure threats?</a:t>
            </a:r>
          </a:p>
          <a:p>
            <a:pPr lvl="2"/>
            <a:r>
              <a:rPr lang="en-US" dirty="0"/>
              <a:t>Electric utilities</a:t>
            </a:r>
          </a:p>
          <a:p>
            <a:pPr lvl="2"/>
            <a:r>
              <a:rPr lang="en-US" dirty="0"/>
              <a:t>Natural gas utilities</a:t>
            </a:r>
          </a:p>
          <a:p>
            <a:pPr lvl="2"/>
            <a:r>
              <a:rPr lang="en-US" dirty="0"/>
              <a:t>Water/Sewer utilities</a:t>
            </a:r>
          </a:p>
          <a:p>
            <a:pPr marL="667512" lvl="2" indent="0">
              <a:buNone/>
            </a:pPr>
            <a:endParaRPr lang="en-US" dirty="0"/>
          </a:p>
          <a:p>
            <a:r>
              <a:rPr lang="en-US" sz="2900" dirty="0"/>
              <a:t>What information should be reported to the Commission/Staff?</a:t>
            </a:r>
          </a:p>
          <a:p>
            <a:pPr lvl="2"/>
            <a:r>
              <a:rPr lang="en-US" b="1" dirty="0"/>
              <a:t>Identify</a:t>
            </a:r>
            <a:r>
              <a:rPr lang="en-US" dirty="0"/>
              <a:t> – Most critical intellectual property and assets;</a:t>
            </a:r>
          </a:p>
          <a:p>
            <a:pPr lvl="2"/>
            <a:r>
              <a:rPr lang="en-US" b="1" dirty="0"/>
              <a:t>Protect</a:t>
            </a:r>
            <a:r>
              <a:rPr lang="en-US" dirty="0"/>
              <a:t> – Describe procedures to protect critical assets;</a:t>
            </a:r>
          </a:p>
          <a:p>
            <a:pPr lvl="2"/>
            <a:r>
              <a:rPr lang="en-US" b="1" dirty="0"/>
              <a:t>Detect</a:t>
            </a:r>
            <a:r>
              <a:rPr lang="en-US" dirty="0"/>
              <a:t> – Describe  resources to timely identify a breach;</a:t>
            </a:r>
          </a:p>
          <a:p>
            <a:pPr lvl="2"/>
            <a:r>
              <a:rPr lang="en-US" b="1" dirty="0"/>
              <a:t>Respond</a:t>
            </a:r>
            <a:r>
              <a:rPr lang="en-US" dirty="0"/>
              <a:t> – Describe procedures to respond; and </a:t>
            </a:r>
          </a:p>
          <a:p>
            <a:pPr lvl="2"/>
            <a:r>
              <a:rPr lang="en-US" b="1" dirty="0"/>
              <a:t>Recover </a:t>
            </a:r>
            <a:r>
              <a:rPr lang="en-US" dirty="0"/>
              <a:t>– Describe procedures to recover.</a:t>
            </a:r>
          </a:p>
          <a:p>
            <a:pPr marL="667512" lvl="2" indent="0">
              <a:buNone/>
            </a:pPr>
            <a:endParaRPr lang="en-US" dirty="0"/>
          </a:p>
          <a:p>
            <a:r>
              <a:rPr lang="en-US" sz="2900" dirty="0"/>
              <a:t>How should the information be presented to the Commission/Staff?</a:t>
            </a:r>
          </a:p>
          <a:p>
            <a:endParaRPr lang="en-US" dirty="0"/>
          </a:p>
        </p:txBody>
      </p:sp>
      <p:sp>
        <p:nvSpPr>
          <p:cNvPr id="3" name="Title 2"/>
          <p:cNvSpPr>
            <a:spLocks noGrp="1"/>
          </p:cNvSpPr>
          <p:nvPr>
            <p:ph type="title"/>
          </p:nvPr>
        </p:nvSpPr>
        <p:spPr/>
        <p:txBody>
          <a:bodyPr/>
          <a:lstStyle/>
          <a:p>
            <a:r>
              <a:rPr lang="en-US" dirty="0"/>
              <a:t>Why are we here?</a:t>
            </a:r>
          </a:p>
        </p:txBody>
      </p:sp>
    </p:spTree>
    <p:extLst>
      <p:ext uri="{BB962C8B-B14F-4D97-AF65-F5344CB8AC3E}">
        <p14:creationId xmlns:p14="http://schemas.microsoft.com/office/powerpoint/2010/main" val="16256354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TotalTime>
  <Words>901</Words>
  <Application>Microsoft Office PowerPoint</Application>
  <PresentationFormat>On-screen Show (4:3)</PresentationFormat>
  <Paragraphs>91</Paragraphs>
  <Slides>9</Slides>
  <Notes>9</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Concourse</vt:lpstr>
      <vt:lpstr>Custom Design</vt:lpstr>
      <vt:lpstr>Cybersecurity/Physical Infrastructure Security Workshop</vt:lpstr>
      <vt:lpstr>File No. EW-2013-0011 – In the Matter of a Working Docket to Address Effective Cybersecurity Practices for Protecting Essential Electric Utility Infrastructure</vt:lpstr>
      <vt:lpstr>Order Regarding Staff Recommendation</vt:lpstr>
      <vt:lpstr>What is at Risk?</vt:lpstr>
      <vt:lpstr>Current reporting requirements</vt:lpstr>
      <vt:lpstr>“Framework for Improving Critical Infrastructure Cybersecurity” (NIST)</vt:lpstr>
      <vt:lpstr>NERC CIP Standards</vt:lpstr>
      <vt:lpstr>State Regulators Role  (NARUC Cybersecurity Primer 2.0)</vt:lpstr>
      <vt:lpstr>Why are we here?</vt:lpstr>
    </vt:vector>
  </TitlesOfParts>
  <Company>MOPSC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Ochoa, Gregg</dc:creator>
  <cp:lastModifiedBy>vaughd</cp:lastModifiedBy>
  <cp:revision>18</cp:revision>
  <cp:lastPrinted>2015-03-23T14:12:53Z</cp:lastPrinted>
  <dcterms:created xsi:type="dcterms:W3CDTF">2014-08-25T20:24:12Z</dcterms:created>
  <dcterms:modified xsi:type="dcterms:W3CDTF">2015-04-13T16:22:58Z</dcterms:modified>
</cp:coreProperties>
</file>