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75" r:id="rId3"/>
    <p:sldId id="367" r:id="rId4"/>
    <p:sldId id="370" r:id="rId5"/>
    <p:sldId id="371" r:id="rId6"/>
    <p:sldId id="372" r:id="rId7"/>
    <p:sldId id="373" r:id="rId8"/>
    <p:sldId id="374" r:id="rId9"/>
    <p:sldId id="314" r:id="rId10"/>
    <p:sldId id="322" r:id="rId11"/>
    <p:sldId id="323" r:id="rId12"/>
    <p:sldId id="289" r:id="rId13"/>
    <p:sldId id="287" r:id="rId14"/>
    <p:sldId id="324" r:id="rId15"/>
    <p:sldId id="325" r:id="rId16"/>
    <p:sldId id="288" r:id="rId17"/>
    <p:sldId id="326" r:id="rId18"/>
    <p:sldId id="328" r:id="rId19"/>
    <p:sldId id="329" r:id="rId20"/>
    <p:sldId id="332" r:id="rId21"/>
    <p:sldId id="299" r:id="rId22"/>
    <p:sldId id="334" r:id="rId23"/>
    <p:sldId id="305" r:id="rId24"/>
    <p:sldId id="308" r:id="rId25"/>
    <p:sldId id="309" r:id="rId26"/>
    <p:sldId id="359" r:id="rId27"/>
    <p:sldId id="302" r:id="rId28"/>
    <p:sldId id="303" r:id="rId29"/>
    <p:sldId id="304" r:id="rId30"/>
    <p:sldId id="361" r:id="rId31"/>
    <p:sldId id="362" r:id="rId32"/>
    <p:sldId id="363" r:id="rId33"/>
    <p:sldId id="364" r:id="rId34"/>
    <p:sldId id="365" r:id="rId35"/>
    <p:sldId id="317" r:id="rId36"/>
    <p:sldId id="368" r:id="rId37"/>
    <p:sldId id="318" r:id="rId38"/>
    <p:sldId id="320" r:id="rId39"/>
    <p:sldId id="351" r:id="rId40"/>
    <p:sldId id="354" r:id="rId41"/>
    <p:sldId id="355" r:id="rId42"/>
    <p:sldId id="356" r:id="rId43"/>
    <p:sldId id="357" r:id="rId44"/>
    <p:sldId id="358" r:id="rId45"/>
    <p:sldId id="366" r:id="rId46"/>
    <p:sldId id="285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C"/>
    <a:srgbClr val="4D4D4C"/>
    <a:srgbClr val="868685"/>
    <a:srgbClr val="0D3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86667" autoAdjust="0"/>
  </p:normalViewPr>
  <p:slideViewPr>
    <p:cSldViewPr>
      <p:cViewPr varScale="1">
        <p:scale>
          <a:sx n="114" d="100"/>
          <a:sy n="114" d="100"/>
        </p:scale>
        <p:origin x="1560" y="108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E89BA-AD2E-4AB9-82B2-34C1D8C94A9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B11C79B-8239-4E6D-8DFC-D40F6880D682}">
      <dgm:prSet phldrT="[Text]"/>
      <dgm:spPr/>
      <dgm:t>
        <a:bodyPr/>
        <a:lstStyle/>
        <a:p>
          <a:r>
            <a:rPr lang="en-US" dirty="0"/>
            <a:t>Pre-Storm</a:t>
          </a:r>
        </a:p>
      </dgm:t>
    </dgm:pt>
    <dgm:pt modelId="{AABDB3BD-CA41-481A-9DA6-D66068EF7A63}" type="parTrans" cxnId="{8BA6B012-5E2B-412C-9AB4-0D45C5EE3691}">
      <dgm:prSet/>
      <dgm:spPr/>
      <dgm:t>
        <a:bodyPr/>
        <a:lstStyle/>
        <a:p>
          <a:endParaRPr lang="en-US"/>
        </a:p>
      </dgm:t>
    </dgm:pt>
    <dgm:pt modelId="{9959FD27-C16E-4808-BB95-0CBC6F0F3EAC}" type="sibTrans" cxnId="{8BA6B012-5E2B-412C-9AB4-0D45C5EE3691}">
      <dgm:prSet/>
      <dgm:spPr/>
      <dgm:t>
        <a:bodyPr/>
        <a:lstStyle/>
        <a:p>
          <a:endParaRPr lang="en-US"/>
        </a:p>
      </dgm:t>
    </dgm:pt>
    <dgm:pt modelId="{142FB9D1-5AA4-4A81-AB0D-69750A4FDF6A}">
      <dgm:prSet phldrT="[Text]"/>
      <dgm:spPr/>
      <dgm:t>
        <a:bodyPr/>
        <a:lstStyle/>
        <a:p>
          <a:r>
            <a:rPr lang="en-US" dirty="0"/>
            <a:t>Post-Storm</a:t>
          </a:r>
        </a:p>
      </dgm:t>
    </dgm:pt>
    <dgm:pt modelId="{C4E7DBD1-AB9C-4867-B62C-D169965DCF78}" type="parTrans" cxnId="{118E48D8-EC52-42B8-B710-BD1F1A725422}">
      <dgm:prSet/>
      <dgm:spPr/>
      <dgm:t>
        <a:bodyPr/>
        <a:lstStyle/>
        <a:p>
          <a:endParaRPr lang="en-US"/>
        </a:p>
      </dgm:t>
    </dgm:pt>
    <dgm:pt modelId="{68A7D616-2C65-428F-B8FD-20220DBE766F}" type="sibTrans" cxnId="{118E48D8-EC52-42B8-B710-BD1F1A725422}">
      <dgm:prSet/>
      <dgm:spPr/>
      <dgm:t>
        <a:bodyPr/>
        <a:lstStyle/>
        <a:p>
          <a:endParaRPr lang="en-US"/>
        </a:p>
      </dgm:t>
    </dgm:pt>
    <dgm:pt modelId="{FBC9B373-1741-41EF-A059-71D6E67740DF}">
      <dgm:prSet phldrT="[Text]"/>
      <dgm:spPr/>
      <dgm:t>
        <a:bodyPr/>
        <a:lstStyle/>
        <a:p>
          <a:r>
            <a:rPr lang="en-US" dirty="0"/>
            <a:t>Activation Emergency Support Volunteer Team</a:t>
          </a:r>
        </a:p>
      </dgm:t>
    </dgm:pt>
    <dgm:pt modelId="{DA37BA2A-AB35-4208-83A2-EDCFAB1B37BC}" type="parTrans" cxnId="{6F979537-4DB7-436F-847E-AE04CFE6E86A}">
      <dgm:prSet/>
      <dgm:spPr/>
      <dgm:t>
        <a:bodyPr/>
        <a:lstStyle/>
        <a:p>
          <a:endParaRPr lang="en-US"/>
        </a:p>
      </dgm:t>
    </dgm:pt>
    <dgm:pt modelId="{11049EB9-4051-447F-9012-DDE3A1F34DD0}" type="sibTrans" cxnId="{6F979537-4DB7-436F-847E-AE04CFE6E86A}">
      <dgm:prSet/>
      <dgm:spPr/>
      <dgm:t>
        <a:bodyPr/>
        <a:lstStyle/>
        <a:p>
          <a:endParaRPr lang="en-US"/>
        </a:p>
      </dgm:t>
    </dgm:pt>
    <dgm:pt modelId="{08C531AC-A288-42FC-9C65-7F26357F89B5}">
      <dgm:prSet/>
      <dgm:spPr/>
      <dgm:t>
        <a:bodyPr/>
        <a:lstStyle/>
        <a:p>
          <a:r>
            <a:rPr lang="en-US" dirty="0"/>
            <a:t>Communication</a:t>
          </a:r>
        </a:p>
      </dgm:t>
    </dgm:pt>
    <dgm:pt modelId="{191EB99C-F742-4139-B2C3-8ADECBE1CCF0}" type="parTrans" cxnId="{13C14CC0-2B8C-4DDA-991C-D29A4DB2D20C}">
      <dgm:prSet/>
      <dgm:spPr/>
      <dgm:t>
        <a:bodyPr/>
        <a:lstStyle/>
        <a:p>
          <a:endParaRPr lang="en-US"/>
        </a:p>
      </dgm:t>
    </dgm:pt>
    <dgm:pt modelId="{6EE265BA-FDC0-4687-914E-C2D7BFCEE4A9}" type="sibTrans" cxnId="{13C14CC0-2B8C-4DDA-991C-D29A4DB2D20C}">
      <dgm:prSet/>
      <dgm:spPr/>
      <dgm:t>
        <a:bodyPr/>
        <a:lstStyle/>
        <a:p>
          <a:endParaRPr lang="en-US"/>
        </a:p>
      </dgm:t>
    </dgm:pt>
    <dgm:pt modelId="{5DA447F0-0D44-44BB-857C-1F0C9C4D7651}" type="pres">
      <dgm:prSet presAssocID="{AE6E89BA-AD2E-4AB9-82B2-34C1D8C94A9A}" presName="Name0" presStyleCnt="0">
        <dgm:presLayoutVars>
          <dgm:dir/>
          <dgm:animLvl val="lvl"/>
          <dgm:resizeHandles val="exact"/>
        </dgm:presLayoutVars>
      </dgm:prSet>
      <dgm:spPr/>
    </dgm:pt>
    <dgm:pt modelId="{1464C94A-6C2F-40B9-95D1-D4B1C243878E}" type="pres">
      <dgm:prSet presAssocID="{EB11C79B-8239-4E6D-8DFC-D40F6880D682}" presName="parTxOnly" presStyleLbl="node1" presStyleIdx="0" presStyleCnt="4" custLinFactY="-100000" custLinFactNeighborX="-227" custLinFactNeighborY="-107703">
        <dgm:presLayoutVars>
          <dgm:chMax val="0"/>
          <dgm:chPref val="0"/>
          <dgm:bulletEnabled val="1"/>
        </dgm:presLayoutVars>
      </dgm:prSet>
      <dgm:spPr/>
    </dgm:pt>
    <dgm:pt modelId="{46E511BD-83DF-4F4F-8F21-BE3240D0C10D}" type="pres">
      <dgm:prSet presAssocID="{9959FD27-C16E-4808-BB95-0CBC6F0F3EAC}" presName="parTxOnlySpace" presStyleCnt="0"/>
      <dgm:spPr/>
    </dgm:pt>
    <dgm:pt modelId="{369663A6-0FE7-4AE3-9D83-C9E938346AD6}" type="pres">
      <dgm:prSet presAssocID="{142FB9D1-5AA4-4A81-AB0D-69750A4FDF6A}" presName="parTxOnly" presStyleLbl="node1" presStyleIdx="1" presStyleCnt="4" custAng="0" custLinFactY="-100000" custLinFactNeighborX="24141" custLinFactNeighborY="-107703">
        <dgm:presLayoutVars>
          <dgm:chMax val="0"/>
          <dgm:chPref val="0"/>
          <dgm:bulletEnabled val="1"/>
        </dgm:presLayoutVars>
      </dgm:prSet>
      <dgm:spPr/>
    </dgm:pt>
    <dgm:pt modelId="{DCF576B0-8AC9-4131-9133-85CA7F455C69}" type="pres">
      <dgm:prSet presAssocID="{68A7D616-2C65-428F-B8FD-20220DBE766F}" presName="parTxOnlySpace" presStyleCnt="0"/>
      <dgm:spPr/>
    </dgm:pt>
    <dgm:pt modelId="{1EE7FB29-5C11-4E8E-BD5A-D0E2F0352314}" type="pres">
      <dgm:prSet presAssocID="{FBC9B373-1741-41EF-A059-71D6E67740DF}" presName="parTxOnly" presStyleLbl="node1" presStyleIdx="2" presStyleCnt="4" custLinFactY="-100000" custLinFactNeighborX="9361" custLinFactNeighborY="-107703">
        <dgm:presLayoutVars>
          <dgm:chMax val="0"/>
          <dgm:chPref val="0"/>
          <dgm:bulletEnabled val="1"/>
        </dgm:presLayoutVars>
      </dgm:prSet>
      <dgm:spPr/>
    </dgm:pt>
    <dgm:pt modelId="{2D0A7831-2726-44D4-B24E-56518EE2615A}" type="pres">
      <dgm:prSet presAssocID="{11049EB9-4051-447F-9012-DDE3A1F34DD0}" presName="parTxOnlySpace" presStyleCnt="0"/>
      <dgm:spPr/>
    </dgm:pt>
    <dgm:pt modelId="{2A67953E-3091-4891-80E9-5C3F300B03AF}" type="pres">
      <dgm:prSet presAssocID="{08C531AC-A288-42FC-9C65-7F26357F89B5}" presName="parTxOnly" presStyleLbl="node1" presStyleIdx="3" presStyleCnt="4" custLinFactY="-100000" custLinFactNeighborX="1719" custLinFactNeighborY="-107703">
        <dgm:presLayoutVars>
          <dgm:chMax val="0"/>
          <dgm:chPref val="0"/>
          <dgm:bulletEnabled val="1"/>
        </dgm:presLayoutVars>
      </dgm:prSet>
      <dgm:spPr/>
    </dgm:pt>
  </dgm:ptLst>
  <dgm:cxnLst>
    <dgm:cxn modelId="{13C14CC0-2B8C-4DDA-991C-D29A4DB2D20C}" srcId="{AE6E89BA-AD2E-4AB9-82B2-34C1D8C94A9A}" destId="{08C531AC-A288-42FC-9C65-7F26357F89B5}" srcOrd="3" destOrd="0" parTransId="{191EB99C-F742-4139-B2C3-8ADECBE1CCF0}" sibTransId="{6EE265BA-FDC0-4687-914E-C2D7BFCEE4A9}"/>
    <dgm:cxn modelId="{53B87BD7-1DB6-412D-8B5F-4A99E103F9C1}" type="presOf" srcId="{142FB9D1-5AA4-4A81-AB0D-69750A4FDF6A}" destId="{369663A6-0FE7-4AE3-9D83-C9E938346AD6}" srcOrd="0" destOrd="0" presId="urn:microsoft.com/office/officeart/2005/8/layout/chevron1"/>
    <dgm:cxn modelId="{118E48D8-EC52-42B8-B710-BD1F1A725422}" srcId="{AE6E89BA-AD2E-4AB9-82B2-34C1D8C94A9A}" destId="{142FB9D1-5AA4-4A81-AB0D-69750A4FDF6A}" srcOrd="1" destOrd="0" parTransId="{C4E7DBD1-AB9C-4867-B62C-D169965DCF78}" sibTransId="{68A7D616-2C65-428F-B8FD-20220DBE766F}"/>
    <dgm:cxn modelId="{F6BABB0D-F8CD-43AE-9783-F815EB3CECA0}" type="presOf" srcId="{EB11C79B-8239-4E6D-8DFC-D40F6880D682}" destId="{1464C94A-6C2F-40B9-95D1-D4B1C243878E}" srcOrd="0" destOrd="0" presId="urn:microsoft.com/office/officeart/2005/8/layout/chevron1"/>
    <dgm:cxn modelId="{8BA6B012-5E2B-412C-9AB4-0D45C5EE3691}" srcId="{AE6E89BA-AD2E-4AB9-82B2-34C1D8C94A9A}" destId="{EB11C79B-8239-4E6D-8DFC-D40F6880D682}" srcOrd="0" destOrd="0" parTransId="{AABDB3BD-CA41-481A-9DA6-D66068EF7A63}" sibTransId="{9959FD27-C16E-4808-BB95-0CBC6F0F3EAC}"/>
    <dgm:cxn modelId="{759C4508-BB99-400C-BABF-1515180349FD}" type="presOf" srcId="{AE6E89BA-AD2E-4AB9-82B2-34C1D8C94A9A}" destId="{5DA447F0-0D44-44BB-857C-1F0C9C4D7651}" srcOrd="0" destOrd="0" presId="urn:microsoft.com/office/officeart/2005/8/layout/chevron1"/>
    <dgm:cxn modelId="{EEB42380-CE93-4B62-AF7C-1E67A895F450}" type="presOf" srcId="{08C531AC-A288-42FC-9C65-7F26357F89B5}" destId="{2A67953E-3091-4891-80E9-5C3F300B03AF}" srcOrd="0" destOrd="0" presId="urn:microsoft.com/office/officeart/2005/8/layout/chevron1"/>
    <dgm:cxn modelId="{D4B593AC-955A-4D2F-8828-B39848B404EE}" type="presOf" srcId="{FBC9B373-1741-41EF-A059-71D6E67740DF}" destId="{1EE7FB29-5C11-4E8E-BD5A-D0E2F0352314}" srcOrd="0" destOrd="0" presId="urn:microsoft.com/office/officeart/2005/8/layout/chevron1"/>
    <dgm:cxn modelId="{6F979537-4DB7-436F-847E-AE04CFE6E86A}" srcId="{AE6E89BA-AD2E-4AB9-82B2-34C1D8C94A9A}" destId="{FBC9B373-1741-41EF-A059-71D6E67740DF}" srcOrd="2" destOrd="0" parTransId="{DA37BA2A-AB35-4208-83A2-EDCFAB1B37BC}" sibTransId="{11049EB9-4051-447F-9012-DDE3A1F34DD0}"/>
    <dgm:cxn modelId="{141C8395-8BE8-405D-88AF-3C1DF6537F77}" type="presParOf" srcId="{5DA447F0-0D44-44BB-857C-1F0C9C4D7651}" destId="{1464C94A-6C2F-40B9-95D1-D4B1C243878E}" srcOrd="0" destOrd="0" presId="urn:microsoft.com/office/officeart/2005/8/layout/chevron1"/>
    <dgm:cxn modelId="{0F01F7A5-3BD4-405B-AC39-2E0E55A6E074}" type="presParOf" srcId="{5DA447F0-0D44-44BB-857C-1F0C9C4D7651}" destId="{46E511BD-83DF-4F4F-8F21-BE3240D0C10D}" srcOrd="1" destOrd="0" presId="urn:microsoft.com/office/officeart/2005/8/layout/chevron1"/>
    <dgm:cxn modelId="{00FFE22E-C0AD-470B-95C7-EE05AD7C39A8}" type="presParOf" srcId="{5DA447F0-0D44-44BB-857C-1F0C9C4D7651}" destId="{369663A6-0FE7-4AE3-9D83-C9E938346AD6}" srcOrd="2" destOrd="0" presId="urn:microsoft.com/office/officeart/2005/8/layout/chevron1"/>
    <dgm:cxn modelId="{300E5212-7C84-4B85-AA38-31FC80E704AF}" type="presParOf" srcId="{5DA447F0-0D44-44BB-857C-1F0C9C4D7651}" destId="{DCF576B0-8AC9-4131-9133-85CA7F455C69}" srcOrd="3" destOrd="0" presId="urn:microsoft.com/office/officeart/2005/8/layout/chevron1"/>
    <dgm:cxn modelId="{863243A9-C1E5-4A99-91BC-312ACFE81563}" type="presParOf" srcId="{5DA447F0-0D44-44BB-857C-1F0C9C4D7651}" destId="{1EE7FB29-5C11-4E8E-BD5A-D0E2F0352314}" srcOrd="4" destOrd="0" presId="urn:microsoft.com/office/officeart/2005/8/layout/chevron1"/>
    <dgm:cxn modelId="{5BC9EDCF-1A96-4B67-A524-D1DCDD63AF23}" type="presParOf" srcId="{5DA447F0-0D44-44BB-857C-1F0C9C4D7651}" destId="{2D0A7831-2726-44D4-B24E-56518EE2615A}" srcOrd="5" destOrd="0" presId="urn:microsoft.com/office/officeart/2005/8/layout/chevron1"/>
    <dgm:cxn modelId="{CCB76FBF-3B55-49AF-8490-DE8E30A01D2E}" type="presParOf" srcId="{5DA447F0-0D44-44BB-857C-1F0C9C4D7651}" destId="{2A67953E-3091-4891-80E9-5C3F300B03A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4C94A-6C2F-40B9-95D1-D4B1C243878E}">
      <dsp:nvSpPr>
        <dsp:cNvPr id="0" name=""/>
        <dsp:cNvSpPr/>
      </dsp:nvSpPr>
      <dsp:spPr>
        <a:xfrm>
          <a:off x="3313" y="10459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Pre-Storm</a:t>
          </a:r>
        </a:p>
      </dsp:txBody>
      <dsp:txXfrm>
        <a:off x="447744" y="10459"/>
        <a:ext cx="1333291" cy="888861"/>
      </dsp:txXfrm>
    </dsp:sp>
    <dsp:sp modelId="{369663A6-0FE7-4AE3-9D83-C9E938346AD6}">
      <dsp:nvSpPr>
        <dsp:cNvPr id="0" name=""/>
        <dsp:cNvSpPr/>
      </dsp:nvSpPr>
      <dsp:spPr>
        <a:xfrm>
          <a:off x="2057399" y="10459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Post-Storm</a:t>
          </a:r>
        </a:p>
      </dsp:txBody>
      <dsp:txXfrm>
        <a:off x="2501830" y="10459"/>
        <a:ext cx="1333291" cy="888861"/>
      </dsp:txXfrm>
    </dsp:sp>
    <dsp:sp modelId="{1EE7FB29-5C11-4E8E-BD5A-D0E2F0352314}">
      <dsp:nvSpPr>
        <dsp:cNvPr id="0" name=""/>
        <dsp:cNvSpPr/>
      </dsp:nvSpPr>
      <dsp:spPr>
        <a:xfrm>
          <a:off x="4024493" y="10459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Activation Emergency Support Volunteer Team</a:t>
          </a:r>
        </a:p>
      </dsp:txBody>
      <dsp:txXfrm>
        <a:off x="4468924" y="10459"/>
        <a:ext cx="1333291" cy="888861"/>
      </dsp:txXfrm>
    </dsp:sp>
    <dsp:sp modelId="{2A67953E-3091-4891-80E9-5C3F300B03AF}">
      <dsp:nvSpPr>
        <dsp:cNvPr id="0" name=""/>
        <dsp:cNvSpPr/>
      </dsp:nvSpPr>
      <dsp:spPr>
        <a:xfrm>
          <a:off x="6007447" y="10459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Communication</a:t>
          </a:r>
        </a:p>
      </dsp:txBody>
      <dsp:txXfrm>
        <a:off x="6451878" y="10459"/>
        <a:ext cx="1333291" cy="88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217BD9-0204-4850-8367-B8CDF043CC87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0D141B-EEE2-412A-8DB1-E5429467F8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41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6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Medical</a:t>
            </a:r>
            <a:r>
              <a:rPr lang="en-US" baseline="0" dirty="0"/>
              <a:t> Program application usually initiated because of difficulty in paying or during major outage events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Denial letter includes reason for denial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Form incomplete; battery back-up available; patient not homebound; equipment not required to sustain life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If medical customer moves to new home, the medical customer designation moves with them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F811066-0135-4CAA-8AD4-89A97190AC00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28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6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2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54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70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F811066-0135-4CAA-8AD4-89A97190AC00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39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76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F811066-0135-4CAA-8AD4-89A97190AC00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40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44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F811066-0135-4CAA-8AD4-89A97190AC00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41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28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F811066-0135-4CAA-8AD4-89A97190AC00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42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77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F811066-0135-4CAA-8AD4-89A97190AC00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43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3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F811066-0135-4CAA-8AD4-89A97190AC00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44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2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F811066-0135-4CAA-8AD4-89A97190AC00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10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5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F811066-0135-4CAA-8AD4-89A97190AC00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11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0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0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3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F811066-0135-4CAA-8AD4-89A97190AC00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24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2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69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KCP&amp;L does this</a:t>
            </a:r>
            <a:r>
              <a:rPr lang="en-US" baseline="0" dirty="0"/>
              <a:t> for our customers because it’s the right thing to do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Additional channels for communication include the dedicated phone number and direct communication with Customer Relations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Planned outages for equipment maintenance and storm outages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Equipment not portable or battery back-up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Confidential phone number is: 816-654-1330  **Do Not Present This Phone Number**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Priority given once critical infrastructure and large groups of customers of customers restored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F811066-0135-4CAA-8AD4-89A97190AC00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27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6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776" y="6356350"/>
            <a:ext cx="2133600" cy="365125"/>
          </a:xfrm>
        </p:spPr>
        <p:txBody>
          <a:bodyPr/>
          <a:lstStyle>
            <a:lvl1pPr>
              <a:defRPr>
                <a:solidFill>
                  <a:srgbClr val="00529C"/>
                </a:solidFill>
              </a:defRPr>
            </a:lvl1pPr>
          </a:lstStyle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08" b="15193"/>
          <a:stretch/>
        </p:blipFill>
        <p:spPr>
          <a:xfrm>
            <a:off x="12131" y="548640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defRPr sz="3200" b="1" i="0">
                <a:solidFill>
                  <a:srgbClr val="00529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4D4D4C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4D4D4C"/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rgbClr val="4D4D4C"/>
                </a:solidFill>
                <a:latin typeface="Arial"/>
                <a:cs typeface="Arial"/>
              </a:defRPr>
            </a:lvl3pPr>
            <a:lvl4pPr>
              <a:defRPr sz="2400">
                <a:solidFill>
                  <a:srgbClr val="4D4D4C"/>
                </a:solidFill>
                <a:latin typeface="Arial"/>
                <a:cs typeface="Arial"/>
              </a:defRPr>
            </a:lvl4pPr>
            <a:lvl5pPr>
              <a:defRPr sz="2400">
                <a:solidFill>
                  <a:srgbClr val="4D4D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776" y="6356350"/>
            <a:ext cx="2133600" cy="365125"/>
          </a:xfrm>
        </p:spPr>
        <p:txBody>
          <a:bodyPr/>
          <a:lstStyle>
            <a:lvl1pPr>
              <a:defRPr>
                <a:solidFill>
                  <a:srgbClr val="00529C"/>
                </a:solidFill>
              </a:defRPr>
            </a:lvl1pPr>
          </a:lstStyle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6050" r="339"/>
          <a:stretch/>
        </p:blipFill>
        <p:spPr>
          <a:xfrm>
            <a:off x="1954" y="0"/>
            <a:ext cx="9218298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cpl.com/about-kcpl/safety/tree-trimming-and-plant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cpl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pl.com/reportoutag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cpl.com/storm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743200"/>
            <a:ext cx="6324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i="1" dirty="0">
                <a:solidFill>
                  <a:srgbClr val="00529C"/>
                </a:solidFill>
                <a:latin typeface="Arial"/>
                <a:cs typeface="Arial"/>
              </a:rPr>
              <a:t>Helping You Weather the Storm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3475038"/>
            <a:ext cx="434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KCP&amp;L Energy Center</a:t>
            </a:r>
          </a:p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October 6, 2017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776" y="6356350"/>
            <a:ext cx="2133600" cy="36512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Vegetation Management</a:t>
            </a:r>
            <a:br>
              <a:rPr lang="en-US" sz="2400" dirty="0"/>
            </a:br>
            <a:r>
              <a:rPr lang="en-US" sz="2000" dirty="0"/>
              <a:t>Routine Maintenance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Circuits Trimmed on a Preventative Maintenance Cycle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year cycle in Urban areas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year cycle in Rural areas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Mid-cycle Inspections to ensure reliability for duration of cycle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Trimming approximately 250,000 trees on 3,300 miles of overhead power lines annually. Remove approximately 10,000-25,000 trees annually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Process: </a:t>
            </a:r>
          </a:p>
          <a:p>
            <a:pPr lvl="1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Utility Forester inspects circuit from top to bottom to identify each individual tree for trimming</a:t>
            </a:r>
          </a:p>
          <a:p>
            <a:pPr lvl="1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Notify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Customers notified in advance of tree crews and work orders created.</a:t>
            </a:r>
          </a:p>
          <a:p>
            <a:pPr lvl="1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Tree crews mobilize and execute work orders</a:t>
            </a:r>
          </a:p>
          <a:p>
            <a:pPr lvl="1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Inspection to ensure trim work carried out according to work orders, quality of workmanship, effective tree to conductor clearance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7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095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Vegetation Management</a:t>
            </a:r>
            <a:br>
              <a:rPr lang="en-US" sz="2400" dirty="0"/>
            </a:br>
            <a:r>
              <a:rPr lang="en-US" sz="2000" dirty="0"/>
              <a:t>Outage Restoration, Customer Requests, Misc.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599"/>
            <a:ext cx="8763000" cy="434340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Outage Restoration: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VM role is to assist linemen 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Clear vegetation that interferes with power lines to ensure restoration is performed safely and quickly 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Resulting debris left on site: customer responsibility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 Requests: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Field &amp; Investigate 12,000 – 15,000 requests annually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Trim for safety clearance – 10’ safety zone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Line: customer responsibility, KCP&amp;L will disconnect service free of charge </a:t>
            </a:r>
            <a:br>
              <a:rPr lang="en-US" sz="1800" dirty="0"/>
            </a:br>
            <a:endParaRPr lang="en-US" sz="1800" dirty="0"/>
          </a:p>
          <a:p>
            <a:pPr marL="457200" lvl="1" indent="0">
              <a:buNone/>
            </a:pPr>
            <a:br>
              <a:rPr lang="en-US" sz="1800" b="1" dirty="0"/>
            </a:br>
            <a:r>
              <a:rPr lang="en-US" sz="1800" b="1" dirty="0"/>
              <a:t>      </a:t>
            </a:r>
            <a:r>
              <a:rPr lang="en-US" sz="1800" b="1" dirty="0">
                <a:hlinkClick r:id="rId3"/>
              </a:rPr>
              <a:t>https://www.kcpl.com/about-kcpl/safety/tree-trimming-and-planting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8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70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743200"/>
            <a:ext cx="6324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529C"/>
                </a:solidFill>
                <a:latin typeface="Arial"/>
                <a:cs typeface="Arial"/>
              </a:rPr>
              <a:t>Frequent Outage Investigations </a:t>
            </a:r>
          </a:p>
          <a:p>
            <a:pPr algn="r"/>
            <a:r>
              <a:rPr lang="en-US" sz="2800" b="1" dirty="0">
                <a:solidFill>
                  <a:srgbClr val="00529C"/>
                </a:solidFill>
                <a:latin typeface="Arial"/>
                <a:cs typeface="Arial"/>
              </a:rPr>
              <a:t>and Maintaining Reliability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3733800"/>
            <a:ext cx="481664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Andy Alexander, PE</a:t>
            </a:r>
          </a:p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Manager Central Design</a:t>
            </a:r>
          </a:p>
          <a:p>
            <a:pPr algn="r"/>
            <a:endParaRPr lang="en-US" sz="1600" b="1" kern="300" spc="260" dirty="0">
              <a:solidFill>
                <a:srgbClr val="00529C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776" y="6356350"/>
            <a:ext cx="2133600" cy="36512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7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Central Design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6670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Industrial and Commercial Distribution Designs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Road and Highway Projects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Frequent Outage Investigations</a:t>
            </a:r>
          </a:p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Quality Investigations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8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Service Territory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04" y="914400"/>
            <a:ext cx="4346196" cy="471806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81600" y="858049"/>
            <a:ext cx="3505200" cy="4830763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18,000 Square Miles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800,000+ Customers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3,600 Miles of Transmission Lines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22,700 Miles of Distribution Lines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400+ Substations</a:t>
            </a:r>
          </a:p>
        </p:txBody>
      </p:sp>
    </p:spTree>
    <p:extLst>
      <p:ext uri="{BB962C8B-B14F-4D97-AF65-F5344CB8AC3E}">
        <p14:creationId xmlns:p14="http://schemas.microsoft.com/office/powerpoint/2010/main" val="59870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What Constitutes an Outage?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076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Official Definition:  Total Loss of Power Greater than 5 minutes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Momentary Interruption: An Event Less than 5 minutes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Breaker and Recloser Operations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“Blinking Lights”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Quality Investigations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Sub-Cycle Events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 Hz System = 60 Cycles per second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Cycle = 0.01667 Seconds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Typically Limited to Industrial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750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Frequent Outage Investigation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1242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Center Forwards Complaint to Local Office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of Outage Causes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Look for Common Cause</a:t>
            </a: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Personalized Phone Call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Cross-Reference with Previously Identified Projects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Patrol if Necessary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Multiple Work Groups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Design &amp; Sponsor System Improvement Job Through the Construction Process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Follow-Up with Customer</a:t>
            </a: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CALL US!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31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Common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Varmints/Animals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Trees/Vegetation – Preventable &amp; Non-Preventable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Storms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 Failure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Underground Cable Faults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Vehicles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 Ins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Copper Theft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Human Error &lt; 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4686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Inspection and Maintenance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Pole Inspections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Year Cycle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~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600k poles total (50k/year)</a:t>
            </a:r>
          </a:p>
          <a:p>
            <a:pPr lvl="1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Padmount Inspections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Year Cycle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~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96k units total (24k/year)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External Inspection for Safety</a:t>
            </a:r>
          </a:p>
          <a:p>
            <a:pPr lvl="1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Manhole Inspections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Year Cycle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~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5,200 total (650/year)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4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Inspection and Maintenance Programs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Reactive URD Program –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Replace after 2</a:t>
            </a:r>
            <a:r>
              <a:rPr lang="en-US" sz="1800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Failure 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internal economic study done in 1998</a:t>
            </a:r>
          </a:p>
          <a:p>
            <a:pPr lvl="1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Old Proactive URD Program –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Replace entire loop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failure data (if greater than 40 % of segments have failures)</a:t>
            </a:r>
          </a:p>
          <a:p>
            <a:pPr marL="400050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Proactive URD Program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Started in Aug 2014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Partial Discharge Testing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 Cables Tested per Year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~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39% Identified to be Replaced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Remainder Guaranteed for 15 Years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745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Topic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384" y="1963355"/>
            <a:ext cx="487918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62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Worst Performing Circuits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Circuits in July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Ultrasound Backbone in August/Sept – new in 2016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Patrol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Historically Focused on Backbone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Shifting Focus to Problem Laterals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 Allocated for Repeaters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Designs in Year Identified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Construction in Following Year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Preferably in 1</a:t>
            </a:r>
            <a:r>
              <a:rPr lang="en-US" sz="1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Quarter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792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Backbone vs. Lateral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468691" cy="444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6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Lateral Improvement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Similar to WPC Program, but Focused on Laterals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Identifies Improvement Needs on Circuits not Meeting the WPC Thresholds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KCP&amp;L Driven Initiative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Wide Range of Solutions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Varmint Guards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Rebuild to Current Construction Standards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310 Jobs Complete Since 2014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3998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743200"/>
            <a:ext cx="6324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i="1" dirty="0">
                <a:solidFill>
                  <a:srgbClr val="00529C"/>
                </a:solidFill>
                <a:latin typeface="Arial"/>
                <a:cs typeface="Arial"/>
              </a:rPr>
              <a:t>Planned Temporary Power Interruptions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475038"/>
            <a:ext cx="57912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Janet Waddell</a:t>
            </a:r>
          </a:p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Community Business Manager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776" y="6356350"/>
            <a:ext cx="2133600" cy="36512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18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Planned Temporary Power Interruption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and Benefit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 to maintaining and improving reliability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De-energize only when necessary, and if safe weather conditions exist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Plans to de-energize lines to specific group of customers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Crews can safely perform work in an area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affect an entire circuit or a partial circuit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maintenance, equipment upgrades, emergency and non-emergency repairs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to coordinate scheduling/timing with key customers impacted whenever possible 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Notification of date, approximate time of start, expected duration</a:t>
            </a:r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5269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Planned Temporary Power Interruption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066800"/>
            <a:ext cx="8229600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with Municipalities, Key Stakeholders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Notifications to key stakeholders 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City officials, police, fire, critical infrastructure/customers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Taxing entities impacted (water districts, schools, other public services)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community contacts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to coordinate scheduling with key customers impacted whenever possible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concerns </a:t>
            </a:r>
          </a:p>
          <a:p>
            <a:pPr marL="0" indent="0">
              <a:buNone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with Customers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Proactive whenever possible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Letters to customers 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Automated notification calls (to numbers provided by each customer)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 up contact number for any customer concerns or questions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communication to serve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0841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743200"/>
            <a:ext cx="6324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i="1" dirty="0">
                <a:solidFill>
                  <a:srgbClr val="00529C"/>
                </a:solidFill>
                <a:latin typeface="Arial"/>
                <a:cs typeface="Arial"/>
              </a:rPr>
              <a:t>Medical Customer Program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475038"/>
            <a:ext cx="57912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Lori Shaffer</a:t>
            </a:r>
          </a:p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Sr. Manager</a:t>
            </a:r>
          </a:p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Customer &amp; Community Affairs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776" y="6356350"/>
            <a:ext cx="2133600" cy="36512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49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Medical Customer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6614"/>
            <a:ext cx="8305800" cy="5289550"/>
          </a:xfrm>
        </p:spPr>
        <p:txBody>
          <a:bodyPr>
            <a:normAutofit/>
          </a:bodyPr>
          <a:lstStyle/>
          <a:p>
            <a:pPr lvl="0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it is 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offered to customers with qualifying medical needs 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another channel for communication during outages</a:t>
            </a:r>
          </a:p>
          <a:p>
            <a:pPr lvl="0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qualifies 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Permanent member of household that is homebound for medical reasons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Reliant on life-sustaining equipment that requires electricity and not supported by back-up power supply</a:t>
            </a:r>
          </a:p>
          <a:p>
            <a:pPr lvl="0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the program offers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handling during outage events and communication on restoration updates 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 receives confidential phone number to report outages  </a:t>
            </a:r>
          </a:p>
          <a:p>
            <a:pPr lvl="0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the program is not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priority restoration during outage events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Prevention of disconnection for unpaid electric bill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2208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Medical Customer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lvl="0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for application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 indicates medical need in home and application is mailed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requires Doctor’s information and signature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Then mailed directly to KCP&amp;L Medical Department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and determination made by KCP&amp;L Medical Staff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Approved or Denied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 mailed letter stating outcome of application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denied, the reason why is given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approved customer receives confidential phone number and reminder that program does not prevent loss of power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Annual renewal repeats the process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0957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743200"/>
            <a:ext cx="6324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i="1" dirty="0">
                <a:solidFill>
                  <a:srgbClr val="00529C"/>
                </a:solidFill>
                <a:latin typeface="Arial"/>
                <a:cs typeface="Arial"/>
              </a:rPr>
              <a:t>Storm Preparation and Restoration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475038"/>
            <a:ext cx="57912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Corey Miller</a:t>
            </a:r>
          </a:p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Sr. Manager</a:t>
            </a:r>
          </a:p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Distribution Systems Operation</a:t>
            </a:r>
          </a:p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 Emergency Response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776" y="6356350"/>
            <a:ext cx="2133600" cy="36512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5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2017 Highest Impact Storms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01455"/>
              </p:ext>
            </p:extLst>
          </p:nvPr>
        </p:nvGraphicFramePr>
        <p:xfrm>
          <a:off x="457200" y="1295402"/>
          <a:ext cx="8153400" cy="2961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4161328335"/>
                    </a:ext>
                  </a:extLst>
                </a:gridCol>
                <a:gridCol w="1324390">
                  <a:extLst>
                    <a:ext uri="{9D8B030D-6E8A-4147-A177-3AD203B41FA5}">
                      <a16:colId xmlns:a16="http://schemas.microsoft.com/office/drawing/2014/main" val="3519535757"/>
                    </a:ext>
                  </a:extLst>
                </a:gridCol>
                <a:gridCol w="1329359">
                  <a:extLst>
                    <a:ext uri="{9D8B030D-6E8A-4147-A177-3AD203B41FA5}">
                      <a16:colId xmlns:a16="http://schemas.microsoft.com/office/drawing/2014/main" val="4046074424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487901777"/>
                    </a:ext>
                  </a:extLst>
                </a:gridCol>
                <a:gridCol w="1861101">
                  <a:extLst>
                    <a:ext uri="{9D8B030D-6E8A-4147-A177-3AD203B41FA5}">
                      <a16:colId xmlns:a16="http://schemas.microsoft.com/office/drawing/2014/main" val="3232710147"/>
                    </a:ext>
                  </a:extLst>
                </a:gridCol>
              </a:tblGrid>
              <a:tr h="366388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Storms B, J, &amp; 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606473"/>
                  </a:ext>
                </a:extLst>
              </a:tr>
              <a:tr h="51905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Storm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Sept. YTD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Customers Impacted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KCP&amp;L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dirty="0"/>
                        <a:t>manpower </a:t>
                      </a:r>
                    </a:p>
                    <a:p>
                      <a:pPr algn="ctr"/>
                      <a:r>
                        <a:rPr lang="en-US" sz="1400" b="1" dirty="0"/>
                        <a:t>&amp; contractors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522185"/>
                  </a:ext>
                </a:extLst>
              </a:tr>
              <a:tr h="519050">
                <a:tc>
                  <a:txBody>
                    <a:bodyPr/>
                    <a:lstStyle/>
                    <a:p>
                      <a:r>
                        <a:rPr lang="en-US" sz="1400" dirty="0"/>
                        <a:t>3-6-17 </a:t>
                      </a:r>
                    </a:p>
                    <a:p>
                      <a:r>
                        <a:rPr lang="en-US" sz="1400" dirty="0"/>
                        <a:t>Storm B,</a:t>
                      </a:r>
                      <a:r>
                        <a:rPr lang="en-US" sz="1400" baseline="0" dirty="0"/>
                        <a:t> IV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$9,414,439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3-6-17</a:t>
                      </a:r>
                      <a:r>
                        <a:rPr lang="en-US" sz="1400" baseline="0" dirty="0"/>
                        <a:t> from 8 p.m. </a:t>
                      </a:r>
                    </a:p>
                    <a:p>
                      <a:r>
                        <a:rPr lang="en-US" sz="1400" baseline="0" dirty="0"/>
                        <a:t>to 3-8-17 9:30 p.m.    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931856"/>
                  </a:ext>
                </a:extLst>
              </a:tr>
              <a:tr h="519050">
                <a:tc>
                  <a:txBody>
                    <a:bodyPr/>
                    <a:lstStyle/>
                    <a:p>
                      <a:r>
                        <a:rPr lang="en-US" sz="1400" dirty="0"/>
                        <a:t>6-16-17 </a:t>
                      </a:r>
                    </a:p>
                    <a:p>
                      <a:r>
                        <a:rPr lang="en-US" sz="1400" dirty="0"/>
                        <a:t>Storm J,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$13,946,354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162,070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6-16-17 from 8 p.m.</a:t>
                      </a:r>
                    </a:p>
                    <a:p>
                      <a:r>
                        <a:rPr lang="en-US" sz="1400" dirty="0"/>
                        <a:t>to 6-20-17 6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48134"/>
                  </a:ext>
                </a:extLst>
              </a:tr>
              <a:tr h="519050">
                <a:tc>
                  <a:txBody>
                    <a:bodyPr/>
                    <a:lstStyle/>
                    <a:p>
                      <a:r>
                        <a:rPr lang="en-US" sz="1400" dirty="0"/>
                        <a:t>7-22-17 </a:t>
                      </a:r>
                    </a:p>
                    <a:p>
                      <a:r>
                        <a:rPr lang="en-US" sz="1400" dirty="0"/>
                        <a:t>Storm M,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$14,101,117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145,029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7-22-17 from 9 p.m.</a:t>
                      </a:r>
                    </a:p>
                    <a:p>
                      <a:r>
                        <a:rPr lang="en-US" sz="1400" dirty="0"/>
                        <a:t>to</a:t>
                      </a:r>
                      <a:r>
                        <a:rPr lang="en-US" sz="1400" baseline="0" dirty="0"/>
                        <a:t> 7-24-17 6:30 p.m.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1419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771091"/>
                  </a:ext>
                </a:extLst>
              </a:tr>
              <a:tr h="51905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 3 storms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$37,461,910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435,099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Less than 6 month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2,978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13349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68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Safety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Safety is the top priority for our employees and our customers</a:t>
            </a:r>
          </a:p>
          <a:p>
            <a:r>
              <a:rPr lang="en-US" sz="1800" dirty="0"/>
              <a:t>Refresher Training</a:t>
            </a:r>
          </a:p>
          <a:p>
            <a:r>
              <a:rPr lang="en-US" sz="1800" dirty="0"/>
              <a:t>Centralized Control Authority</a:t>
            </a:r>
          </a:p>
          <a:p>
            <a:r>
              <a:rPr lang="en-US" sz="1800" dirty="0"/>
              <a:t>Foreign Crew Safety Briefing</a:t>
            </a:r>
          </a:p>
          <a:p>
            <a:r>
              <a:rPr lang="en-US" sz="1800" dirty="0"/>
              <a:t>Generators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79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Storm Preparation – Operations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800" dirty="0"/>
              <a:t>Fully redundant standby site in Lee’s Summit, MO</a:t>
            </a:r>
          </a:p>
          <a:p>
            <a:r>
              <a:rPr lang="en-US" sz="1800" dirty="0"/>
              <a:t>Ops center fed by two circuits from two different subs</a:t>
            </a:r>
          </a:p>
          <a:p>
            <a:r>
              <a:rPr lang="en-US" sz="1800" dirty="0"/>
              <a:t>Redundant UPS providing uninterrupted power</a:t>
            </a:r>
          </a:p>
          <a:p>
            <a:r>
              <a:rPr lang="en-US" sz="1800" dirty="0"/>
              <a:t>Generator backup providing power for up to 12 hours without refueling</a:t>
            </a:r>
          </a:p>
          <a:p>
            <a:r>
              <a:rPr lang="en-US" sz="1800" dirty="0"/>
              <a:t>Looped fiber feed to Ops Center</a:t>
            </a:r>
          </a:p>
          <a:p>
            <a:r>
              <a:rPr lang="en-US" sz="1800" dirty="0"/>
              <a:t>SERP (System Evaluation and Restoration Process)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9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Historical Statistics – Storm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4038600"/>
            <a:ext cx="5562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Class I: 5,000 up to 8,000 customers affected</a:t>
            </a:r>
          </a:p>
          <a:p>
            <a:r>
              <a:rPr lang="en-US" dirty="0"/>
              <a:t>Class II: 8,000 up to 24,000 customers affected</a:t>
            </a:r>
          </a:p>
          <a:p>
            <a:r>
              <a:rPr lang="en-US" dirty="0"/>
              <a:t>Class III: 24,000 up to 80,000 customers affected</a:t>
            </a:r>
          </a:p>
          <a:p>
            <a:r>
              <a:rPr lang="en-US" dirty="0"/>
              <a:t>Class IV: 80,000+ customers affected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438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14400" y="1295403"/>
          <a:ext cx="7162800" cy="2587723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349888346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4066230618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4036740773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493615297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539546943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100939917"/>
                    </a:ext>
                  </a:extLst>
                </a:gridCol>
              </a:tblGrid>
              <a:tr h="13057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588141"/>
                  </a:ext>
                </a:extLst>
              </a:tr>
              <a:tr h="417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Storm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885311"/>
                  </a:ext>
                </a:extLst>
              </a:tr>
              <a:tr h="1305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Storm 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088434"/>
                  </a:ext>
                </a:extLst>
              </a:tr>
              <a:tr h="13057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65367"/>
                  </a:ext>
                </a:extLst>
              </a:tr>
              <a:tr h="14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Storms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503973"/>
                  </a:ext>
                </a:extLst>
              </a:tr>
              <a:tr h="20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Storms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53877"/>
                  </a:ext>
                </a:extLst>
              </a:tr>
              <a:tr h="13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251584"/>
                  </a:ext>
                </a:extLst>
              </a:tr>
              <a:tr h="13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487543"/>
                  </a:ext>
                </a:extLst>
              </a:tr>
              <a:tr h="13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169020"/>
                  </a:ext>
                </a:extLst>
              </a:tr>
              <a:tr h="13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455209"/>
                  </a:ext>
                </a:extLst>
              </a:tr>
              <a:tr h="13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471367"/>
                  </a:ext>
                </a:extLst>
              </a:tr>
              <a:tr h="13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706429"/>
                  </a:ext>
                </a:extLst>
              </a:tr>
              <a:tr h="13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58343"/>
                  </a:ext>
                </a:extLst>
              </a:tr>
              <a:tr h="13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82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8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Storm Restoration – First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305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Restoring power after an outage is a complex process.  Our job is to get electricity to the largest number of people in the shortest amount of time.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After a major outage, KCP&amp;L prioritizes:</a:t>
            </a:r>
          </a:p>
          <a:p>
            <a:r>
              <a:rPr lang="en-US" sz="1900" dirty="0"/>
              <a:t>Public safety by restoring power to critical services like hospitals, police and fire stations, and water treatment plants</a:t>
            </a:r>
          </a:p>
          <a:p>
            <a:r>
              <a:rPr lang="en-US" sz="1900" dirty="0"/>
              <a:t>Substations and Main Feeder Lines</a:t>
            </a:r>
          </a:p>
          <a:p>
            <a:r>
              <a:rPr lang="en-US" sz="1900" dirty="0"/>
              <a:t>Lateral lines</a:t>
            </a:r>
          </a:p>
          <a:p>
            <a:r>
              <a:rPr lang="en-US" sz="1900" dirty="0"/>
              <a:t>Secondary lines </a:t>
            </a:r>
          </a:p>
          <a:p>
            <a:r>
              <a:rPr lang="en-US" sz="1900" dirty="0"/>
              <a:t>Individual homes and businesses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47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Storm Restoration – Prioritization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772400" cy="508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50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743200"/>
            <a:ext cx="6324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i="1" dirty="0">
                <a:solidFill>
                  <a:srgbClr val="00529C"/>
                </a:solidFill>
                <a:latin typeface="Arial"/>
                <a:cs typeface="Arial"/>
              </a:rPr>
              <a:t>Dry Ice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475038"/>
            <a:ext cx="5791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Cindy Circo</a:t>
            </a:r>
          </a:p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Public Affairs Manager 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776" y="6356350"/>
            <a:ext cx="2133600" cy="36512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94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Dry Ice Engagement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132606"/>
              </p:ext>
            </p:extLst>
          </p:nvPr>
        </p:nvGraphicFramePr>
        <p:xfrm>
          <a:off x="457200" y="914400"/>
          <a:ext cx="8229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704" y="1905000"/>
            <a:ext cx="20030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Training for KCP&amp;L   volunteers: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Handling of dry ice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Distribution &amp; Traffic flow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Personal Protective Equipment (PPE)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Personal Safety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7304" y="1905000"/>
            <a:ext cx="190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Triggers for activation: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Storm path or footprint of outages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Accessibility &amp; availability of safe distribution sites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Availability of dry ice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8504" y="1905000"/>
            <a:ext cx="19765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Activation of Emergency </a:t>
            </a:r>
            <a:r>
              <a:rPr lang="en-US" kern="0" dirty="0">
                <a:solidFill>
                  <a:sysClr val="windowText" lastClr="000000"/>
                </a:solidFill>
              </a:rPr>
              <a:t>Support Volunteer Team (ESV):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Alert email sent to ESV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Dry ice ordered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Site coordinated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Notify ESV of time &amp; place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5066" y="1928108"/>
            <a:ext cx="2035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Media Team informs the public: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Contact media outlets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Communicate info on KCP&amp;L’s social media outlets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Update KCP&amp;L website with Dry Ice event details </a:t>
            </a:r>
          </a:p>
        </p:txBody>
      </p:sp>
    </p:spTree>
    <p:extLst>
      <p:ext uri="{BB962C8B-B14F-4D97-AF65-F5344CB8AC3E}">
        <p14:creationId xmlns:p14="http://schemas.microsoft.com/office/powerpoint/2010/main" val="2735935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64" y="533400"/>
            <a:ext cx="3013472" cy="20089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075508" cy="2717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352800"/>
            <a:ext cx="3084908" cy="2056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38" y="3043755"/>
            <a:ext cx="3955676" cy="23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15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743200"/>
            <a:ext cx="6324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i="1" dirty="0">
                <a:solidFill>
                  <a:srgbClr val="00529C"/>
                </a:solidFill>
                <a:latin typeface="Arial"/>
                <a:cs typeface="Arial"/>
              </a:rPr>
              <a:t>Communications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475038"/>
            <a:ext cx="5791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Rebecca Galati </a:t>
            </a:r>
          </a:p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Communication Specialist II 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776" y="6356350"/>
            <a:ext cx="2133600" cy="36512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27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2400" dirty="0"/>
              <a:t>Storm Mode – Customer Communications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1143000"/>
            <a:ext cx="8229600" cy="483076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Notice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 and highlight relevant webpages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 a customer email 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 on social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 press release</a:t>
            </a: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Storm Mode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 and highlight relevant webpages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 on social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 events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Interview with Subject Matter Expert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Footage of crews working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71600"/>
            <a:ext cx="2112589" cy="32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8524" y="6482811"/>
            <a:ext cx="2133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" y="109728"/>
            <a:ext cx="8915400" cy="548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529C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/>
              </a:rPr>
              <a:t>Assistance Beyond Restoration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09600"/>
            <a:ext cx="4172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Corporate Communications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Craft storm narrative for internal and external messaging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Proactive media communication and events to shape the storm storyline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Reputation management and rumor control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 hour a day social media posting and customer response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24/7 updates to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www.kcpl.com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423" y="3261534"/>
            <a:ext cx="4172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Energy Consultants &amp; Business Center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Identify and work with operations to coordinate the prioritization of critical customers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24/7 proactive outreach and coordination with Tier One customers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24/7 coordination with smaller business customers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69 large customers and 200 + phone calls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9237" y="609600"/>
            <a:ext cx="41722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Customer Relations &amp; Public Affairs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Monitor, respond to and (where possible) prioritize medical customers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Identify and coordinate restoration for other at-risk customers or special situations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Coordinate with Red Cross and municipalities on cooling centers or shelters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Dry ice (19 volunteers, 4 tons and more than 700 customers) and water distribution centers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9237" y="3687366"/>
            <a:ext cx="41722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Government Affairs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Coordination with local and state governments on emergency response and infrastructure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Proactive messaging on restoration efforts to more than 130 cities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Q&amp;A and messaging assistance with elected officials</a:t>
            </a:r>
          </a:p>
        </p:txBody>
      </p:sp>
    </p:spTree>
    <p:extLst>
      <p:ext uri="{BB962C8B-B14F-4D97-AF65-F5344CB8AC3E}">
        <p14:creationId xmlns:p14="http://schemas.microsoft.com/office/powerpoint/2010/main" val="3318847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Storm Safety Talking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685800"/>
            <a:ext cx="8229600" cy="482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remind customers to report a power outage at their homes or businesses to call 1-888-544-4852 (LIGHTKC) or report online at: </a:t>
            </a:r>
            <a:r>
              <a:rPr lang="en-US" sz="1800" b="1" dirty="0">
                <a:hlinkClick r:id="rId3"/>
              </a:rPr>
              <a:t>www.kcpl.com/reportoutage</a:t>
            </a:r>
            <a:r>
              <a:rPr lang="en-US" sz="1800" b="1" dirty="0"/>
              <a:t>.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Storm tips: 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 list of warming (or cooling) centers in your area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call 2-1-1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Never touch or attempt to pick up a fallen power line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Assume any downed power line is energized. If you see a downed power line,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KCP&amp;L immediately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1-888-LIGHTKC. 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an outage do not open your refrigerator or freezer more than necessary. Undisturbed food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remain frozen in most freezers for up to 48 hours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using a portable generator during an outage, follow the manufacturer’s safety and operating guidelines.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Operate the generator in a well-ventilated area; never indoors or your garage.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Dangerous carbon monoxide fumes can build up and cause serious injury or death.</a:t>
            </a:r>
          </a:p>
          <a:p>
            <a:pPr marL="0" indent="0" algn="ctr">
              <a:buNone/>
            </a:pPr>
            <a:r>
              <a:rPr lang="en-US" sz="1800" b="1" dirty="0"/>
              <a:t>For more information and tips visit: </a:t>
            </a:r>
            <a:r>
              <a:rPr lang="en-US" sz="1800" b="1" dirty="0">
                <a:hlinkClick r:id="rId4"/>
              </a:rPr>
              <a:t>www.kcpl.com/storms</a:t>
            </a:r>
            <a:r>
              <a:rPr lang="en-US" sz="1800" b="1" dirty="0"/>
              <a:t>.</a:t>
            </a:r>
          </a:p>
          <a:p>
            <a:pPr marL="0" indent="0" algn="ctr">
              <a:buNone/>
            </a:pPr>
            <a:r>
              <a:rPr lang="en-US" sz="1600" b="1" dirty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0845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Outage Map by View: Location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71600"/>
            <a:ext cx="8229600" cy="4267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4280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Outage Map by View: Location cont.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24000"/>
            <a:ext cx="8229600" cy="41856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499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Outage Map by View: Location cont.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32869"/>
            <a:ext cx="8229600" cy="42059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7461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Outage Map by View: County/City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11641"/>
            <a:ext cx="8229600" cy="41271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3209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Outage Map by Summary: City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989" y="1523999"/>
            <a:ext cx="8136021" cy="39624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8314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1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8524" y="6482811"/>
            <a:ext cx="2133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" y="109728"/>
            <a:ext cx="8915400" cy="548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529C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/>
              </a:rPr>
              <a:t>Corporate Communications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7376" y="685760"/>
            <a:ext cx="8686800" cy="3657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t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We proactively tell the story of the storm, restoration and convey useful information.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376" y="1186785"/>
            <a:ext cx="5315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 + media calls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 storm talking points updates used by Customer Service, Customer Relations, Government Affairs, the Business Center and Energy Consultants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proactive media events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150 + TV and radio stories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500 + print and online stories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59554"/>
            <a:ext cx="7528560" cy="1150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00" y="1185347"/>
            <a:ext cx="2941320" cy="2735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28116"/>
            <a:ext cx="7475220" cy="11353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4963170"/>
            <a:ext cx="758952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7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8524" y="6482811"/>
            <a:ext cx="2133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" y="109728"/>
            <a:ext cx="8915400" cy="548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529C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/>
              </a:rPr>
              <a:t>Social Media Strategy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4028" y="824907"/>
            <a:ext cx="8686800" cy="3657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t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Used to dispel rumors, learn about trouble spots and assist customers.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324" y="144780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 Media Statistics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Customers viewed social media posts 1.9 million times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Interaction with more than 21,000 customers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 update posts with pictures of damage to the system, homes and restoration work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Nearly 11,000 specific questions from customers over a 72 hour period (many were given an estimate of when their power would be restored)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 Media War Room staffed by volunteers during normal business hours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Distributed teams of 3-6 volunteers responded to customers between 6 p.m. and 1 a.m. and then from 5 a.m. until 8 a.m.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Less than a one hour wait time for a customer response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Used multiple times to obtain useful information and prevent a problem or escalation</a:t>
            </a:r>
          </a:p>
        </p:txBody>
      </p:sp>
    </p:spTree>
    <p:extLst>
      <p:ext uri="{BB962C8B-B14F-4D97-AF65-F5344CB8AC3E}">
        <p14:creationId xmlns:p14="http://schemas.microsoft.com/office/powerpoint/2010/main" val="305064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8524" y="6482811"/>
            <a:ext cx="2133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" y="109728"/>
            <a:ext cx="8915400" cy="548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529C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/>
              </a:rPr>
              <a:t>Social Media Posts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7376" y="685760"/>
            <a:ext cx="8686800" cy="3657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t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Social media tells a story with pictures and video, then talking points.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53" y="1441283"/>
            <a:ext cx="280035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6" y="1441283"/>
            <a:ext cx="2804937" cy="3739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93" y="1441283"/>
            <a:ext cx="2800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8524" y="6482811"/>
            <a:ext cx="21336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4824F-EBE0-443F-8A8F-F64816AF04D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" y="109728"/>
            <a:ext cx="8915400" cy="548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529C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/>
              </a:rPr>
              <a:t>Customer Response On Social Media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7376" y="685760"/>
            <a:ext cx="8686800" cy="3657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t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Social media efforts were generally viewed extremely positively by customers.</a:t>
            </a:r>
          </a:p>
        </p:txBody>
      </p:sp>
      <p:pic>
        <p:nvPicPr>
          <p:cNvPr id="1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6" y="1219200"/>
            <a:ext cx="5341016" cy="27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image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60"/>
          <a:stretch/>
        </p:blipFill>
        <p:spPr bwMode="auto">
          <a:xfrm>
            <a:off x="1959788" y="3048528"/>
            <a:ext cx="6974388" cy="105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5"/>
          <a:stretch/>
        </p:blipFill>
        <p:spPr bwMode="auto">
          <a:xfrm>
            <a:off x="0" y="4236082"/>
            <a:ext cx="9144000" cy="11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82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038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743200"/>
            <a:ext cx="6324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i="1" dirty="0">
                <a:solidFill>
                  <a:srgbClr val="00529C"/>
                </a:solidFill>
                <a:latin typeface="Arial"/>
                <a:cs typeface="Arial"/>
              </a:rPr>
              <a:t>Vegetation Management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3475038"/>
            <a:ext cx="5943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David Martin</a:t>
            </a:r>
          </a:p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Program Manager </a:t>
            </a:r>
          </a:p>
          <a:p>
            <a:pPr algn="r"/>
            <a:r>
              <a:rPr lang="en-US" sz="1600" b="1" kern="300" spc="260" dirty="0">
                <a:solidFill>
                  <a:srgbClr val="00529C"/>
                </a:solidFill>
                <a:latin typeface="Arial"/>
                <a:cs typeface="Arial"/>
              </a:rPr>
              <a:t>Vegetation Management 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776" y="6356350"/>
            <a:ext cx="2133600" cy="365125"/>
          </a:xfrm>
        </p:spPr>
        <p:txBody>
          <a:bodyPr/>
          <a:lstStyle/>
          <a:p>
            <a:fld id="{B044824F-EBE0-443F-8A8F-F64816AF04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7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2223</Words>
  <Application>Microsoft Office PowerPoint</Application>
  <PresentationFormat>On-screen Show (4:3)</PresentationFormat>
  <Paragraphs>488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Complex</vt:lpstr>
      <vt:lpstr>Wingdings</vt:lpstr>
      <vt:lpstr>Office Theme</vt:lpstr>
      <vt:lpstr>PowerPoint Presentation</vt:lpstr>
      <vt:lpstr>Safety Topic</vt:lpstr>
      <vt:lpstr>2017 Highest Impact Storms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Vegetation Management Routine Maintenance</vt:lpstr>
      <vt:lpstr>Vegetation Management Outage Restoration, Customer Requests, Misc.</vt:lpstr>
      <vt:lpstr>PowerPoint Presentation</vt:lpstr>
      <vt:lpstr>Central Design Responsibilities</vt:lpstr>
      <vt:lpstr>Service Territory</vt:lpstr>
      <vt:lpstr>What Constitutes an Outage?</vt:lpstr>
      <vt:lpstr>Frequent Outage Investigation Process</vt:lpstr>
      <vt:lpstr>Common Causes</vt:lpstr>
      <vt:lpstr>Inspection and Maintenance Programs</vt:lpstr>
      <vt:lpstr>Inspection and Maintenance Programs - Continued</vt:lpstr>
      <vt:lpstr>Worst Performing Circuits Program</vt:lpstr>
      <vt:lpstr>Backbone vs. Lateral</vt:lpstr>
      <vt:lpstr>Lateral Improvement Program</vt:lpstr>
      <vt:lpstr>PowerPoint Presentation</vt:lpstr>
      <vt:lpstr>Planned Temporary Power Interruption</vt:lpstr>
      <vt:lpstr>Planned Temporary Power Interruption - Continued</vt:lpstr>
      <vt:lpstr>PowerPoint Presentation</vt:lpstr>
      <vt:lpstr>Medical Customer Program</vt:lpstr>
      <vt:lpstr>Medical Customer - Continued</vt:lpstr>
      <vt:lpstr>PowerPoint Presentation</vt:lpstr>
      <vt:lpstr>Safety </vt:lpstr>
      <vt:lpstr>Storm Preparation – Operations </vt:lpstr>
      <vt:lpstr>Historical Statistics – Storm History</vt:lpstr>
      <vt:lpstr>Storm Restoration – First Response</vt:lpstr>
      <vt:lpstr>Storm Restoration – Prioritization </vt:lpstr>
      <vt:lpstr>PowerPoint Presentation</vt:lpstr>
      <vt:lpstr>Dry Ice Engagement </vt:lpstr>
      <vt:lpstr>PowerPoint Presentation</vt:lpstr>
      <vt:lpstr>PowerPoint Presentation</vt:lpstr>
      <vt:lpstr>Storm Mode – Customer Communications </vt:lpstr>
      <vt:lpstr>Storm Safety Talking Points</vt:lpstr>
      <vt:lpstr>Outage Map by View: Location</vt:lpstr>
      <vt:lpstr>Outage Map by View: Location cont.</vt:lpstr>
      <vt:lpstr>Outage Map by View: Location cont.</vt:lpstr>
      <vt:lpstr>Outage Map by View: County/City</vt:lpstr>
      <vt:lpstr>Outage Map by Summary: City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2012-08-24T00:53:15Z</dcterms:created>
  <dcterms:modified xsi:type="dcterms:W3CDTF">2017-12-18T14:33:49Z</dcterms:modified>
</cp:coreProperties>
</file>