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304" r:id="rId3"/>
    <p:sldId id="305" r:id="rId4"/>
    <p:sldId id="257" r:id="rId5"/>
    <p:sldId id="262" r:id="rId6"/>
    <p:sldId id="263" r:id="rId7"/>
    <p:sldId id="258" r:id="rId8"/>
    <p:sldId id="259" r:id="rId9"/>
    <p:sldId id="260" r:id="rId10"/>
    <p:sldId id="261" r:id="rId11"/>
    <p:sldId id="264" r:id="rId12"/>
  </p:sldIdLst>
  <p:sldSz cx="18288000" cy="10287000"/>
  <p:notesSz cx="6858000" cy="9144000"/>
  <p:embeddedFontLst>
    <p:embeddedFont>
      <p:font typeface="League Spartan" panose="020B0604020202020204" charset="0"/>
      <p:regular r:id="rId14"/>
      <p:bold r:id="rId15"/>
    </p:embeddedFont>
    <p:embeddedFont>
      <p:font typeface="Calibri" panose="020F0502020204030204" pitchFamily="34" charset="0"/>
      <p:regular r:id="rId16"/>
      <p:bold r:id="rId17"/>
      <p:italic r:id="rId18"/>
      <p:boldItalic r:id="rId19"/>
    </p:embeddedFont>
    <p:embeddedFont>
      <p:font typeface="Lato" panose="020B0604020202020204" charset="0"/>
      <p:regular r:id="rId20"/>
      <p:bold r:id="rId21"/>
      <p:italic r:id="rId22"/>
      <p:boldItalic r:id="rId23"/>
    </p:embeddedFont>
    <p:embeddedFont>
      <p:font typeface="Tw Cen MT" panose="020B0602020104020603" pitchFamily="34" charset="0"/>
      <p:regular r:id="rId24"/>
      <p:bold r:id="rId25"/>
      <p:italic r:id="rId26"/>
      <p:boldItalic r:id="rId27"/>
    </p:embeddedFont>
    <p:embeddedFont>
      <p:font typeface="Lato Bold" panose="020B0604020202020204" charset="0"/>
      <p:regular r:id="rId28"/>
      <p:bold r:id="rId29"/>
    </p:embeddedFont>
    <p:embeddedFont>
      <p:font typeface="TT Commons Pro" panose="020B0604020202020204" charset="0"/>
      <p:regular r:id="rId30"/>
    </p:embeddedFont>
    <p:embeddedFont>
      <p:font typeface="TT Commons Pro Bold"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1" autoAdjust="0"/>
    <p:restoredTop sz="94626" autoAdjust="0"/>
  </p:normalViewPr>
  <p:slideViewPr>
    <p:cSldViewPr>
      <p:cViewPr varScale="1">
        <p:scale>
          <a:sx n="41" d="100"/>
          <a:sy n="41" d="100"/>
        </p:scale>
        <p:origin x="10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F22C2-C9C1-264F-85BB-2BE8EB3D45AC}"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913B1-9F72-C746-ABC7-76CA449DCF07}" type="slidenum">
              <a:rPr lang="en-US" smtClean="0"/>
              <a:t>‹#›</a:t>
            </a:fld>
            <a:endParaRPr lang="en-US"/>
          </a:p>
        </p:txBody>
      </p:sp>
    </p:spTree>
    <p:extLst>
      <p:ext uri="{BB962C8B-B14F-4D97-AF65-F5344CB8AC3E}">
        <p14:creationId xmlns:p14="http://schemas.microsoft.com/office/powerpoint/2010/main" val="255444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F1882-614B-E64D-8F5A-28390C0523FC}" type="slidenum">
              <a:rPr lang="en-US" smtClean="0"/>
              <a:t>2</a:t>
            </a:fld>
            <a:endParaRPr lang="en-US"/>
          </a:p>
        </p:txBody>
      </p:sp>
    </p:spTree>
    <p:extLst>
      <p:ext uri="{BB962C8B-B14F-4D97-AF65-F5344CB8AC3E}">
        <p14:creationId xmlns:p14="http://schemas.microsoft.com/office/powerpoint/2010/main" val="335379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F1882-614B-E64D-8F5A-28390C0523FC}" type="slidenum">
              <a:rPr lang="en-US" smtClean="0"/>
              <a:t>3</a:t>
            </a:fld>
            <a:endParaRPr lang="en-US"/>
          </a:p>
        </p:txBody>
      </p:sp>
    </p:spTree>
    <p:extLst>
      <p:ext uri="{BB962C8B-B14F-4D97-AF65-F5344CB8AC3E}">
        <p14:creationId xmlns:p14="http://schemas.microsoft.com/office/powerpoint/2010/main" val="377526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913B1-9F72-C746-ABC7-76CA449DCF07}" type="slidenum">
              <a:rPr lang="en-US" smtClean="0"/>
              <a:t>5</a:t>
            </a:fld>
            <a:endParaRPr lang="en-US"/>
          </a:p>
        </p:txBody>
      </p:sp>
    </p:spTree>
    <p:extLst>
      <p:ext uri="{BB962C8B-B14F-4D97-AF65-F5344CB8AC3E}">
        <p14:creationId xmlns:p14="http://schemas.microsoft.com/office/powerpoint/2010/main" val="107335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3215" b="26887"/>
          <a:stretch>
            <a:fillRect/>
          </a:stretch>
        </p:blipFill>
        <p:spPr>
          <a:xfrm>
            <a:off x="9029700" y="-250471"/>
            <a:ext cx="7574738" cy="7886700"/>
          </a:xfrm>
          <a:prstGeom prst="rect">
            <a:avLst/>
          </a:prstGeom>
        </p:spPr>
      </p:pic>
      <p:sp>
        <p:nvSpPr>
          <p:cNvPr id="3" name="TextBox 3"/>
          <p:cNvSpPr txBox="1"/>
          <p:nvPr/>
        </p:nvSpPr>
        <p:spPr>
          <a:xfrm>
            <a:off x="1028700" y="1028700"/>
            <a:ext cx="6934537" cy="361950"/>
          </a:xfrm>
          <a:prstGeom prst="rect">
            <a:avLst/>
          </a:prstGeom>
        </p:spPr>
        <p:txBody>
          <a:bodyPr lIns="0" tIns="0" rIns="0" bIns="0" rtlCol="0" anchor="t">
            <a:spAutoFit/>
          </a:bodyPr>
          <a:lstStyle/>
          <a:p>
            <a:pPr>
              <a:lnSpc>
                <a:spcPts val="2879"/>
              </a:lnSpc>
            </a:pPr>
            <a:r>
              <a:rPr lang="en-US" sz="2400" spc="408">
                <a:solidFill>
                  <a:srgbClr val="4B4B4B"/>
                </a:solidFill>
                <a:latin typeface="Lato"/>
              </a:rPr>
              <a:t>RENEW MISSOURI</a:t>
            </a:r>
          </a:p>
        </p:txBody>
      </p:sp>
      <p:sp>
        <p:nvSpPr>
          <p:cNvPr id="4" name="TextBox 4"/>
          <p:cNvSpPr txBox="1"/>
          <p:nvPr/>
        </p:nvSpPr>
        <p:spPr>
          <a:xfrm>
            <a:off x="1028700" y="2208607"/>
            <a:ext cx="7576258" cy="4328171"/>
          </a:xfrm>
          <a:prstGeom prst="rect">
            <a:avLst/>
          </a:prstGeom>
        </p:spPr>
        <p:txBody>
          <a:bodyPr lIns="0" tIns="0" rIns="0" bIns="0" rtlCol="0" anchor="t">
            <a:spAutoFit/>
          </a:bodyPr>
          <a:lstStyle/>
          <a:p>
            <a:pPr>
              <a:lnSpc>
                <a:spcPts val="8400"/>
              </a:lnSpc>
            </a:pPr>
            <a:r>
              <a:rPr lang="en-US" sz="8400" dirty="0">
                <a:solidFill>
                  <a:srgbClr val="4B4B4B"/>
                </a:solidFill>
                <a:latin typeface="League Spartan"/>
              </a:rPr>
              <a:t>ATTRIBUTION FOR ENERGY UPGRADE MEASURES</a:t>
            </a:r>
          </a:p>
        </p:txBody>
      </p:sp>
      <p:sp>
        <p:nvSpPr>
          <p:cNvPr id="5" name="AutoShape 5"/>
          <p:cNvSpPr/>
          <p:nvPr/>
        </p:nvSpPr>
        <p:spPr>
          <a:xfrm>
            <a:off x="-333099" y="7620000"/>
            <a:ext cx="18954199" cy="3238500"/>
          </a:xfrm>
          <a:prstGeom prst="rect">
            <a:avLst/>
          </a:prstGeom>
          <a:solidFill>
            <a:srgbClr val="D87F00"/>
          </a:solidFill>
        </p:spPr>
      </p:sp>
      <p:sp>
        <p:nvSpPr>
          <p:cNvPr id="6" name="TextBox 6"/>
          <p:cNvSpPr txBox="1"/>
          <p:nvPr/>
        </p:nvSpPr>
        <p:spPr>
          <a:xfrm>
            <a:off x="5431327" y="8860155"/>
            <a:ext cx="11987041" cy="884409"/>
          </a:xfrm>
          <a:prstGeom prst="rect">
            <a:avLst/>
          </a:prstGeom>
        </p:spPr>
        <p:txBody>
          <a:bodyPr lIns="0" tIns="0" rIns="0" bIns="0" rtlCol="0" anchor="t">
            <a:spAutoFit/>
          </a:bodyPr>
          <a:lstStyle/>
          <a:p>
            <a:pPr algn="r">
              <a:lnSpc>
                <a:spcPts val="3640"/>
              </a:lnSpc>
            </a:pPr>
            <a:r>
              <a:rPr lang="en-US" sz="2800" spc="140" dirty="0">
                <a:solidFill>
                  <a:schemeClr val="bg1"/>
                </a:solidFill>
                <a:latin typeface="Lato"/>
              </a:rPr>
              <a:t>For the PSC Demand Side Management – IRA Workshop </a:t>
            </a:r>
          </a:p>
          <a:p>
            <a:pPr algn="r">
              <a:lnSpc>
                <a:spcPts val="3640"/>
              </a:lnSpc>
            </a:pPr>
            <a:r>
              <a:rPr lang="en-US" sz="2800" spc="140" dirty="0">
                <a:solidFill>
                  <a:schemeClr val="bg1"/>
                </a:solidFill>
                <a:latin typeface="Lato"/>
              </a:rPr>
              <a:t>May 9</a:t>
            </a:r>
            <a:r>
              <a:rPr lang="en-US" sz="2800" spc="140" baseline="30000" dirty="0">
                <a:solidFill>
                  <a:schemeClr val="bg1"/>
                </a:solidFill>
                <a:latin typeface="Lato"/>
              </a:rPr>
              <a:t>th</a:t>
            </a:r>
            <a:r>
              <a:rPr lang="en-US" sz="2800" spc="140" dirty="0">
                <a:solidFill>
                  <a:schemeClr val="bg1"/>
                </a:solidFill>
                <a:latin typeface="Lato"/>
              </a:rPr>
              <a:t> of 2023</a:t>
            </a:r>
          </a:p>
        </p:txBody>
      </p:sp>
      <p:sp>
        <p:nvSpPr>
          <p:cNvPr id="7" name="TextBox 7"/>
          <p:cNvSpPr txBox="1"/>
          <p:nvPr/>
        </p:nvSpPr>
        <p:spPr>
          <a:xfrm rot="5400000">
            <a:off x="14949452" y="3338548"/>
            <a:ext cx="4985458" cy="365760"/>
          </a:xfrm>
          <a:prstGeom prst="rect">
            <a:avLst/>
          </a:prstGeom>
        </p:spPr>
        <p:txBody>
          <a:bodyPr lIns="0" tIns="0" rIns="0" bIns="0" rtlCol="0" anchor="t">
            <a:spAutoFit/>
          </a:bodyPr>
          <a:lstStyle/>
          <a:p>
            <a:pPr>
              <a:lnSpc>
                <a:spcPts val="2940"/>
              </a:lnSpc>
            </a:pPr>
            <a:r>
              <a:rPr lang="en-US" sz="2100" spc="210">
                <a:solidFill>
                  <a:srgbClr val="4B4B4B"/>
                </a:solidFill>
                <a:latin typeface="Lato Bold"/>
              </a:rPr>
              <a:t>UNDERSTANDING MEEIA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43940" y="3520963"/>
            <a:ext cx="4945108" cy="3331465"/>
          </a:xfrm>
          <a:prstGeom prst="rect">
            <a:avLst/>
          </a:prstGeom>
        </p:spPr>
        <p:txBody>
          <a:bodyPr lIns="0" tIns="0" rIns="0" bIns="0" rtlCol="0" anchor="t">
            <a:spAutoFit/>
          </a:bodyPr>
          <a:lstStyle/>
          <a:p>
            <a:pPr algn="l">
              <a:lnSpc>
                <a:spcPts val="6588"/>
              </a:lnSpc>
            </a:pPr>
            <a:r>
              <a:rPr lang="en-US" sz="6100">
                <a:solidFill>
                  <a:srgbClr val="000000"/>
                </a:solidFill>
                <a:latin typeface="TT Commons Pro Bold"/>
              </a:rPr>
              <a:t>BENEFITS TO UTILITIES AND CUSTOMERS</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54153" y="1119188"/>
            <a:ext cx="89344" cy="8177212"/>
          </a:xfrm>
          <a:prstGeom prst="rect">
            <a:avLst/>
          </a:prstGeom>
        </p:spPr>
      </p:pic>
      <p:grpSp>
        <p:nvGrpSpPr>
          <p:cNvPr id="4" name="Group 4"/>
          <p:cNvGrpSpPr/>
          <p:nvPr/>
        </p:nvGrpSpPr>
        <p:grpSpPr>
          <a:xfrm>
            <a:off x="6962502" y="952720"/>
            <a:ext cx="10369818" cy="19050"/>
            <a:chOff x="0" y="0"/>
            <a:chExt cx="13826424" cy="25400"/>
          </a:xfrm>
        </p:grpSpPr>
        <p:sp>
          <p:nvSpPr>
            <p:cNvPr id="5" name="Freeform 5"/>
            <p:cNvSpPr/>
            <p:nvPr/>
          </p:nvSpPr>
          <p:spPr>
            <a:xfrm>
              <a:off x="12700" y="12700"/>
              <a:ext cx="13800962" cy="0"/>
            </a:xfrm>
            <a:custGeom>
              <a:avLst/>
              <a:gdLst/>
              <a:ahLst/>
              <a:cxnLst/>
              <a:rect l="l" t="t" r="r" b="b"/>
              <a:pathLst>
                <a:path w="13800962">
                  <a:moveTo>
                    <a:pt x="0" y="0"/>
                  </a:moveTo>
                  <a:lnTo>
                    <a:pt x="13800962" y="0"/>
                  </a:lnTo>
                </a:path>
              </a:pathLst>
            </a:custGeom>
            <a:solidFill>
              <a:srgbClr val="ED7D31"/>
            </a:solidFill>
          </p:spPr>
        </p:sp>
        <p:sp>
          <p:nvSpPr>
            <p:cNvPr id="6" name="Freeform 6"/>
            <p:cNvSpPr/>
            <p:nvPr/>
          </p:nvSpPr>
          <p:spPr>
            <a:xfrm>
              <a:off x="12700" y="0"/>
              <a:ext cx="13800962" cy="25400"/>
            </a:xfrm>
            <a:custGeom>
              <a:avLst/>
              <a:gdLst/>
              <a:ahLst/>
              <a:cxnLst/>
              <a:rect l="l" t="t" r="r" b="b"/>
              <a:pathLst>
                <a:path w="13800962" h="25400">
                  <a:moveTo>
                    <a:pt x="0" y="0"/>
                  </a:moveTo>
                  <a:lnTo>
                    <a:pt x="13800962" y="0"/>
                  </a:lnTo>
                  <a:lnTo>
                    <a:pt x="13800962" y="25400"/>
                  </a:lnTo>
                  <a:lnTo>
                    <a:pt x="0" y="25400"/>
                  </a:lnTo>
                  <a:close/>
                </a:path>
              </a:pathLst>
            </a:custGeom>
            <a:solidFill>
              <a:srgbClr val="ED7D31"/>
            </a:solidFill>
          </p:spPr>
        </p:sp>
      </p:grpSp>
      <p:sp>
        <p:nvSpPr>
          <p:cNvPr id="7" name="TextBox 7"/>
          <p:cNvSpPr txBox="1"/>
          <p:nvPr/>
        </p:nvSpPr>
        <p:spPr>
          <a:xfrm>
            <a:off x="7051084" y="1079403"/>
            <a:ext cx="10192653" cy="907542"/>
          </a:xfrm>
          <a:prstGeom prst="rect">
            <a:avLst/>
          </a:prstGeom>
        </p:spPr>
        <p:txBody>
          <a:bodyPr lIns="0" tIns="0" rIns="0" bIns="0" rtlCol="0" anchor="t">
            <a:spAutoFit/>
          </a:bodyPr>
          <a:lstStyle/>
          <a:p>
            <a:pPr algn="l">
              <a:lnSpc>
                <a:spcPts val="3564"/>
              </a:lnSpc>
            </a:pPr>
            <a:r>
              <a:rPr lang="en-US" sz="3300" spc="-131">
                <a:solidFill>
                  <a:srgbClr val="000000"/>
                </a:solidFill>
                <a:latin typeface="TT Commons Pro"/>
              </a:rPr>
              <a:t>MEEIA allows utilities to recover costs for energy savings achieved through demand-side programs.</a:t>
            </a:r>
          </a:p>
        </p:txBody>
      </p:sp>
      <p:grpSp>
        <p:nvGrpSpPr>
          <p:cNvPr id="8" name="Group 8"/>
          <p:cNvGrpSpPr/>
          <p:nvPr/>
        </p:nvGrpSpPr>
        <p:grpSpPr>
          <a:xfrm>
            <a:off x="6962502" y="2613158"/>
            <a:ext cx="10369818" cy="19050"/>
            <a:chOff x="0" y="0"/>
            <a:chExt cx="13826424" cy="25400"/>
          </a:xfrm>
        </p:grpSpPr>
        <p:sp>
          <p:nvSpPr>
            <p:cNvPr id="9" name="Freeform 9"/>
            <p:cNvSpPr/>
            <p:nvPr/>
          </p:nvSpPr>
          <p:spPr>
            <a:xfrm>
              <a:off x="12700" y="12700"/>
              <a:ext cx="13800962" cy="0"/>
            </a:xfrm>
            <a:custGeom>
              <a:avLst/>
              <a:gdLst/>
              <a:ahLst/>
              <a:cxnLst/>
              <a:rect l="l" t="t" r="r" b="b"/>
              <a:pathLst>
                <a:path w="13800962">
                  <a:moveTo>
                    <a:pt x="0" y="0"/>
                  </a:moveTo>
                  <a:lnTo>
                    <a:pt x="13800962" y="0"/>
                  </a:lnTo>
                </a:path>
              </a:pathLst>
            </a:custGeom>
            <a:solidFill>
              <a:srgbClr val="D87F00"/>
            </a:solidFill>
          </p:spPr>
        </p:sp>
        <p:sp>
          <p:nvSpPr>
            <p:cNvPr id="10" name="Freeform 10"/>
            <p:cNvSpPr/>
            <p:nvPr/>
          </p:nvSpPr>
          <p:spPr>
            <a:xfrm>
              <a:off x="12700" y="0"/>
              <a:ext cx="13800962" cy="25400"/>
            </a:xfrm>
            <a:custGeom>
              <a:avLst/>
              <a:gdLst/>
              <a:ahLst/>
              <a:cxnLst/>
              <a:rect l="l" t="t" r="r" b="b"/>
              <a:pathLst>
                <a:path w="13800962" h="25400">
                  <a:moveTo>
                    <a:pt x="0" y="0"/>
                  </a:moveTo>
                  <a:lnTo>
                    <a:pt x="13800962" y="0"/>
                  </a:lnTo>
                  <a:lnTo>
                    <a:pt x="13800962" y="25400"/>
                  </a:lnTo>
                  <a:lnTo>
                    <a:pt x="0" y="25400"/>
                  </a:lnTo>
                  <a:close/>
                </a:path>
              </a:pathLst>
            </a:custGeom>
            <a:solidFill>
              <a:srgbClr val="D87F00"/>
            </a:solidFill>
          </p:spPr>
        </p:sp>
      </p:grpSp>
      <p:sp>
        <p:nvSpPr>
          <p:cNvPr id="11" name="TextBox 11"/>
          <p:cNvSpPr txBox="1"/>
          <p:nvPr/>
        </p:nvSpPr>
        <p:spPr>
          <a:xfrm>
            <a:off x="7051084" y="2739840"/>
            <a:ext cx="10192653" cy="1355217"/>
          </a:xfrm>
          <a:prstGeom prst="rect">
            <a:avLst/>
          </a:prstGeom>
        </p:spPr>
        <p:txBody>
          <a:bodyPr lIns="0" tIns="0" rIns="0" bIns="0" rtlCol="0" anchor="t">
            <a:spAutoFit/>
          </a:bodyPr>
          <a:lstStyle/>
          <a:p>
            <a:pPr algn="l">
              <a:lnSpc>
                <a:spcPts val="3564"/>
              </a:lnSpc>
            </a:pPr>
            <a:r>
              <a:rPr lang="en-US" sz="3300" spc="-131">
                <a:solidFill>
                  <a:srgbClr val="000000"/>
                </a:solidFill>
                <a:latin typeface="TT Commons Pro"/>
              </a:rPr>
              <a:t>Utilities can recover costs for program administration, incentives, and offset any sales reduction due to program participation.</a:t>
            </a:r>
          </a:p>
        </p:txBody>
      </p:sp>
      <p:grpSp>
        <p:nvGrpSpPr>
          <p:cNvPr id="12" name="Group 12"/>
          <p:cNvGrpSpPr/>
          <p:nvPr/>
        </p:nvGrpSpPr>
        <p:grpSpPr>
          <a:xfrm>
            <a:off x="6962502" y="4273594"/>
            <a:ext cx="10369818" cy="19050"/>
            <a:chOff x="0" y="0"/>
            <a:chExt cx="13826424" cy="25400"/>
          </a:xfrm>
        </p:grpSpPr>
        <p:sp>
          <p:nvSpPr>
            <p:cNvPr id="13" name="Freeform 13"/>
            <p:cNvSpPr/>
            <p:nvPr/>
          </p:nvSpPr>
          <p:spPr>
            <a:xfrm>
              <a:off x="12700" y="12700"/>
              <a:ext cx="13800962" cy="0"/>
            </a:xfrm>
            <a:custGeom>
              <a:avLst/>
              <a:gdLst/>
              <a:ahLst/>
              <a:cxnLst/>
              <a:rect l="l" t="t" r="r" b="b"/>
              <a:pathLst>
                <a:path w="13800962">
                  <a:moveTo>
                    <a:pt x="0" y="0"/>
                  </a:moveTo>
                  <a:lnTo>
                    <a:pt x="13800962" y="0"/>
                  </a:lnTo>
                </a:path>
              </a:pathLst>
            </a:custGeom>
            <a:solidFill>
              <a:srgbClr val="C48700"/>
            </a:solidFill>
          </p:spPr>
        </p:sp>
        <p:sp>
          <p:nvSpPr>
            <p:cNvPr id="14" name="Freeform 14"/>
            <p:cNvSpPr/>
            <p:nvPr/>
          </p:nvSpPr>
          <p:spPr>
            <a:xfrm>
              <a:off x="12700" y="0"/>
              <a:ext cx="13800962" cy="25400"/>
            </a:xfrm>
            <a:custGeom>
              <a:avLst/>
              <a:gdLst/>
              <a:ahLst/>
              <a:cxnLst/>
              <a:rect l="l" t="t" r="r" b="b"/>
              <a:pathLst>
                <a:path w="13800962" h="25400">
                  <a:moveTo>
                    <a:pt x="0" y="0"/>
                  </a:moveTo>
                  <a:lnTo>
                    <a:pt x="13800962" y="0"/>
                  </a:lnTo>
                  <a:lnTo>
                    <a:pt x="13800962" y="25400"/>
                  </a:lnTo>
                  <a:lnTo>
                    <a:pt x="0" y="25400"/>
                  </a:lnTo>
                  <a:close/>
                </a:path>
              </a:pathLst>
            </a:custGeom>
            <a:solidFill>
              <a:srgbClr val="C48700"/>
            </a:solidFill>
          </p:spPr>
        </p:sp>
      </p:grpSp>
      <p:sp>
        <p:nvSpPr>
          <p:cNvPr id="15" name="TextBox 15"/>
          <p:cNvSpPr txBox="1"/>
          <p:nvPr/>
        </p:nvSpPr>
        <p:spPr>
          <a:xfrm>
            <a:off x="7051084" y="4400277"/>
            <a:ext cx="10192653" cy="907542"/>
          </a:xfrm>
          <a:prstGeom prst="rect">
            <a:avLst/>
          </a:prstGeom>
        </p:spPr>
        <p:txBody>
          <a:bodyPr lIns="0" tIns="0" rIns="0" bIns="0" rtlCol="0" anchor="t">
            <a:spAutoFit/>
          </a:bodyPr>
          <a:lstStyle/>
          <a:p>
            <a:pPr algn="l">
              <a:lnSpc>
                <a:spcPts val="3564"/>
              </a:lnSpc>
            </a:pPr>
            <a:r>
              <a:rPr lang="en-US" sz="3300" spc="-131">
                <a:solidFill>
                  <a:srgbClr val="000000"/>
                </a:solidFill>
                <a:latin typeface="TT Commons Pro"/>
              </a:rPr>
              <a:t>Utilities can raise rates to include program costs and profit from performance incentives.</a:t>
            </a:r>
          </a:p>
        </p:txBody>
      </p:sp>
      <p:grpSp>
        <p:nvGrpSpPr>
          <p:cNvPr id="16" name="Group 16"/>
          <p:cNvGrpSpPr/>
          <p:nvPr/>
        </p:nvGrpSpPr>
        <p:grpSpPr>
          <a:xfrm>
            <a:off x="6962502" y="5934032"/>
            <a:ext cx="10369818" cy="19050"/>
            <a:chOff x="0" y="0"/>
            <a:chExt cx="13826424" cy="25400"/>
          </a:xfrm>
        </p:grpSpPr>
        <p:sp>
          <p:nvSpPr>
            <p:cNvPr id="17" name="Freeform 17"/>
            <p:cNvSpPr/>
            <p:nvPr/>
          </p:nvSpPr>
          <p:spPr>
            <a:xfrm>
              <a:off x="12700" y="12700"/>
              <a:ext cx="13800962" cy="0"/>
            </a:xfrm>
            <a:custGeom>
              <a:avLst/>
              <a:gdLst/>
              <a:ahLst/>
              <a:cxnLst/>
              <a:rect l="l" t="t" r="r" b="b"/>
              <a:pathLst>
                <a:path w="13800962">
                  <a:moveTo>
                    <a:pt x="0" y="0"/>
                  </a:moveTo>
                  <a:lnTo>
                    <a:pt x="13800962" y="0"/>
                  </a:lnTo>
                </a:path>
              </a:pathLst>
            </a:custGeom>
            <a:solidFill>
              <a:srgbClr val="B49444"/>
            </a:solidFill>
          </p:spPr>
        </p:sp>
        <p:sp>
          <p:nvSpPr>
            <p:cNvPr id="18" name="Freeform 18"/>
            <p:cNvSpPr/>
            <p:nvPr/>
          </p:nvSpPr>
          <p:spPr>
            <a:xfrm>
              <a:off x="12700" y="0"/>
              <a:ext cx="13800962" cy="25400"/>
            </a:xfrm>
            <a:custGeom>
              <a:avLst/>
              <a:gdLst/>
              <a:ahLst/>
              <a:cxnLst/>
              <a:rect l="l" t="t" r="r" b="b"/>
              <a:pathLst>
                <a:path w="13800962" h="25400">
                  <a:moveTo>
                    <a:pt x="0" y="0"/>
                  </a:moveTo>
                  <a:lnTo>
                    <a:pt x="13800962" y="0"/>
                  </a:lnTo>
                  <a:lnTo>
                    <a:pt x="13800962" y="25400"/>
                  </a:lnTo>
                  <a:lnTo>
                    <a:pt x="0" y="25400"/>
                  </a:lnTo>
                  <a:close/>
                </a:path>
              </a:pathLst>
            </a:custGeom>
            <a:solidFill>
              <a:srgbClr val="B49444"/>
            </a:solidFill>
          </p:spPr>
        </p:sp>
      </p:grpSp>
      <p:sp>
        <p:nvSpPr>
          <p:cNvPr id="19" name="TextBox 19"/>
          <p:cNvSpPr txBox="1"/>
          <p:nvPr/>
        </p:nvSpPr>
        <p:spPr>
          <a:xfrm>
            <a:off x="7051084" y="6060714"/>
            <a:ext cx="10192653" cy="907542"/>
          </a:xfrm>
          <a:prstGeom prst="rect">
            <a:avLst/>
          </a:prstGeom>
        </p:spPr>
        <p:txBody>
          <a:bodyPr lIns="0" tIns="0" rIns="0" bIns="0" rtlCol="0" anchor="t">
            <a:spAutoFit/>
          </a:bodyPr>
          <a:lstStyle/>
          <a:p>
            <a:pPr algn="l">
              <a:lnSpc>
                <a:spcPts val="3564"/>
              </a:lnSpc>
            </a:pPr>
            <a:r>
              <a:rPr lang="en-US" sz="3300" spc="-131">
                <a:solidFill>
                  <a:srgbClr val="000000"/>
                </a:solidFill>
                <a:latin typeface="TT Commons Pro"/>
              </a:rPr>
              <a:t>Customers benefit from lower energy bills, improved indoor air quality, and greater comfort.</a:t>
            </a:r>
          </a:p>
        </p:txBody>
      </p:sp>
      <p:grpSp>
        <p:nvGrpSpPr>
          <p:cNvPr id="20" name="Group 20"/>
          <p:cNvGrpSpPr/>
          <p:nvPr/>
        </p:nvGrpSpPr>
        <p:grpSpPr>
          <a:xfrm>
            <a:off x="6962502" y="7594468"/>
            <a:ext cx="10369818" cy="19050"/>
            <a:chOff x="0" y="0"/>
            <a:chExt cx="13826424" cy="25400"/>
          </a:xfrm>
        </p:grpSpPr>
        <p:sp>
          <p:nvSpPr>
            <p:cNvPr id="21" name="Freeform 21"/>
            <p:cNvSpPr/>
            <p:nvPr/>
          </p:nvSpPr>
          <p:spPr>
            <a:xfrm>
              <a:off x="12700" y="12700"/>
              <a:ext cx="13800962" cy="0"/>
            </a:xfrm>
            <a:custGeom>
              <a:avLst/>
              <a:gdLst/>
              <a:ahLst/>
              <a:cxnLst/>
              <a:rect l="l" t="t" r="r" b="b"/>
              <a:pathLst>
                <a:path w="13800962">
                  <a:moveTo>
                    <a:pt x="0" y="0"/>
                  </a:moveTo>
                  <a:lnTo>
                    <a:pt x="13800962" y="0"/>
                  </a:lnTo>
                </a:path>
              </a:pathLst>
            </a:custGeom>
            <a:solidFill>
              <a:srgbClr val="A5A5A5"/>
            </a:solidFill>
          </p:spPr>
        </p:sp>
        <p:sp>
          <p:nvSpPr>
            <p:cNvPr id="22" name="Freeform 22"/>
            <p:cNvSpPr/>
            <p:nvPr/>
          </p:nvSpPr>
          <p:spPr>
            <a:xfrm>
              <a:off x="12700" y="0"/>
              <a:ext cx="13800962" cy="25400"/>
            </a:xfrm>
            <a:custGeom>
              <a:avLst/>
              <a:gdLst/>
              <a:ahLst/>
              <a:cxnLst/>
              <a:rect l="l" t="t" r="r" b="b"/>
              <a:pathLst>
                <a:path w="13800962" h="25400">
                  <a:moveTo>
                    <a:pt x="0" y="0"/>
                  </a:moveTo>
                  <a:lnTo>
                    <a:pt x="13800962" y="0"/>
                  </a:lnTo>
                  <a:lnTo>
                    <a:pt x="13800962" y="25400"/>
                  </a:lnTo>
                  <a:lnTo>
                    <a:pt x="0" y="25400"/>
                  </a:lnTo>
                  <a:close/>
                </a:path>
              </a:pathLst>
            </a:custGeom>
            <a:solidFill>
              <a:srgbClr val="A5A5A5"/>
            </a:solidFill>
          </p:spPr>
        </p:sp>
      </p:grpSp>
      <p:sp>
        <p:nvSpPr>
          <p:cNvPr id="23" name="TextBox 23"/>
          <p:cNvSpPr txBox="1"/>
          <p:nvPr/>
        </p:nvSpPr>
        <p:spPr>
          <a:xfrm>
            <a:off x="7051084" y="7721151"/>
            <a:ext cx="10192653" cy="907542"/>
          </a:xfrm>
          <a:prstGeom prst="rect">
            <a:avLst/>
          </a:prstGeom>
        </p:spPr>
        <p:txBody>
          <a:bodyPr lIns="0" tIns="0" rIns="0" bIns="0" rtlCol="0" anchor="t">
            <a:spAutoFit/>
          </a:bodyPr>
          <a:lstStyle/>
          <a:p>
            <a:pPr algn="l">
              <a:lnSpc>
                <a:spcPts val="3564"/>
              </a:lnSpc>
            </a:pPr>
            <a:r>
              <a:rPr lang="en-US" sz="3300" spc="-131">
                <a:solidFill>
                  <a:srgbClr val="000000"/>
                </a:solidFill>
                <a:latin typeface="TT Commons Pro"/>
              </a:rPr>
              <a:t>Low-income customers can benefit from special programs and federal funding for energy efficiency upgrades.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6B13BA-02BB-C4D1-9EC6-784044F23D78}"/>
              </a:ext>
            </a:extLst>
          </p:cNvPr>
          <p:cNvSpPr>
            <a:spLocks noGrp="1"/>
          </p:cNvSpPr>
          <p:nvPr>
            <p:ph type="title"/>
          </p:nvPr>
        </p:nvSpPr>
        <p:spPr>
          <a:xfrm>
            <a:off x="1030251" y="1730358"/>
            <a:ext cx="4800600" cy="6691744"/>
          </a:xfrm>
        </p:spPr>
        <p:txBody>
          <a:bodyPr>
            <a:normAutofit/>
          </a:bodyPr>
          <a:lstStyle/>
          <a:p>
            <a:r>
              <a:rPr lang="en-US" dirty="0">
                <a:solidFill>
                  <a:srgbClr val="FFFFFF"/>
                </a:solidFill>
              </a:rPr>
              <a:t>IMPORTANT POINTS FROM NRDC’s</a:t>
            </a:r>
            <a:br>
              <a:rPr lang="en-US" dirty="0">
                <a:solidFill>
                  <a:srgbClr val="FFFFFF"/>
                </a:solidFill>
              </a:rPr>
            </a:br>
            <a:r>
              <a:rPr lang="en-US" dirty="0">
                <a:solidFill>
                  <a:srgbClr val="FFFFFF"/>
                </a:solidFill>
              </a:rPr>
              <a:t>LAURA GOLDBERG</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D8C22F6E-AF72-CE57-4F42-A6E7E675C68D}"/>
              </a:ext>
            </a:extLst>
          </p:cNvPr>
          <p:cNvSpPr>
            <a:spLocks noGrp="1"/>
          </p:cNvSpPr>
          <p:nvPr>
            <p:ph idx="1"/>
          </p:nvPr>
        </p:nvSpPr>
        <p:spPr>
          <a:xfrm>
            <a:off x="6670962" y="887016"/>
            <a:ext cx="10359736" cy="8378428"/>
          </a:xfrm>
        </p:spPr>
        <p:txBody>
          <a:bodyPr anchor="ctr">
            <a:normAutofit lnSpcReduction="10000"/>
          </a:bodyPr>
          <a:lstStyle/>
          <a:p>
            <a:pPr>
              <a:lnSpc>
                <a:spcPct val="90000"/>
              </a:lnSpc>
              <a:buFont typeface="Arial" panose="020B0604020202020204" pitchFamily="34" charset="0"/>
              <a:buChar char="•"/>
            </a:pPr>
            <a:r>
              <a:rPr lang="en-US" sz="2700" b="0" i="0" dirty="0">
                <a:effectLst/>
                <a:latin typeface="Arial" panose="020B0604020202020204" pitchFamily="34" charset="0"/>
              </a:rPr>
              <a:t>Millions of dollars from IRA are soon to be available for energy improvements along with robust funding from Missouri utilities’ upcoming MEEIA filings, but utility involvement is dependent upon the utility receiving credit for the energy savings attribution.</a:t>
            </a:r>
          </a:p>
          <a:p>
            <a:pPr marL="0" indent="0">
              <a:lnSpc>
                <a:spcPct val="90000"/>
              </a:lnSpc>
              <a:buNone/>
            </a:pPr>
            <a:endParaRPr lang="en-US" sz="2700" b="0" i="0" dirty="0">
              <a:effectLst/>
              <a:latin typeface="Arial" panose="020B0604020202020204" pitchFamily="34" charset="0"/>
            </a:endParaRPr>
          </a:p>
          <a:p>
            <a:pPr>
              <a:lnSpc>
                <a:spcPct val="90000"/>
              </a:lnSpc>
              <a:buFont typeface="Arial" panose="020B0604020202020204" pitchFamily="34" charset="0"/>
              <a:buChar char="•"/>
            </a:pPr>
            <a:r>
              <a:rPr lang="en-US" sz="2700" dirty="0">
                <a:latin typeface="Arial" panose="020B0604020202020204" pitchFamily="34" charset="0"/>
              </a:rPr>
              <a:t>For f</a:t>
            </a:r>
            <a:r>
              <a:rPr lang="en-US" sz="2700" b="0" i="0" dirty="0">
                <a:effectLst/>
                <a:latin typeface="Arial" panose="020B0604020202020204" pitchFamily="34" charset="0"/>
              </a:rPr>
              <a:t>unds coming from a non-utility source, even if that funding constitutes a majority of the cost for the EE measure, the utility can claim attribution of the savings because without the utility’s engagement, the EE measure would not have been implemented.</a:t>
            </a:r>
          </a:p>
          <a:p>
            <a:pPr marL="0" indent="0">
              <a:lnSpc>
                <a:spcPct val="90000"/>
              </a:lnSpc>
              <a:buNone/>
            </a:pPr>
            <a:endParaRPr lang="en-US" sz="2700" b="0" i="0" dirty="0">
              <a:effectLst/>
              <a:latin typeface="Arial" panose="020B0604020202020204" pitchFamily="34" charset="0"/>
            </a:endParaRPr>
          </a:p>
          <a:p>
            <a:pPr>
              <a:lnSpc>
                <a:spcPct val="90000"/>
              </a:lnSpc>
              <a:buFont typeface="Arial" panose="020B0604020202020204" pitchFamily="34" charset="0"/>
              <a:buChar char="•"/>
            </a:pPr>
            <a:r>
              <a:rPr lang="en-US" sz="2700" b="0" i="0" dirty="0">
                <a:effectLst/>
                <a:latin typeface="Arial" panose="020B0604020202020204" pitchFamily="34" charset="0"/>
              </a:rPr>
              <a:t>The utility facilitates braiding resources, the implementation infrastructure with weaving of measures.</a:t>
            </a:r>
          </a:p>
          <a:p>
            <a:pPr marL="0" indent="0">
              <a:lnSpc>
                <a:spcPct val="90000"/>
              </a:lnSpc>
              <a:buNone/>
            </a:pPr>
            <a:endParaRPr lang="en-US" sz="2700" b="0" i="0" dirty="0">
              <a:effectLst/>
              <a:latin typeface="Arial" panose="020B0604020202020204" pitchFamily="34" charset="0"/>
            </a:endParaRPr>
          </a:p>
          <a:p>
            <a:pPr>
              <a:lnSpc>
                <a:spcPct val="90000"/>
              </a:lnSpc>
              <a:buFont typeface="Arial" panose="020B0604020202020204" pitchFamily="34" charset="0"/>
              <a:buChar char="•"/>
            </a:pPr>
            <a:r>
              <a:rPr lang="en-US" sz="2700" b="0" i="0" dirty="0">
                <a:effectLst/>
                <a:latin typeface="Arial" panose="020B0604020202020204" pitchFamily="34" charset="0"/>
              </a:rPr>
              <a:t>The utility can claim responsibility for the energy savings, even if they were not responsible for the majority of the energy savings.</a:t>
            </a:r>
          </a:p>
          <a:p>
            <a:pPr marL="0" indent="0">
              <a:lnSpc>
                <a:spcPct val="90000"/>
              </a:lnSpc>
              <a:buNone/>
            </a:pPr>
            <a:endParaRPr lang="en-US" sz="2700" b="0" i="0" dirty="0">
              <a:effectLst/>
              <a:latin typeface="Arial" panose="020B0604020202020204" pitchFamily="34" charset="0"/>
            </a:endParaRPr>
          </a:p>
          <a:p>
            <a:pPr>
              <a:lnSpc>
                <a:spcPct val="90000"/>
              </a:lnSpc>
              <a:buFont typeface="Arial" panose="020B0604020202020204" pitchFamily="34" charset="0"/>
              <a:buChar char="•"/>
            </a:pPr>
            <a:r>
              <a:rPr lang="en-US" sz="2700" b="0" i="0" dirty="0">
                <a:effectLst/>
                <a:latin typeface="Arial" panose="020B0604020202020204" pitchFamily="34" charset="0"/>
              </a:rPr>
              <a:t>Otherwise, you develop a lose-lose situation where the federal government and the utilities are competing with one another. Or where the utilities choose not to accept this funding and EE is not fully-valued as state statutes demand. </a:t>
            </a:r>
          </a:p>
          <a:p>
            <a:pPr>
              <a:lnSpc>
                <a:spcPct val="90000"/>
              </a:lnSpc>
            </a:pPr>
            <a:endParaRPr lang="en-US" sz="2700" dirty="0"/>
          </a:p>
        </p:txBody>
      </p:sp>
    </p:spTree>
    <p:extLst>
      <p:ext uri="{BB962C8B-B14F-4D97-AF65-F5344CB8AC3E}">
        <p14:creationId xmlns:p14="http://schemas.microsoft.com/office/powerpoint/2010/main" val="318197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8BADF-8D82-D710-C94F-76A319F1A818}"/>
              </a:ext>
            </a:extLst>
          </p:cNvPr>
          <p:cNvSpPr>
            <a:spLocks noGrp="1"/>
          </p:cNvSpPr>
          <p:nvPr>
            <p:ph idx="1"/>
          </p:nvPr>
        </p:nvSpPr>
        <p:spPr>
          <a:xfrm>
            <a:off x="1536194" y="2929467"/>
            <a:ext cx="11113006" cy="6862233"/>
          </a:xfrm>
        </p:spPr>
        <p:txBody>
          <a:bodyPr>
            <a:normAutofit fontScale="77500" lnSpcReduction="20000"/>
          </a:bodyPr>
          <a:lstStyle/>
          <a:p>
            <a:pPr marL="0" indent="0">
              <a:lnSpc>
                <a:spcPct val="120000"/>
              </a:lnSpc>
              <a:buClr>
                <a:schemeClr val="tx1"/>
              </a:buClr>
              <a:buNone/>
            </a:pPr>
            <a:r>
              <a:rPr lang="en-US" sz="3900" dirty="0">
                <a:latin typeface="Open Sans" panose="020B0606030504020204" pitchFamily="34" charset="0"/>
                <a:ea typeface="Open Sans" panose="020B0606030504020204" pitchFamily="34" charset="0"/>
                <a:cs typeface="Open Sans" panose="020B0606030504020204" pitchFamily="34" charset="0"/>
              </a:rPr>
              <a:t>Renew Missouri is a 501(c)(3) founded in 2006 and </a:t>
            </a:r>
            <a:r>
              <a:rPr lang="en-US" sz="3900" b="1" dirty="0">
                <a:latin typeface="Open Sans" panose="020B0606030504020204" pitchFamily="34" charset="0"/>
                <a:ea typeface="Open Sans" panose="020B0606030504020204" pitchFamily="34" charset="0"/>
                <a:cs typeface="Open Sans" panose="020B0606030504020204" pitchFamily="34" charset="0"/>
              </a:rPr>
              <a:t>focused with a mission of advocating and championing for renewable energy and energy efficiency throughout the state</a:t>
            </a:r>
            <a:r>
              <a:rPr lang="en-US" sz="3900" dirty="0">
                <a:latin typeface="Open Sans" panose="020B0606030504020204" pitchFamily="34" charset="0"/>
                <a:ea typeface="Open Sans" panose="020B0606030504020204" pitchFamily="34" charset="0"/>
                <a:cs typeface="Open Sans" panose="020B0606030504020204" pitchFamily="34" charset="0"/>
              </a:rPr>
              <a:t>. We advocate before the Public Service Commission on cases involving companies like Liberty-Empire, Ameren, and Evergy.</a:t>
            </a:r>
          </a:p>
          <a:p>
            <a:pPr marL="0" indent="0">
              <a:lnSpc>
                <a:spcPct val="120000"/>
              </a:lnSpc>
              <a:buClr>
                <a:schemeClr val="tx1"/>
              </a:buClr>
              <a:buNone/>
            </a:pPr>
            <a:endParaRPr lang="en-US" sz="39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Clr>
                <a:schemeClr val="tx1"/>
              </a:buClr>
              <a:buNone/>
            </a:pPr>
            <a:r>
              <a:rPr lang="en-US" sz="3900" dirty="0">
                <a:latin typeface="Open Sans" panose="020B0606030504020204" pitchFamily="34" charset="0"/>
                <a:ea typeface="Open Sans" panose="020B0606030504020204" pitchFamily="34" charset="0"/>
                <a:cs typeface="Open Sans" panose="020B0606030504020204" pitchFamily="34" charset="0"/>
              </a:rPr>
              <a:t>We also work with rural electric cooperatives and municipal utilities on energy related topics. </a:t>
            </a:r>
          </a:p>
          <a:p>
            <a:pPr marL="0" indent="0">
              <a:lnSpc>
                <a:spcPct val="120000"/>
              </a:lnSpc>
              <a:buClr>
                <a:schemeClr val="tx1"/>
              </a:buClr>
              <a:buNone/>
            </a:pPr>
            <a:endParaRPr lang="en-US" sz="39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Clr>
                <a:schemeClr val="tx1"/>
              </a:buClr>
              <a:buNone/>
            </a:pPr>
            <a:r>
              <a:rPr lang="en-US" sz="3900" dirty="0">
                <a:latin typeface="Open Sans" panose="020B0606030504020204" pitchFamily="34" charset="0"/>
                <a:ea typeface="Open Sans" panose="020B0606030504020204" pitchFamily="34" charset="0"/>
                <a:cs typeface="Open Sans" panose="020B0606030504020204" pitchFamily="34" charset="0"/>
              </a:rPr>
              <a:t>While we are limited by the amount of lobbying we can do by IRS rules, we do spend time in the Missouri Capitol talking to lawmakers and testifying before committees on legislative matters involving utilities, particularly issues that involve clean energy.</a:t>
            </a:r>
          </a:p>
        </p:txBody>
      </p:sp>
      <p:pic>
        <p:nvPicPr>
          <p:cNvPr id="10" name="Picture 9" descr="Logo&#10;&#10;Description automatically generated">
            <a:extLst>
              <a:ext uri="{FF2B5EF4-FFF2-40B4-BE49-F238E27FC236}">
                <a16:creationId xmlns:a16="http://schemas.microsoft.com/office/drawing/2014/main" id="{2A65DAAF-5FD0-43FD-6D8A-C7DE14686B61}"/>
              </a:ext>
            </a:extLst>
          </p:cNvPr>
          <p:cNvPicPr>
            <a:picLocks noChangeAspect="1"/>
          </p:cNvPicPr>
          <p:nvPr/>
        </p:nvPicPr>
        <p:blipFill>
          <a:blip r:embed="rId3"/>
          <a:stretch>
            <a:fillRect/>
          </a:stretch>
        </p:blipFill>
        <p:spPr>
          <a:xfrm>
            <a:off x="13281660" y="4686300"/>
            <a:ext cx="4991100" cy="4991100"/>
          </a:xfrm>
          <a:prstGeom prst="rect">
            <a:avLst/>
          </a:prstGeom>
        </p:spPr>
      </p:pic>
      <p:sp>
        <p:nvSpPr>
          <p:cNvPr id="4" name="TextBox 2">
            <a:extLst>
              <a:ext uri="{FF2B5EF4-FFF2-40B4-BE49-F238E27FC236}">
                <a16:creationId xmlns:a16="http://schemas.microsoft.com/office/drawing/2014/main" id="{B350C5DE-CFBE-F5E4-C8B8-3EB2A05EDB7A}"/>
              </a:ext>
            </a:extLst>
          </p:cNvPr>
          <p:cNvSpPr txBox="1">
            <a:spLocks noGrp="1"/>
          </p:cNvSpPr>
          <p:nvPr>
            <p:ph type="title"/>
          </p:nvPr>
        </p:nvSpPr>
        <p:spPr>
          <a:xfrm>
            <a:off x="1676400" y="1562100"/>
            <a:ext cx="8229600" cy="833562"/>
          </a:xfrm>
          <a:prstGeom prst="rect">
            <a:avLst/>
          </a:prstGeom>
        </p:spPr>
        <p:txBody>
          <a:bodyPr lIns="0" tIns="0" rIns="0" bIns="0" rtlCol="0" anchor="t">
            <a:spAutoFit/>
          </a:bodyPr>
          <a:lstStyle/>
          <a:p>
            <a:pPr algn="l">
              <a:lnSpc>
                <a:spcPts val="6480"/>
              </a:lnSpc>
            </a:pPr>
            <a:r>
              <a:rPr lang="en-US" sz="6000" spc="-239" dirty="0">
                <a:solidFill>
                  <a:srgbClr val="000000"/>
                </a:solidFill>
                <a:latin typeface="TT Commons Pro Bold"/>
              </a:rPr>
              <a:t>Renew Missouri</a:t>
            </a:r>
          </a:p>
        </p:txBody>
      </p:sp>
    </p:spTree>
    <p:extLst>
      <p:ext uri="{BB962C8B-B14F-4D97-AF65-F5344CB8AC3E}">
        <p14:creationId xmlns:p14="http://schemas.microsoft.com/office/powerpoint/2010/main" val="176131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2">
            <a:extLst>
              <a:ext uri="{FF2B5EF4-FFF2-40B4-BE49-F238E27FC236}">
                <a16:creationId xmlns:a16="http://schemas.microsoft.com/office/drawing/2014/main" id="{B350C5DE-CFBE-F5E4-C8B8-3EB2A05EDB7A}"/>
              </a:ext>
            </a:extLst>
          </p:cNvPr>
          <p:cNvSpPr txBox="1">
            <a:spLocks noGrp="1"/>
          </p:cNvSpPr>
          <p:nvPr>
            <p:ph type="title"/>
          </p:nvPr>
        </p:nvSpPr>
        <p:spPr>
          <a:xfrm>
            <a:off x="960120" y="488053"/>
            <a:ext cx="6552903" cy="2935262"/>
          </a:xfrm>
          <a:prstGeom prst="rect">
            <a:avLst/>
          </a:prstGeom>
        </p:spPr>
        <p:txBody>
          <a:bodyPr lIns="0" tIns="0" rIns="0" bIns="0" rtlCol="0" anchor="b">
            <a:normAutofit/>
          </a:bodyPr>
          <a:lstStyle/>
          <a:p>
            <a:r>
              <a:rPr lang="en-US" sz="8100" spc="-239" dirty="0">
                <a:latin typeface="TT Commons Pro Bold"/>
              </a:rPr>
              <a:t>Presenter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D8BADF-8D82-D710-C94F-76A319F1A818}"/>
              </a:ext>
            </a:extLst>
          </p:cNvPr>
          <p:cNvSpPr>
            <a:spLocks noGrp="1"/>
          </p:cNvSpPr>
          <p:nvPr>
            <p:ph idx="1"/>
          </p:nvPr>
        </p:nvSpPr>
        <p:spPr>
          <a:xfrm>
            <a:off x="960120" y="4309348"/>
            <a:ext cx="6365383" cy="4981002"/>
          </a:xfrm>
        </p:spPr>
        <p:txBody>
          <a:bodyPr>
            <a:normAutofit/>
          </a:bodyPr>
          <a:lstStyle/>
          <a:p>
            <a:pPr marL="0" indent="0">
              <a:lnSpc>
                <a:spcPct val="90000"/>
              </a:lnSpc>
              <a:spcBef>
                <a:spcPts val="0"/>
              </a:spcBef>
              <a:spcAft>
                <a:spcPts val="600"/>
              </a:spcAft>
              <a:buFont typeface="Tw Cen MT" panose="020B0602020104020603" pitchFamily="34" charset="0"/>
              <a:buNone/>
            </a:pPr>
            <a:r>
              <a:rPr lang="en-US" sz="2800" b="1">
                <a:latin typeface="Open Sans" panose="020B0606030504020204" pitchFamily="34" charset="0"/>
                <a:ea typeface="Open Sans" panose="020B0606030504020204" pitchFamily="34" charset="0"/>
                <a:cs typeface="Open Sans" panose="020B0606030504020204" pitchFamily="34" charset="0"/>
              </a:rPr>
              <a:t>James Owen – Executive Director</a:t>
            </a:r>
            <a:endParaRPr lang="en-US" sz="2800">
              <a:latin typeface="Open Sans" panose="020B0606030504020204" pitchFamily="34" charset="0"/>
              <a:ea typeface="Open Sans" panose="020B0606030504020204" pitchFamily="34" charset="0"/>
              <a:cs typeface="Open Sans" panose="020B0606030504020204" pitchFamily="34" charset="0"/>
            </a:endParaRPr>
          </a:p>
          <a:p>
            <a:pPr marL="0" indent="0">
              <a:lnSpc>
                <a:spcPct val="90000"/>
              </a:lnSpc>
              <a:spcBef>
                <a:spcPts val="0"/>
              </a:spcBef>
              <a:spcAft>
                <a:spcPts val="600"/>
              </a:spcAft>
              <a:buFont typeface="Tw Cen MT" panose="020B0602020104020603" pitchFamily="34" charset="0"/>
              <a:buNone/>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0" indent="0">
              <a:lnSpc>
                <a:spcPct val="90000"/>
              </a:lnSpc>
              <a:spcBef>
                <a:spcPts val="0"/>
              </a:spcBef>
              <a:spcAft>
                <a:spcPts val="600"/>
              </a:spcAft>
              <a:buClr>
                <a:schemeClr val="tx1"/>
              </a:buClr>
              <a:buNone/>
            </a:pPr>
            <a:r>
              <a:rPr lang="en-US" sz="2800">
                <a:latin typeface="Open Sans" panose="020B0606030504020204" pitchFamily="34" charset="0"/>
                <a:ea typeface="Open Sans" panose="020B0606030504020204" pitchFamily="34" charset="0"/>
                <a:cs typeface="Open Sans" panose="020B0606030504020204" pitchFamily="34" charset="0"/>
              </a:rPr>
              <a:t>Attorney and Former Judge. Former Public Counsel, advocating for Missouri ratepayers before the Public Service Commission. </a:t>
            </a:r>
          </a:p>
          <a:p>
            <a:pPr>
              <a:lnSpc>
                <a:spcPct val="90000"/>
              </a:lnSpc>
              <a:spcBef>
                <a:spcPts val="0"/>
              </a:spcBef>
              <a:spcAft>
                <a:spcPts val="600"/>
              </a:spcAft>
              <a:buClr>
                <a:schemeClr val="tx1"/>
              </a:buClr>
              <a:buFont typeface="Arial" panose="020B0604020202020204" pitchFamily="34" charset="0"/>
              <a:buChar char="•"/>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0" indent="0">
              <a:lnSpc>
                <a:spcPct val="90000"/>
              </a:lnSpc>
              <a:spcBef>
                <a:spcPts val="0"/>
              </a:spcBef>
              <a:spcAft>
                <a:spcPts val="600"/>
              </a:spcAft>
              <a:buClr>
                <a:schemeClr val="tx1"/>
              </a:buClr>
              <a:buNone/>
            </a:pPr>
            <a:r>
              <a:rPr lang="en-US" sz="2800">
                <a:latin typeface="Open Sans" panose="020B0606030504020204" pitchFamily="34" charset="0"/>
                <a:ea typeface="Open Sans" panose="020B0606030504020204" pitchFamily="34" charset="0"/>
                <a:cs typeface="Open Sans" panose="020B0606030504020204" pitchFamily="34" charset="0"/>
              </a:rPr>
              <a:t>Served as Executive Director for Renew Missouri for the past four years. Born and raised on a dairy farm in Webster County Missouri. </a:t>
            </a:r>
          </a:p>
        </p:txBody>
      </p:sp>
      <p:pic>
        <p:nvPicPr>
          <p:cNvPr id="2" name="Picture 1" descr="A person in a suit and tie&#10;&#10;Description automatically generated with medium confidence">
            <a:extLst>
              <a:ext uri="{FF2B5EF4-FFF2-40B4-BE49-F238E27FC236}">
                <a16:creationId xmlns:a16="http://schemas.microsoft.com/office/drawing/2014/main" id="{C279A4D7-C735-CCE8-DB59-5B6FEAE0BD09}"/>
              </a:ext>
            </a:extLst>
          </p:cNvPr>
          <p:cNvPicPr>
            <a:picLocks noChangeAspect="1"/>
          </p:cNvPicPr>
          <p:nvPr/>
        </p:nvPicPr>
        <p:blipFill rotWithShape="1">
          <a:blip r:embed="rId3"/>
          <a:srcRect t="14093" r="1" b="24593"/>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3546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8892"/>
          <a:stretch>
            <a:fillRect/>
          </a:stretch>
        </p:blipFill>
        <p:spPr>
          <a:xfrm>
            <a:off x="5283702" y="15"/>
            <a:ext cx="13004298" cy="1028698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 y="0"/>
            <a:ext cx="14634902" cy="10287000"/>
          </a:xfrm>
          <a:prstGeom prst="rect">
            <a:avLst/>
          </a:prstGeom>
        </p:spPr>
      </p:pic>
      <p:sp>
        <p:nvSpPr>
          <p:cNvPr id="4" name="TextBox 4"/>
          <p:cNvSpPr txBox="1"/>
          <p:nvPr/>
        </p:nvSpPr>
        <p:spPr>
          <a:xfrm>
            <a:off x="648081" y="2220091"/>
            <a:ext cx="4974336" cy="1163189"/>
          </a:xfrm>
          <a:prstGeom prst="rect">
            <a:avLst/>
          </a:prstGeom>
        </p:spPr>
        <p:txBody>
          <a:bodyPr lIns="0" tIns="0" rIns="0" bIns="0" rtlCol="0" anchor="t">
            <a:spAutoFit/>
          </a:bodyPr>
          <a:lstStyle/>
          <a:p>
            <a:pPr algn="l">
              <a:lnSpc>
                <a:spcPts val="8855"/>
              </a:lnSpc>
            </a:pPr>
            <a:r>
              <a:rPr lang="en-US" sz="8199" dirty="0">
                <a:solidFill>
                  <a:srgbClr val="FFFFFF"/>
                </a:solidFill>
                <a:latin typeface="TT Commons Pro Bold"/>
              </a:rPr>
              <a:t>PURPOSE</a:t>
            </a:r>
          </a:p>
        </p:txBody>
      </p:sp>
      <p:grpSp>
        <p:nvGrpSpPr>
          <p:cNvPr id="5" name="Group 5"/>
          <p:cNvGrpSpPr/>
          <p:nvPr/>
        </p:nvGrpSpPr>
        <p:grpSpPr>
          <a:xfrm rot="5400000">
            <a:off x="993839" y="908685"/>
            <a:ext cx="109728" cy="822960"/>
            <a:chOff x="0" y="0"/>
            <a:chExt cx="146304" cy="1097280"/>
          </a:xfrm>
        </p:grpSpPr>
        <p:sp>
          <p:nvSpPr>
            <p:cNvPr id="6" name="Freeform 6"/>
            <p:cNvSpPr/>
            <p:nvPr/>
          </p:nvSpPr>
          <p:spPr>
            <a:xfrm>
              <a:off x="0" y="0"/>
              <a:ext cx="146304" cy="1097280"/>
            </a:xfrm>
            <a:custGeom>
              <a:avLst/>
              <a:gdLst/>
              <a:ahLst/>
              <a:cxnLst/>
              <a:rect l="l" t="t" r="r" b="b"/>
              <a:pathLst>
                <a:path w="146304" h="1097280">
                  <a:moveTo>
                    <a:pt x="0" y="0"/>
                  </a:moveTo>
                  <a:lnTo>
                    <a:pt x="146304" y="0"/>
                  </a:lnTo>
                  <a:lnTo>
                    <a:pt x="146304" y="1097280"/>
                  </a:lnTo>
                  <a:lnTo>
                    <a:pt x="0" y="1097280"/>
                  </a:lnTo>
                  <a:close/>
                </a:path>
              </a:pathLst>
            </a:custGeom>
            <a:solidFill>
              <a:srgbClr val="ED7D31"/>
            </a:solidFill>
          </p:spPr>
        </p:sp>
      </p:grpSp>
      <p:grpSp>
        <p:nvGrpSpPr>
          <p:cNvPr id="7" name="Group 7"/>
          <p:cNvGrpSpPr/>
          <p:nvPr/>
        </p:nvGrpSpPr>
        <p:grpSpPr>
          <a:xfrm>
            <a:off x="642366" y="3665220"/>
            <a:ext cx="4951476" cy="27432"/>
            <a:chOff x="0" y="0"/>
            <a:chExt cx="6601968" cy="36576"/>
          </a:xfrm>
        </p:grpSpPr>
        <p:sp>
          <p:nvSpPr>
            <p:cNvPr id="8" name="Freeform 8"/>
            <p:cNvSpPr/>
            <p:nvPr/>
          </p:nvSpPr>
          <p:spPr>
            <a:xfrm>
              <a:off x="0" y="0"/>
              <a:ext cx="6601968" cy="36576"/>
            </a:xfrm>
            <a:custGeom>
              <a:avLst/>
              <a:gdLst/>
              <a:ahLst/>
              <a:cxnLst/>
              <a:rect l="l" t="t" r="r" b="b"/>
              <a:pathLst>
                <a:path w="6601968" h="36576">
                  <a:moveTo>
                    <a:pt x="0" y="0"/>
                  </a:moveTo>
                  <a:lnTo>
                    <a:pt x="6601968" y="0"/>
                  </a:lnTo>
                  <a:lnTo>
                    <a:pt x="6601968" y="36576"/>
                  </a:lnTo>
                  <a:lnTo>
                    <a:pt x="0" y="36576"/>
                  </a:lnTo>
                  <a:close/>
                </a:path>
              </a:pathLst>
            </a:custGeom>
            <a:solidFill>
              <a:srgbClr val="FFFFFF"/>
            </a:solidFill>
          </p:spPr>
        </p:sp>
      </p:grpSp>
      <p:sp>
        <p:nvSpPr>
          <p:cNvPr id="9" name="TextBox 9"/>
          <p:cNvSpPr txBox="1"/>
          <p:nvPr/>
        </p:nvSpPr>
        <p:spPr>
          <a:xfrm>
            <a:off x="648081" y="4160901"/>
            <a:ext cx="7139015" cy="4366260"/>
          </a:xfrm>
          <a:prstGeom prst="rect">
            <a:avLst/>
          </a:prstGeom>
        </p:spPr>
        <p:txBody>
          <a:bodyPr lIns="0" tIns="0" rIns="0" bIns="0" rtlCol="0" anchor="t">
            <a:spAutoFit/>
          </a:bodyPr>
          <a:lstStyle/>
          <a:p>
            <a:pPr algn="l">
              <a:lnSpc>
                <a:spcPts val="4319"/>
              </a:lnSpc>
            </a:pPr>
            <a:r>
              <a:rPr lang="en-US" sz="3999">
                <a:solidFill>
                  <a:srgbClr val="FFFFFF"/>
                </a:solidFill>
                <a:latin typeface="TT Commons Pro"/>
              </a:rPr>
              <a:t>To explore how utilities can claim energy savings attribution for energy upgrade measures that they did not primarily fund and identify other attribution problems resulting from IRA funds, particularly for low-income residential buildings.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36DB4-3B12-4AA8-DEAE-77FFFA0DCC0B}"/>
              </a:ext>
            </a:extLst>
          </p:cNvPr>
          <p:cNvSpPr>
            <a:spLocks noGrp="1"/>
          </p:cNvSpPr>
          <p:nvPr>
            <p:ph type="title"/>
          </p:nvPr>
        </p:nvSpPr>
        <p:spPr>
          <a:xfrm>
            <a:off x="7946643" y="960120"/>
            <a:ext cx="9376665" cy="5349240"/>
          </a:xfrm>
        </p:spPr>
        <p:txBody>
          <a:bodyPr vert="horz" lIns="91440" tIns="45720" rIns="91440" bIns="45720" rtlCol="0" anchor="b">
            <a:normAutofit/>
          </a:bodyPr>
          <a:lstStyle/>
          <a:p>
            <a:pPr marL="0" indent="0" algn="l">
              <a:lnSpc>
                <a:spcPct val="90000"/>
              </a:lnSpc>
            </a:pPr>
            <a:r>
              <a:rPr lang="en-US" sz="4500" i="1" dirty="0">
                <a:effectLst/>
              </a:rPr>
              <a:t>“It shall be the policy of the state to value demand-side investments equal to traditional investments in supply and delivery infrastructure and allow recovery of all reasonable and prudent costs of delivering cost-effective demand-side programs.”</a:t>
            </a:r>
            <a:r>
              <a:rPr lang="en-US" sz="4500" dirty="0"/>
              <a:t/>
            </a:r>
            <a:br>
              <a:rPr lang="en-US" sz="4500" dirty="0"/>
            </a:br>
            <a:endParaRPr lang="en-US" sz="4500" dirty="0"/>
          </a:p>
        </p:txBody>
      </p:sp>
      <p:sp>
        <p:nvSpPr>
          <p:cNvPr id="3" name="Content Placeholder 2">
            <a:extLst>
              <a:ext uri="{FF2B5EF4-FFF2-40B4-BE49-F238E27FC236}">
                <a16:creationId xmlns:a16="http://schemas.microsoft.com/office/drawing/2014/main" id="{B276E411-5F26-C795-90F7-CB24A217288F}"/>
              </a:ext>
            </a:extLst>
          </p:cNvPr>
          <p:cNvSpPr>
            <a:spLocks noGrp="1"/>
          </p:cNvSpPr>
          <p:nvPr>
            <p:ph idx="1"/>
          </p:nvPr>
        </p:nvSpPr>
        <p:spPr>
          <a:xfrm>
            <a:off x="7946640" y="6954012"/>
            <a:ext cx="9376666" cy="2359152"/>
          </a:xfrm>
        </p:spPr>
        <p:txBody>
          <a:bodyPr vert="horz" lIns="91440" tIns="45720" rIns="91440" bIns="45720" rtlCol="0">
            <a:normAutofit/>
          </a:bodyPr>
          <a:lstStyle/>
          <a:p>
            <a:pPr marL="0" indent="0">
              <a:lnSpc>
                <a:spcPct val="90000"/>
              </a:lnSpc>
              <a:spcBef>
                <a:spcPts val="1000"/>
              </a:spcBef>
              <a:buNone/>
            </a:pPr>
            <a:r>
              <a:rPr lang="en-US" sz="4000" b="1" dirty="0"/>
              <a:t>EXCERPT FROM MEEIA</a:t>
            </a:r>
          </a:p>
        </p:txBody>
      </p:sp>
      <p:pic>
        <p:nvPicPr>
          <p:cNvPr id="16" name="Picture 15" descr="Calculator, pen, compass, money and a paper with graphs printed on it">
            <a:extLst>
              <a:ext uri="{FF2B5EF4-FFF2-40B4-BE49-F238E27FC236}">
                <a16:creationId xmlns:a16="http://schemas.microsoft.com/office/drawing/2014/main" id="{D92E6681-B131-3E56-E531-FE0345CD87CF}"/>
              </a:ext>
            </a:extLst>
          </p:cNvPr>
          <p:cNvPicPr>
            <a:picLocks noChangeAspect="1"/>
          </p:cNvPicPr>
          <p:nvPr/>
        </p:nvPicPr>
        <p:blipFill rotWithShape="1">
          <a:blip r:embed="rId3"/>
          <a:srcRect l="31652" r="27432" b="1"/>
          <a:stretch/>
        </p:blipFill>
        <p:spPr>
          <a:xfrm>
            <a:off x="1" y="10"/>
            <a:ext cx="6986016" cy="10286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293" y="6613900"/>
            <a:ext cx="6365383" cy="27432"/>
          </a:xfrm>
          <a:custGeom>
            <a:avLst/>
            <a:gdLst>
              <a:gd name="connsiteX0" fmla="*/ 0 w 6365383"/>
              <a:gd name="connsiteY0" fmla="*/ 0 h 27432"/>
              <a:gd name="connsiteX1" fmla="*/ 636538 w 6365383"/>
              <a:gd name="connsiteY1" fmla="*/ 0 h 27432"/>
              <a:gd name="connsiteX2" fmla="*/ 1273077 w 6365383"/>
              <a:gd name="connsiteY2" fmla="*/ 0 h 27432"/>
              <a:gd name="connsiteX3" fmla="*/ 1909615 w 6365383"/>
              <a:gd name="connsiteY3" fmla="*/ 0 h 27432"/>
              <a:gd name="connsiteX4" fmla="*/ 2673461 w 6365383"/>
              <a:gd name="connsiteY4" fmla="*/ 0 h 27432"/>
              <a:gd name="connsiteX5" fmla="*/ 3373653 w 6365383"/>
              <a:gd name="connsiteY5" fmla="*/ 0 h 27432"/>
              <a:gd name="connsiteX6" fmla="*/ 3819230 w 6365383"/>
              <a:gd name="connsiteY6" fmla="*/ 0 h 27432"/>
              <a:gd name="connsiteX7" fmla="*/ 4392114 w 6365383"/>
              <a:gd name="connsiteY7" fmla="*/ 0 h 27432"/>
              <a:gd name="connsiteX8" fmla="*/ 5155960 w 6365383"/>
              <a:gd name="connsiteY8" fmla="*/ 0 h 27432"/>
              <a:gd name="connsiteX9" fmla="*/ 5792499 w 6365383"/>
              <a:gd name="connsiteY9" fmla="*/ 0 h 27432"/>
              <a:gd name="connsiteX10" fmla="*/ 6365383 w 6365383"/>
              <a:gd name="connsiteY10" fmla="*/ 0 h 27432"/>
              <a:gd name="connsiteX11" fmla="*/ 6365383 w 6365383"/>
              <a:gd name="connsiteY11" fmla="*/ 27432 h 27432"/>
              <a:gd name="connsiteX12" fmla="*/ 5856152 w 6365383"/>
              <a:gd name="connsiteY12" fmla="*/ 27432 h 27432"/>
              <a:gd name="connsiteX13" fmla="*/ 5092306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2991730 w 6365383"/>
              <a:gd name="connsiteY17" fmla="*/ 27432 h 27432"/>
              <a:gd name="connsiteX18" fmla="*/ 2546153 w 6365383"/>
              <a:gd name="connsiteY18" fmla="*/ 27432 h 27432"/>
              <a:gd name="connsiteX19" fmla="*/ 1909615 w 6365383"/>
              <a:gd name="connsiteY19" fmla="*/ 27432 h 27432"/>
              <a:gd name="connsiteX20" fmla="*/ 1400384 w 6365383"/>
              <a:gd name="connsiteY20" fmla="*/ 27432 h 27432"/>
              <a:gd name="connsiteX21" fmla="*/ 763846 w 6365383"/>
              <a:gd name="connsiteY21" fmla="*/ 27432 h 27432"/>
              <a:gd name="connsiteX22" fmla="*/ 0 w 6365383"/>
              <a:gd name="connsiteY22" fmla="*/ 27432 h 27432"/>
              <a:gd name="connsiteX23" fmla="*/ 0 w 6365383"/>
              <a:gd name="connsiteY23" fmla="*/ 0 h 27432"/>
              <a:gd name="connsiteX0" fmla="*/ 0 w 6365383"/>
              <a:gd name="connsiteY0" fmla="*/ 0 h 27432"/>
              <a:gd name="connsiteX1" fmla="*/ 572884 w 6365383"/>
              <a:gd name="connsiteY1" fmla="*/ 0 h 27432"/>
              <a:gd name="connsiteX2" fmla="*/ 1018461 w 6365383"/>
              <a:gd name="connsiteY2" fmla="*/ 0 h 27432"/>
              <a:gd name="connsiteX3" fmla="*/ 1782307 w 6365383"/>
              <a:gd name="connsiteY3" fmla="*/ 0 h 27432"/>
              <a:gd name="connsiteX4" fmla="*/ 2355192 w 6365383"/>
              <a:gd name="connsiteY4" fmla="*/ 0 h 27432"/>
              <a:gd name="connsiteX5" fmla="*/ 2928076 w 6365383"/>
              <a:gd name="connsiteY5" fmla="*/ 0 h 27432"/>
              <a:gd name="connsiteX6" fmla="*/ 3691922 w 6365383"/>
              <a:gd name="connsiteY6" fmla="*/ 0 h 27432"/>
              <a:gd name="connsiteX7" fmla="*/ 4201153 w 6365383"/>
              <a:gd name="connsiteY7" fmla="*/ 0 h 27432"/>
              <a:gd name="connsiteX8" fmla="*/ 4964999 w 6365383"/>
              <a:gd name="connsiteY8" fmla="*/ 0 h 27432"/>
              <a:gd name="connsiteX9" fmla="*/ 5728845 w 6365383"/>
              <a:gd name="connsiteY9" fmla="*/ 0 h 27432"/>
              <a:gd name="connsiteX10" fmla="*/ 6365383 w 6365383"/>
              <a:gd name="connsiteY10" fmla="*/ 0 h 27432"/>
              <a:gd name="connsiteX11" fmla="*/ 6365383 w 6365383"/>
              <a:gd name="connsiteY11" fmla="*/ 27432 h 27432"/>
              <a:gd name="connsiteX12" fmla="*/ 5665191 w 6365383"/>
              <a:gd name="connsiteY12" fmla="*/ 27432 h 27432"/>
              <a:gd name="connsiteX13" fmla="*/ 4901345 w 6365383"/>
              <a:gd name="connsiteY13" fmla="*/ 27432 h 27432"/>
              <a:gd name="connsiteX14" fmla="*/ 4137499 w 6365383"/>
              <a:gd name="connsiteY14" fmla="*/ 27432 h 27432"/>
              <a:gd name="connsiteX15" fmla="*/ 3628268 w 6365383"/>
              <a:gd name="connsiteY15" fmla="*/ 27432 h 27432"/>
              <a:gd name="connsiteX16" fmla="*/ 2991730 w 6365383"/>
              <a:gd name="connsiteY16" fmla="*/ 27432 h 27432"/>
              <a:gd name="connsiteX17" fmla="*/ 2227884 w 6365383"/>
              <a:gd name="connsiteY17" fmla="*/ 27432 h 27432"/>
              <a:gd name="connsiteX18" fmla="*/ 1591346 w 6365383"/>
              <a:gd name="connsiteY18" fmla="*/ 27432 h 27432"/>
              <a:gd name="connsiteX19" fmla="*/ 1145769 w 6365383"/>
              <a:gd name="connsiteY19" fmla="*/ 27432 h 27432"/>
              <a:gd name="connsiteX20" fmla="*/ 636538 w 6365383"/>
              <a:gd name="connsiteY20" fmla="*/ 27432 h 27432"/>
              <a:gd name="connsiteX21" fmla="*/ 0 w 6365383"/>
              <a:gd name="connsiteY21" fmla="*/ 27432 h 27432"/>
              <a:gd name="connsiteX22" fmla="*/ 0 w 6365383"/>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5383" h="27432" fill="none" extrusionOk="0">
                <a:moveTo>
                  <a:pt x="0" y="0"/>
                </a:moveTo>
                <a:cubicBezTo>
                  <a:pt x="311910" y="25756"/>
                  <a:pt x="328854" y="-22977"/>
                  <a:pt x="636538" y="0"/>
                </a:cubicBezTo>
                <a:cubicBezTo>
                  <a:pt x="929901" y="50670"/>
                  <a:pt x="1067253" y="-1993"/>
                  <a:pt x="1273077" y="0"/>
                </a:cubicBezTo>
                <a:cubicBezTo>
                  <a:pt x="1507620" y="-24857"/>
                  <a:pt x="1747799" y="-10413"/>
                  <a:pt x="1909615" y="0"/>
                </a:cubicBezTo>
                <a:cubicBezTo>
                  <a:pt x="2041097" y="-21585"/>
                  <a:pt x="2422417" y="-28022"/>
                  <a:pt x="2673461" y="0"/>
                </a:cubicBezTo>
                <a:cubicBezTo>
                  <a:pt x="2948394" y="-4560"/>
                  <a:pt x="3134893" y="36981"/>
                  <a:pt x="3373653" y="0"/>
                </a:cubicBezTo>
                <a:cubicBezTo>
                  <a:pt x="3634761" y="-15887"/>
                  <a:pt x="3700843" y="23167"/>
                  <a:pt x="3819230" y="0"/>
                </a:cubicBezTo>
                <a:cubicBezTo>
                  <a:pt x="3977295" y="2943"/>
                  <a:pt x="4128910" y="-53150"/>
                  <a:pt x="4392114" y="0"/>
                </a:cubicBezTo>
                <a:cubicBezTo>
                  <a:pt x="4672763" y="9214"/>
                  <a:pt x="4999833" y="38501"/>
                  <a:pt x="5155960" y="0"/>
                </a:cubicBezTo>
                <a:cubicBezTo>
                  <a:pt x="5343367" y="-6557"/>
                  <a:pt x="5597661" y="6622"/>
                  <a:pt x="5792499" y="0"/>
                </a:cubicBezTo>
                <a:cubicBezTo>
                  <a:pt x="6020774" y="43813"/>
                  <a:pt x="6148830" y="-13954"/>
                  <a:pt x="6365383" y="0"/>
                </a:cubicBezTo>
                <a:cubicBezTo>
                  <a:pt x="6364517" y="8091"/>
                  <a:pt x="6365728" y="20268"/>
                  <a:pt x="6365383" y="27432"/>
                </a:cubicBezTo>
                <a:cubicBezTo>
                  <a:pt x="6144545" y="15144"/>
                  <a:pt x="6006673" y="-7419"/>
                  <a:pt x="5856152" y="27432"/>
                </a:cubicBezTo>
                <a:cubicBezTo>
                  <a:pt x="5638446" y="81548"/>
                  <a:pt x="5413846" y="52067"/>
                  <a:pt x="5092306" y="27432"/>
                </a:cubicBezTo>
                <a:cubicBezTo>
                  <a:pt x="4768499" y="43350"/>
                  <a:pt x="4708569" y="3163"/>
                  <a:pt x="4583076" y="27432"/>
                </a:cubicBezTo>
                <a:cubicBezTo>
                  <a:pt x="4475482" y="66269"/>
                  <a:pt x="4242792" y="42702"/>
                  <a:pt x="4137499" y="27432"/>
                </a:cubicBezTo>
                <a:cubicBezTo>
                  <a:pt x="4003968" y="24039"/>
                  <a:pt x="3882646" y="-3026"/>
                  <a:pt x="3691922" y="27432"/>
                </a:cubicBezTo>
                <a:cubicBezTo>
                  <a:pt x="3501639" y="8096"/>
                  <a:pt x="3270842" y="-14942"/>
                  <a:pt x="2991730" y="27432"/>
                </a:cubicBezTo>
                <a:cubicBezTo>
                  <a:pt x="2712135" y="55419"/>
                  <a:pt x="2758697" y="31955"/>
                  <a:pt x="2546153" y="27432"/>
                </a:cubicBezTo>
                <a:cubicBezTo>
                  <a:pt x="2362220" y="-818"/>
                  <a:pt x="2130397" y="57099"/>
                  <a:pt x="1909615" y="27432"/>
                </a:cubicBezTo>
                <a:cubicBezTo>
                  <a:pt x="1714835" y="-15389"/>
                  <a:pt x="1636770" y="40318"/>
                  <a:pt x="1400384" y="27432"/>
                </a:cubicBezTo>
                <a:cubicBezTo>
                  <a:pt x="1161504" y="29515"/>
                  <a:pt x="1060819" y="7773"/>
                  <a:pt x="763846" y="27432"/>
                </a:cubicBezTo>
                <a:cubicBezTo>
                  <a:pt x="465096" y="43671"/>
                  <a:pt x="165309" y="15831"/>
                  <a:pt x="0" y="27432"/>
                </a:cubicBezTo>
                <a:cubicBezTo>
                  <a:pt x="-2013" y="18874"/>
                  <a:pt x="-525" y="8614"/>
                  <a:pt x="0" y="0"/>
                </a:cubicBezTo>
                <a:close/>
              </a:path>
              <a:path w="6365383" h="27432" stroke="0" extrusionOk="0">
                <a:moveTo>
                  <a:pt x="0" y="0"/>
                </a:moveTo>
                <a:cubicBezTo>
                  <a:pt x="84020" y="9133"/>
                  <a:pt x="339524" y="24523"/>
                  <a:pt x="572884" y="0"/>
                </a:cubicBezTo>
                <a:cubicBezTo>
                  <a:pt x="803790" y="-14011"/>
                  <a:pt x="837492" y="-10007"/>
                  <a:pt x="1018461" y="0"/>
                </a:cubicBezTo>
                <a:cubicBezTo>
                  <a:pt x="1188530" y="8943"/>
                  <a:pt x="1571061" y="17361"/>
                  <a:pt x="1782307" y="0"/>
                </a:cubicBezTo>
                <a:cubicBezTo>
                  <a:pt x="1967448" y="-16010"/>
                  <a:pt x="2153334" y="-25629"/>
                  <a:pt x="2355192" y="0"/>
                </a:cubicBezTo>
                <a:cubicBezTo>
                  <a:pt x="2541804" y="20205"/>
                  <a:pt x="2779440" y="53811"/>
                  <a:pt x="2928076" y="0"/>
                </a:cubicBezTo>
                <a:cubicBezTo>
                  <a:pt x="3024078" y="-16903"/>
                  <a:pt x="3337092" y="43483"/>
                  <a:pt x="3691922" y="0"/>
                </a:cubicBezTo>
                <a:cubicBezTo>
                  <a:pt x="4060895" y="-1064"/>
                  <a:pt x="4072166" y="-17195"/>
                  <a:pt x="4201153" y="0"/>
                </a:cubicBezTo>
                <a:cubicBezTo>
                  <a:pt x="4349835" y="-22516"/>
                  <a:pt x="4800106" y="-64797"/>
                  <a:pt x="4964999" y="0"/>
                </a:cubicBezTo>
                <a:cubicBezTo>
                  <a:pt x="5186764" y="15779"/>
                  <a:pt x="5564421" y="-10544"/>
                  <a:pt x="5728845" y="0"/>
                </a:cubicBezTo>
                <a:cubicBezTo>
                  <a:pt x="5915953" y="5493"/>
                  <a:pt x="6171384" y="-48026"/>
                  <a:pt x="6365383" y="0"/>
                </a:cubicBezTo>
                <a:cubicBezTo>
                  <a:pt x="6366596" y="6455"/>
                  <a:pt x="6365588" y="14391"/>
                  <a:pt x="6365383" y="27432"/>
                </a:cubicBezTo>
                <a:cubicBezTo>
                  <a:pt x="6172514" y="805"/>
                  <a:pt x="6006523" y="20734"/>
                  <a:pt x="5665191" y="27432"/>
                </a:cubicBezTo>
                <a:cubicBezTo>
                  <a:pt x="5322179" y="66687"/>
                  <a:pt x="5219376" y="21111"/>
                  <a:pt x="4901345" y="27432"/>
                </a:cubicBezTo>
                <a:cubicBezTo>
                  <a:pt x="4621310" y="-13654"/>
                  <a:pt x="4455192" y="54857"/>
                  <a:pt x="4137499" y="27432"/>
                </a:cubicBezTo>
                <a:cubicBezTo>
                  <a:pt x="3853317" y="12285"/>
                  <a:pt x="3862894" y="26263"/>
                  <a:pt x="3628268" y="27432"/>
                </a:cubicBezTo>
                <a:cubicBezTo>
                  <a:pt x="3418779" y="32610"/>
                  <a:pt x="3174456" y="83656"/>
                  <a:pt x="2991730" y="27432"/>
                </a:cubicBezTo>
                <a:cubicBezTo>
                  <a:pt x="2801278" y="6667"/>
                  <a:pt x="2497351" y="22891"/>
                  <a:pt x="2227884" y="27432"/>
                </a:cubicBezTo>
                <a:cubicBezTo>
                  <a:pt x="1986101" y="16297"/>
                  <a:pt x="1767219" y="-7535"/>
                  <a:pt x="1591346" y="27432"/>
                </a:cubicBezTo>
                <a:cubicBezTo>
                  <a:pt x="1447183" y="73731"/>
                  <a:pt x="1315973" y="39477"/>
                  <a:pt x="1145769" y="27432"/>
                </a:cubicBezTo>
                <a:cubicBezTo>
                  <a:pt x="990245" y="8882"/>
                  <a:pt x="810845" y="16910"/>
                  <a:pt x="636538" y="27432"/>
                </a:cubicBezTo>
                <a:cubicBezTo>
                  <a:pt x="482916" y="17795"/>
                  <a:pt x="183027" y="-17710"/>
                  <a:pt x="0" y="27432"/>
                </a:cubicBezTo>
                <a:cubicBezTo>
                  <a:pt x="491" y="19542"/>
                  <a:pt x="-1038" y="8534"/>
                  <a:pt x="0" y="0"/>
                </a:cubicBezTo>
                <a:close/>
              </a:path>
              <a:path w="6365383" h="27432" fill="none" stroke="0" extrusionOk="0">
                <a:moveTo>
                  <a:pt x="0" y="0"/>
                </a:moveTo>
                <a:cubicBezTo>
                  <a:pt x="296223" y="15991"/>
                  <a:pt x="333462" y="-23795"/>
                  <a:pt x="636538" y="0"/>
                </a:cubicBezTo>
                <a:cubicBezTo>
                  <a:pt x="970197" y="30961"/>
                  <a:pt x="1039864" y="3183"/>
                  <a:pt x="1273077" y="0"/>
                </a:cubicBezTo>
                <a:cubicBezTo>
                  <a:pt x="1449809" y="24819"/>
                  <a:pt x="1735152" y="23060"/>
                  <a:pt x="1909615" y="0"/>
                </a:cubicBezTo>
                <a:cubicBezTo>
                  <a:pt x="2016351" y="-41665"/>
                  <a:pt x="2415001" y="34773"/>
                  <a:pt x="2673461" y="0"/>
                </a:cubicBezTo>
                <a:cubicBezTo>
                  <a:pt x="2996983" y="-13411"/>
                  <a:pt x="3130707" y="3741"/>
                  <a:pt x="3373653" y="0"/>
                </a:cubicBezTo>
                <a:cubicBezTo>
                  <a:pt x="3601951" y="-16140"/>
                  <a:pt x="3689909" y="23222"/>
                  <a:pt x="3819230" y="0"/>
                </a:cubicBezTo>
                <a:cubicBezTo>
                  <a:pt x="3931872" y="-29406"/>
                  <a:pt x="4119438" y="24094"/>
                  <a:pt x="4392114" y="0"/>
                </a:cubicBezTo>
                <a:cubicBezTo>
                  <a:pt x="4665359" y="21557"/>
                  <a:pt x="4978709" y="13267"/>
                  <a:pt x="5155960" y="0"/>
                </a:cubicBezTo>
                <a:cubicBezTo>
                  <a:pt x="5299518" y="-18386"/>
                  <a:pt x="5605020" y="-6762"/>
                  <a:pt x="5792499" y="0"/>
                </a:cubicBezTo>
                <a:cubicBezTo>
                  <a:pt x="6013281" y="43398"/>
                  <a:pt x="6167567" y="36727"/>
                  <a:pt x="6365383" y="0"/>
                </a:cubicBezTo>
                <a:cubicBezTo>
                  <a:pt x="6365697" y="8368"/>
                  <a:pt x="6365332" y="21050"/>
                  <a:pt x="6365383" y="27432"/>
                </a:cubicBezTo>
                <a:cubicBezTo>
                  <a:pt x="6154893" y="8454"/>
                  <a:pt x="6014206" y="-8372"/>
                  <a:pt x="5856152" y="27432"/>
                </a:cubicBezTo>
                <a:cubicBezTo>
                  <a:pt x="5659455" y="59503"/>
                  <a:pt x="5350806" y="-35991"/>
                  <a:pt x="5092306" y="27432"/>
                </a:cubicBezTo>
                <a:cubicBezTo>
                  <a:pt x="4756309" y="48260"/>
                  <a:pt x="4699746" y="-4780"/>
                  <a:pt x="4583076" y="27432"/>
                </a:cubicBezTo>
                <a:cubicBezTo>
                  <a:pt x="4462137" y="30142"/>
                  <a:pt x="4226168" y="50236"/>
                  <a:pt x="4137499" y="27432"/>
                </a:cubicBezTo>
                <a:cubicBezTo>
                  <a:pt x="4018570" y="42181"/>
                  <a:pt x="3887179" y="34623"/>
                  <a:pt x="3691922" y="27432"/>
                </a:cubicBezTo>
                <a:cubicBezTo>
                  <a:pt x="3499755" y="32935"/>
                  <a:pt x="3281056" y="-9158"/>
                  <a:pt x="2991730" y="27432"/>
                </a:cubicBezTo>
                <a:cubicBezTo>
                  <a:pt x="2716073" y="57462"/>
                  <a:pt x="2755481" y="34494"/>
                  <a:pt x="2546153" y="27432"/>
                </a:cubicBezTo>
                <a:cubicBezTo>
                  <a:pt x="2356479" y="62622"/>
                  <a:pt x="2079190" y="73729"/>
                  <a:pt x="1909615" y="27432"/>
                </a:cubicBezTo>
                <a:cubicBezTo>
                  <a:pt x="1715819" y="-26444"/>
                  <a:pt x="1631368" y="48131"/>
                  <a:pt x="1400384" y="27432"/>
                </a:cubicBezTo>
                <a:cubicBezTo>
                  <a:pt x="1177327" y="16190"/>
                  <a:pt x="1065236" y="24992"/>
                  <a:pt x="763846" y="27432"/>
                </a:cubicBezTo>
                <a:cubicBezTo>
                  <a:pt x="448643" y="60691"/>
                  <a:pt x="160833" y="2330"/>
                  <a:pt x="0" y="27432"/>
                </a:cubicBezTo>
                <a:cubicBezTo>
                  <a:pt x="1559" y="18666"/>
                  <a:pt x="-585" y="75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6365383"/>
                      <a:gd name="connsiteY0" fmla="*/ 0 h 27432"/>
                      <a:gd name="connsiteX1" fmla="*/ 636538 w 6365383"/>
                      <a:gd name="connsiteY1" fmla="*/ 0 h 27432"/>
                      <a:gd name="connsiteX2" fmla="*/ 1273077 w 6365383"/>
                      <a:gd name="connsiteY2" fmla="*/ 0 h 27432"/>
                      <a:gd name="connsiteX3" fmla="*/ 1909615 w 6365383"/>
                      <a:gd name="connsiteY3" fmla="*/ 0 h 27432"/>
                      <a:gd name="connsiteX4" fmla="*/ 2673461 w 6365383"/>
                      <a:gd name="connsiteY4" fmla="*/ 0 h 27432"/>
                      <a:gd name="connsiteX5" fmla="*/ 3373653 w 6365383"/>
                      <a:gd name="connsiteY5" fmla="*/ 0 h 27432"/>
                      <a:gd name="connsiteX6" fmla="*/ 3819230 w 6365383"/>
                      <a:gd name="connsiteY6" fmla="*/ 0 h 27432"/>
                      <a:gd name="connsiteX7" fmla="*/ 4392114 w 6365383"/>
                      <a:gd name="connsiteY7" fmla="*/ 0 h 27432"/>
                      <a:gd name="connsiteX8" fmla="*/ 5155960 w 6365383"/>
                      <a:gd name="connsiteY8" fmla="*/ 0 h 27432"/>
                      <a:gd name="connsiteX9" fmla="*/ 5792499 w 6365383"/>
                      <a:gd name="connsiteY9" fmla="*/ 0 h 27432"/>
                      <a:gd name="connsiteX10" fmla="*/ 6365383 w 6365383"/>
                      <a:gd name="connsiteY10" fmla="*/ 0 h 27432"/>
                      <a:gd name="connsiteX11" fmla="*/ 6365383 w 6365383"/>
                      <a:gd name="connsiteY11" fmla="*/ 27432 h 27432"/>
                      <a:gd name="connsiteX12" fmla="*/ 5856152 w 6365383"/>
                      <a:gd name="connsiteY12" fmla="*/ 27432 h 27432"/>
                      <a:gd name="connsiteX13" fmla="*/ 5092306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2991730 w 6365383"/>
                      <a:gd name="connsiteY17" fmla="*/ 27432 h 27432"/>
                      <a:gd name="connsiteX18" fmla="*/ 2546153 w 6365383"/>
                      <a:gd name="connsiteY18" fmla="*/ 27432 h 27432"/>
                      <a:gd name="connsiteX19" fmla="*/ 1909615 w 6365383"/>
                      <a:gd name="connsiteY19" fmla="*/ 27432 h 27432"/>
                      <a:gd name="connsiteX20" fmla="*/ 1400384 w 6365383"/>
                      <a:gd name="connsiteY20" fmla="*/ 27432 h 27432"/>
                      <a:gd name="connsiteX21" fmla="*/ 763846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305169" y="21509"/>
                          <a:pt x="334704" y="-24261"/>
                          <a:pt x="636538" y="0"/>
                        </a:cubicBezTo>
                        <a:cubicBezTo>
                          <a:pt x="938372" y="24261"/>
                          <a:pt x="1068606" y="2269"/>
                          <a:pt x="1273077" y="0"/>
                        </a:cubicBezTo>
                        <a:cubicBezTo>
                          <a:pt x="1477548" y="-2269"/>
                          <a:pt x="1738189" y="6272"/>
                          <a:pt x="1909615" y="0"/>
                        </a:cubicBezTo>
                        <a:cubicBezTo>
                          <a:pt x="2081041" y="-6272"/>
                          <a:pt x="2377015" y="16623"/>
                          <a:pt x="2673461" y="0"/>
                        </a:cubicBezTo>
                        <a:cubicBezTo>
                          <a:pt x="2969907" y="-16623"/>
                          <a:pt x="3126114" y="13194"/>
                          <a:pt x="3373653" y="0"/>
                        </a:cubicBezTo>
                        <a:cubicBezTo>
                          <a:pt x="3621192" y="-13194"/>
                          <a:pt x="3704499" y="9486"/>
                          <a:pt x="3819230" y="0"/>
                        </a:cubicBezTo>
                        <a:cubicBezTo>
                          <a:pt x="3933961" y="-9486"/>
                          <a:pt x="4142691" y="-8221"/>
                          <a:pt x="4392114" y="0"/>
                        </a:cubicBezTo>
                        <a:cubicBezTo>
                          <a:pt x="4641537" y="8221"/>
                          <a:pt x="4974506" y="12257"/>
                          <a:pt x="5155960" y="0"/>
                        </a:cubicBezTo>
                        <a:cubicBezTo>
                          <a:pt x="5337414" y="-12257"/>
                          <a:pt x="5585731" y="-22537"/>
                          <a:pt x="5792499" y="0"/>
                        </a:cubicBezTo>
                        <a:cubicBezTo>
                          <a:pt x="5999267" y="22537"/>
                          <a:pt x="6164726" y="7303"/>
                          <a:pt x="6365383" y="0"/>
                        </a:cubicBezTo>
                        <a:cubicBezTo>
                          <a:pt x="6365125" y="7487"/>
                          <a:pt x="6364462" y="19984"/>
                          <a:pt x="6365383" y="27432"/>
                        </a:cubicBezTo>
                        <a:cubicBezTo>
                          <a:pt x="6132222" y="28304"/>
                          <a:pt x="6011986" y="2071"/>
                          <a:pt x="5856152" y="27432"/>
                        </a:cubicBezTo>
                        <a:cubicBezTo>
                          <a:pt x="5700318" y="52793"/>
                          <a:pt x="5410732" y="5357"/>
                          <a:pt x="5092306" y="27432"/>
                        </a:cubicBezTo>
                        <a:cubicBezTo>
                          <a:pt x="4773880" y="49507"/>
                          <a:pt x="4705351" y="6645"/>
                          <a:pt x="4583076" y="27432"/>
                        </a:cubicBezTo>
                        <a:cubicBezTo>
                          <a:pt x="4460801" y="48220"/>
                          <a:pt x="4239915" y="42209"/>
                          <a:pt x="4137499" y="27432"/>
                        </a:cubicBezTo>
                        <a:cubicBezTo>
                          <a:pt x="4035083" y="12655"/>
                          <a:pt x="3883665" y="32012"/>
                          <a:pt x="3691922" y="27432"/>
                        </a:cubicBezTo>
                        <a:cubicBezTo>
                          <a:pt x="3500179" y="22852"/>
                          <a:pt x="3265830" y="-126"/>
                          <a:pt x="2991730" y="27432"/>
                        </a:cubicBezTo>
                        <a:cubicBezTo>
                          <a:pt x="2717630" y="54990"/>
                          <a:pt x="2757122" y="34407"/>
                          <a:pt x="2546153" y="27432"/>
                        </a:cubicBezTo>
                        <a:cubicBezTo>
                          <a:pt x="2335184" y="20457"/>
                          <a:pt x="2107331" y="58889"/>
                          <a:pt x="1909615" y="27432"/>
                        </a:cubicBezTo>
                        <a:cubicBezTo>
                          <a:pt x="1711899" y="-4025"/>
                          <a:pt x="1634641" y="48316"/>
                          <a:pt x="1400384" y="27432"/>
                        </a:cubicBezTo>
                        <a:cubicBezTo>
                          <a:pt x="1166127" y="6548"/>
                          <a:pt x="1068288" y="15776"/>
                          <a:pt x="763846" y="27432"/>
                        </a:cubicBezTo>
                        <a:cubicBezTo>
                          <a:pt x="459404" y="39088"/>
                          <a:pt x="170017" y="14515"/>
                          <a:pt x="0" y="27432"/>
                        </a:cubicBezTo>
                        <a:cubicBezTo>
                          <a:pt x="-14" y="18173"/>
                          <a:pt x="-517" y="8990"/>
                          <a:pt x="0" y="0"/>
                        </a:cubicBezTo>
                        <a:close/>
                      </a:path>
                      <a:path w="6365383" h="27432" stroke="0" extrusionOk="0">
                        <a:moveTo>
                          <a:pt x="0" y="0"/>
                        </a:moveTo>
                        <a:cubicBezTo>
                          <a:pt x="114610" y="-2215"/>
                          <a:pt x="340315" y="12554"/>
                          <a:pt x="572884" y="0"/>
                        </a:cubicBezTo>
                        <a:cubicBezTo>
                          <a:pt x="805453" y="-12554"/>
                          <a:pt x="832891" y="-10424"/>
                          <a:pt x="1018461" y="0"/>
                        </a:cubicBezTo>
                        <a:cubicBezTo>
                          <a:pt x="1204031" y="10424"/>
                          <a:pt x="1590875" y="8682"/>
                          <a:pt x="1782307" y="0"/>
                        </a:cubicBezTo>
                        <a:cubicBezTo>
                          <a:pt x="1973739" y="-8682"/>
                          <a:pt x="2150876" y="5508"/>
                          <a:pt x="2355192" y="0"/>
                        </a:cubicBezTo>
                        <a:cubicBezTo>
                          <a:pt x="2559508" y="-5508"/>
                          <a:pt x="2790194" y="26965"/>
                          <a:pt x="2928076" y="0"/>
                        </a:cubicBezTo>
                        <a:cubicBezTo>
                          <a:pt x="3065958" y="-26965"/>
                          <a:pt x="3321537" y="819"/>
                          <a:pt x="3691922" y="0"/>
                        </a:cubicBezTo>
                        <a:cubicBezTo>
                          <a:pt x="4062307" y="-819"/>
                          <a:pt x="4072238" y="-15327"/>
                          <a:pt x="4201153" y="0"/>
                        </a:cubicBezTo>
                        <a:cubicBezTo>
                          <a:pt x="4330068" y="15327"/>
                          <a:pt x="4772079" y="-35646"/>
                          <a:pt x="4964999" y="0"/>
                        </a:cubicBezTo>
                        <a:cubicBezTo>
                          <a:pt x="5157919" y="35646"/>
                          <a:pt x="5543915" y="6802"/>
                          <a:pt x="5728845" y="0"/>
                        </a:cubicBezTo>
                        <a:cubicBezTo>
                          <a:pt x="5913775" y="-6802"/>
                          <a:pt x="6142952" y="-21408"/>
                          <a:pt x="6365383" y="0"/>
                        </a:cubicBezTo>
                        <a:cubicBezTo>
                          <a:pt x="6364552" y="6329"/>
                          <a:pt x="6365787" y="16858"/>
                          <a:pt x="6365383" y="27432"/>
                        </a:cubicBezTo>
                        <a:cubicBezTo>
                          <a:pt x="6176931" y="320"/>
                          <a:pt x="5998736" y="11244"/>
                          <a:pt x="5665191" y="27432"/>
                        </a:cubicBezTo>
                        <a:cubicBezTo>
                          <a:pt x="5331646" y="43620"/>
                          <a:pt x="5198011" y="28615"/>
                          <a:pt x="4901345" y="27432"/>
                        </a:cubicBezTo>
                        <a:cubicBezTo>
                          <a:pt x="4604679" y="26249"/>
                          <a:pt x="4422931" y="40617"/>
                          <a:pt x="4137499" y="27432"/>
                        </a:cubicBezTo>
                        <a:cubicBezTo>
                          <a:pt x="3852067" y="14247"/>
                          <a:pt x="3861939" y="26581"/>
                          <a:pt x="3628268" y="27432"/>
                        </a:cubicBezTo>
                        <a:cubicBezTo>
                          <a:pt x="3394597" y="28283"/>
                          <a:pt x="3171361" y="44132"/>
                          <a:pt x="2991730" y="27432"/>
                        </a:cubicBezTo>
                        <a:cubicBezTo>
                          <a:pt x="2812099" y="10732"/>
                          <a:pt x="2469344" y="24737"/>
                          <a:pt x="2227884" y="27432"/>
                        </a:cubicBezTo>
                        <a:cubicBezTo>
                          <a:pt x="1986424" y="30127"/>
                          <a:pt x="1748067" y="6359"/>
                          <a:pt x="1591346" y="27432"/>
                        </a:cubicBezTo>
                        <a:cubicBezTo>
                          <a:pt x="1434625" y="48505"/>
                          <a:pt x="1307456" y="39663"/>
                          <a:pt x="1145769" y="27432"/>
                        </a:cubicBezTo>
                        <a:cubicBezTo>
                          <a:pt x="984082" y="15201"/>
                          <a:pt x="800279" y="41647"/>
                          <a:pt x="636538" y="27432"/>
                        </a:cubicBezTo>
                        <a:cubicBezTo>
                          <a:pt x="472797" y="13217"/>
                          <a:pt x="160022" y="2213"/>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1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625E8-BAF4-3BBF-6CAC-06F7C79D08DB}"/>
              </a:ext>
            </a:extLst>
          </p:cNvPr>
          <p:cNvSpPr>
            <a:spLocks noGrp="1"/>
          </p:cNvSpPr>
          <p:nvPr>
            <p:ph type="title"/>
          </p:nvPr>
        </p:nvSpPr>
        <p:spPr>
          <a:xfrm>
            <a:off x="960120" y="488053"/>
            <a:ext cx="6552903" cy="2935262"/>
          </a:xfrm>
        </p:spPr>
        <p:txBody>
          <a:bodyPr anchor="b">
            <a:normAutofit/>
          </a:bodyPr>
          <a:lstStyle/>
          <a:p>
            <a:pPr>
              <a:lnSpc>
                <a:spcPct val="90000"/>
              </a:lnSpc>
            </a:pPr>
            <a:r>
              <a:rPr lang="en-US" sz="6900" b="1"/>
              <a:t>AN ANALOGY FOR ATTRIBUTION:</a:t>
            </a:r>
          </a:p>
        </p:txBody>
      </p:sp>
      <p:sp>
        <p:nvSpPr>
          <p:cNvPr id="10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A2DC58-0F5D-3699-5F5D-2E48F5C6DD84}"/>
              </a:ext>
            </a:extLst>
          </p:cNvPr>
          <p:cNvSpPr>
            <a:spLocks noGrp="1"/>
          </p:cNvSpPr>
          <p:nvPr>
            <p:ph idx="1"/>
          </p:nvPr>
        </p:nvSpPr>
        <p:spPr>
          <a:xfrm>
            <a:off x="960120" y="4309348"/>
            <a:ext cx="6365383" cy="4981002"/>
          </a:xfrm>
        </p:spPr>
        <p:txBody>
          <a:bodyPr>
            <a:normAutofit/>
          </a:bodyPr>
          <a:lstStyle/>
          <a:p>
            <a:pPr marL="0" indent="0">
              <a:lnSpc>
                <a:spcPct val="90000"/>
              </a:lnSpc>
              <a:buNone/>
            </a:pPr>
            <a:r>
              <a:rPr lang="en-US" sz="3300" b="0" dirty="0">
                <a:effectLst/>
                <a:latin typeface="Arial" panose="020B0604020202020204" pitchFamily="34" charset="0"/>
              </a:rPr>
              <a:t>Attribution is the quantity of benefits delivered by the program or intervention. Attributable impacts are those that would not have otherwise been realized. For example, the sunrise is zero percent attributable to the rooster’s crow. It is 100% attributable to the earth’s rotation.</a:t>
            </a:r>
            <a:endParaRPr lang="en-US" sz="3300"/>
          </a:p>
        </p:txBody>
      </p:sp>
      <p:pic>
        <p:nvPicPr>
          <p:cNvPr id="1026" name="Picture 2" descr="King Rooster! | Rooster, Chickens, Funny birds">
            <a:extLst>
              <a:ext uri="{FF2B5EF4-FFF2-40B4-BE49-F238E27FC236}">
                <a16:creationId xmlns:a16="http://schemas.microsoft.com/office/drawing/2014/main" id="{8830FBE2-9DB1-09E6-DB49-AC0072733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4" r="1" b="29398"/>
          <a:stretch/>
        </p:blipFill>
        <p:spPr bwMode="auto">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2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22039" y="1095375"/>
            <a:ext cx="10014932" cy="843915"/>
          </a:xfrm>
          <a:prstGeom prst="rect">
            <a:avLst/>
          </a:prstGeom>
        </p:spPr>
        <p:txBody>
          <a:bodyPr lIns="0" tIns="0" rIns="0" bIns="0" rtlCol="0" anchor="t">
            <a:spAutoFit/>
          </a:bodyPr>
          <a:lstStyle/>
          <a:p>
            <a:pPr algn="l">
              <a:lnSpc>
                <a:spcPts val="6480"/>
              </a:lnSpc>
            </a:pPr>
            <a:r>
              <a:rPr lang="en-US" sz="6000" spc="-239">
                <a:solidFill>
                  <a:srgbClr val="000000"/>
                </a:solidFill>
                <a:latin typeface="TT Commons Pro Bold"/>
              </a:rPr>
              <a:t>BACKGROUND</a:t>
            </a:r>
          </a:p>
        </p:txBody>
      </p:sp>
      <p:pic>
        <p:nvPicPr>
          <p:cNvPr id="3" name="Picture 3"/>
          <p:cNvPicPr>
            <a:picLocks noChangeAspect="1"/>
          </p:cNvPicPr>
          <p:nvPr/>
        </p:nvPicPr>
        <p:blipFill>
          <a:blip r:embed="rId2"/>
          <a:srcRect l="53313" r="9055" b="39"/>
          <a:stretch>
            <a:fillRect/>
          </a:stretch>
        </p:blipFill>
        <p:spPr>
          <a:xfrm>
            <a:off x="1" y="15"/>
            <a:ext cx="6294744" cy="10286985"/>
          </a:xfrm>
          <a:prstGeom prst="rect">
            <a:avLst/>
          </a:prstGeom>
        </p:spPr>
      </p:pic>
      <p:sp>
        <p:nvSpPr>
          <p:cNvPr id="4" name="TextBox 4"/>
          <p:cNvSpPr txBox="1"/>
          <p:nvPr/>
        </p:nvSpPr>
        <p:spPr>
          <a:xfrm>
            <a:off x="6922039" y="2278380"/>
            <a:ext cx="10014929" cy="6979920"/>
          </a:xfrm>
          <a:prstGeom prst="rect">
            <a:avLst/>
          </a:prstGeom>
        </p:spPr>
        <p:txBody>
          <a:bodyPr lIns="0" tIns="0" rIns="0" bIns="0" rtlCol="0" anchor="t">
            <a:spAutoFit/>
          </a:bodyPr>
          <a:lstStyle/>
          <a:p>
            <a:pPr algn="l">
              <a:lnSpc>
                <a:spcPts val="3239"/>
              </a:lnSpc>
            </a:pPr>
            <a:r>
              <a:rPr lang="en-US" sz="2999" dirty="0">
                <a:solidFill>
                  <a:srgbClr val="000000"/>
                </a:solidFill>
                <a:latin typeface="TT Commons Pro Bold"/>
              </a:rPr>
              <a:t>Attribution Definition: </a:t>
            </a:r>
          </a:p>
          <a:p>
            <a:pPr algn="l">
              <a:lnSpc>
                <a:spcPts val="3239"/>
              </a:lnSpc>
            </a:pPr>
            <a:r>
              <a:rPr lang="en-US" sz="2999" dirty="0">
                <a:solidFill>
                  <a:srgbClr val="000000"/>
                </a:solidFill>
                <a:latin typeface="TT Commons Pro"/>
              </a:rPr>
              <a:t>Attribution in MEEIA filings refers to the ability of utilities to claim credit for energy savings resulting from their investments in energy efficiency measures.</a:t>
            </a:r>
          </a:p>
          <a:p>
            <a:pPr algn="l">
              <a:lnSpc>
                <a:spcPts val="3239"/>
              </a:lnSpc>
            </a:pPr>
            <a:endParaRPr lang="en-US" sz="2999" dirty="0">
              <a:solidFill>
                <a:srgbClr val="000000"/>
              </a:solidFill>
              <a:latin typeface="TT Commons Pro"/>
            </a:endParaRPr>
          </a:p>
          <a:p>
            <a:pPr algn="l">
              <a:lnSpc>
                <a:spcPts val="3239"/>
              </a:lnSpc>
            </a:pPr>
            <a:r>
              <a:rPr lang="en-US" sz="2999" dirty="0">
                <a:solidFill>
                  <a:srgbClr val="000000"/>
                </a:solidFill>
                <a:latin typeface="TT Commons Pro Bold"/>
              </a:rPr>
              <a:t>Missouri Energy Efficiency Investment Act (MEEIA) Statute: </a:t>
            </a:r>
          </a:p>
          <a:p>
            <a:pPr marL="542922" lvl="1" indent="-271461" algn="l">
              <a:lnSpc>
                <a:spcPts val="3239"/>
              </a:lnSpc>
              <a:buFont typeface="Arial"/>
              <a:buChar char="•"/>
            </a:pPr>
            <a:r>
              <a:rPr lang="en-US" sz="2999" dirty="0">
                <a:solidFill>
                  <a:srgbClr val="000000"/>
                </a:solidFill>
                <a:latin typeface="TT Commons Pro"/>
              </a:rPr>
              <a:t>MEEIA values demand side investments equally to traditional supply and delivery infrastructure.</a:t>
            </a:r>
          </a:p>
          <a:p>
            <a:pPr marL="542922" lvl="1" indent="-271461" algn="l">
              <a:lnSpc>
                <a:spcPts val="3239"/>
              </a:lnSpc>
              <a:buFont typeface="Arial"/>
              <a:buChar char="•"/>
            </a:pPr>
            <a:r>
              <a:rPr lang="en-US" sz="2999" dirty="0">
                <a:solidFill>
                  <a:srgbClr val="000000"/>
                </a:solidFill>
                <a:latin typeface="TT Commons Pro"/>
              </a:rPr>
              <a:t>All reasonable and prudent costs associated with delivering effective demand side programs can be recovered.</a:t>
            </a:r>
          </a:p>
          <a:p>
            <a:pPr marL="542922" lvl="1" indent="-271461" algn="l">
              <a:lnSpc>
                <a:spcPts val="3239"/>
              </a:lnSpc>
              <a:buFont typeface="Arial"/>
              <a:buChar char="•"/>
            </a:pPr>
            <a:r>
              <a:rPr lang="en-US" sz="2999" dirty="0">
                <a:solidFill>
                  <a:srgbClr val="000000"/>
                </a:solidFill>
                <a:latin typeface="TT Commons Pro"/>
              </a:rPr>
              <a:t>Total resource cost test is preferred for cost-effectiveness.</a:t>
            </a:r>
          </a:p>
          <a:p>
            <a:pPr marL="542922" lvl="1" indent="-271461" algn="l">
              <a:lnSpc>
                <a:spcPts val="3239"/>
              </a:lnSpc>
              <a:buFont typeface="Arial"/>
              <a:buChar char="•"/>
            </a:pPr>
            <a:r>
              <a:rPr lang="en-US" sz="2999" dirty="0">
                <a:solidFill>
                  <a:srgbClr val="000000"/>
                </a:solidFill>
                <a:latin typeface="TT Commons Pro"/>
              </a:rPr>
              <a:t>Efficiency programs dedicated to low-income customers and customer education are exempt from cost-effectiveness requirement.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 y="0"/>
            <a:ext cx="6250906" cy="10287000"/>
          </a:xfrm>
          <a:prstGeom prst="rect">
            <a:avLst/>
          </a:prstGeom>
        </p:spPr>
      </p:pic>
      <p:sp>
        <p:nvSpPr>
          <p:cNvPr id="3" name="TextBox 3"/>
          <p:cNvSpPr txBox="1"/>
          <p:nvPr/>
        </p:nvSpPr>
        <p:spPr>
          <a:xfrm>
            <a:off x="1121691" y="3735301"/>
            <a:ext cx="4617720" cy="2748534"/>
          </a:xfrm>
          <a:prstGeom prst="rect">
            <a:avLst/>
          </a:prstGeom>
        </p:spPr>
        <p:txBody>
          <a:bodyPr lIns="0" tIns="0" rIns="0" bIns="0" rtlCol="0" anchor="t">
            <a:spAutoFit/>
          </a:bodyPr>
          <a:lstStyle/>
          <a:p>
            <a:pPr algn="l">
              <a:lnSpc>
                <a:spcPts val="7128"/>
              </a:lnSpc>
            </a:pPr>
            <a:r>
              <a:rPr lang="en-US" sz="6600">
                <a:solidFill>
                  <a:srgbClr val="FFFFFF"/>
                </a:solidFill>
                <a:latin typeface="TT Commons Pro Bold"/>
              </a:rPr>
              <a:t>HOW MEEIA WORKS</a:t>
            </a:r>
          </a:p>
        </p:txBody>
      </p:sp>
      <p:grpSp>
        <p:nvGrpSpPr>
          <p:cNvPr id="4" name="Group 4"/>
          <p:cNvGrpSpPr/>
          <p:nvPr/>
        </p:nvGrpSpPr>
        <p:grpSpPr>
          <a:xfrm>
            <a:off x="11230353" y="3587968"/>
            <a:ext cx="6315650" cy="6315650"/>
            <a:chOff x="0" y="0"/>
            <a:chExt cx="8420866" cy="8420866"/>
          </a:xfrm>
        </p:grpSpPr>
        <p:sp>
          <p:nvSpPr>
            <p:cNvPr id="5" name="Freeform 5"/>
            <p:cNvSpPr/>
            <p:nvPr/>
          </p:nvSpPr>
          <p:spPr>
            <a:xfrm>
              <a:off x="4083558" y="4083431"/>
              <a:ext cx="4330192" cy="4337304"/>
            </a:xfrm>
            <a:custGeom>
              <a:avLst/>
              <a:gdLst/>
              <a:ahLst/>
              <a:cxnLst/>
              <a:rect l="l" t="t" r="r" b="b"/>
              <a:pathLst>
                <a:path w="4330192" h="4337304">
                  <a:moveTo>
                    <a:pt x="1795780" y="3715258"/>
                  </a:moveTo>
                  <a:cubicBezTo>
                    <a:pt x="2020062" y="3610737"/>
                    <a:pt x="2232914" y="3485896"/>
                    <a:pt x="2432050" y="3342894"/>
                  </a:cubicBezTo>
                  <a:cubicBezTo>
                    <a:pt x="2489073" y="3302000"/>
                    <a:pt x="2568321" y="3314954"/>
                    <a:pt x="2609342" y="3371977"/>
                  </a:cubicBezTo>
                  <a:cubicBezTo>
                    <a:pt x="2650363" y="3429000"/>
                    <a:pt x="2637282" y="3508248"/>
                    <a:pt x="2580259" y="3549269"/>
                  </a:cubicBezTo>
                  <a:cubicBezTo>
                    <a:pt x="2368423" y="3701415"/>
                    <a:pt x="2141855" y="3834257"/>
                    <a:pt x="1903222" y="3945509"/>
                  </a:cubicBezTo>
                  <a:cubicBezTo>
                    <a:pt x="1839595" y="3975100"/>
                    <a:pt x="1764030" y="3947541"/>
                    <a:pt x="1734439" y="3884041"/>
                  </a:cubicBezTo>
                  <a:cubicBezTo>
                    <a:pt x="1704848" y="3820541"/>
                    <a:pt x="1732407" y="3744849"/>
                    <a:pt x="1795907" y="3715258"/>
                  </a:cubicBezTo>
                  <a:close/>
                  <a:moveTo>
                    <a:pt x="3152902" y="2676017"/>
                  </a:moveTo>
                  <a:cubicBezTo>
                    <a:pt x="3311144" y="2488311"/>
                    <a:pt x="3452241" y="2285746"/>
                    <a:pt x="3573780" y="2070735"/>
                  </a:cubicBezTo>
                  <a:cubicBezTo>
                    <a:pt x="3608324" y="2009648"/>
                    <a:pt x="3685794" y="1988185"/>
                    <a:pt x="3746881" y="2022602"/>
                  </a:cubicBezTo>
                  <a:cubicBezTo>
                    <a:pt x="3807968" y="2057019"/>
                    <a:pt x="3829431" y="2134616"/>
                    <a:pt x="3795014" y="2195703"/>
                  </a:cubicBezTo>
                  <a:cubicBezTo>
                    <a:pt x="3665601" y="2424557"/>
                    <a:pt x="3515487" y="2640076"/>
                    <a:pt x="3347212" y="2839720"/>
                  </a:cubicBezTo>
                  <a:cubicBezTo>
                    <a:pt x="3302000" y="2893314"/>
                    <a:pt x="3221863" y="2900172"/>
                    <a:pt x="3168269" y="2854960"/>
                  </a:cubicBezTo>
                  <a:cubicBezTo>
                    <a:pt x="3114675" y="2809748"/>
                    <a:pt x="3107817" y="2729611"/>
                    <a:pt x="3153029" y="2676017"/>
                  </a:cubicBezTo>
                  <a:close/>
                  <a:moveTo>
                    <a:pt x="3946525" y="1162685"/>
                  </a:moveTo>
                  <a:cubicBezTo>
                    <a:pt x="4009898" y="928497"/>
                    <a:pt x="4052189" y="685673"/>
                    <a:pt x="4071493" y="436372"/>
                  </a:cubicBezTo>
                  <a:cubicBezTo>
                    <a:pt x="4076954" y="366395"/>
                    <a:pt x="4137914" y="314071"/>
                    <a:pt x="4207891" y="319532"/>
                  </a:cubicBezTo>
                  <a:cubicBezTo>
                    <a:pt x="4277868" y="324993"/>
                    <a:pt x="4330192" y="385953"/>
                    <a:pt x="4324731" y="455930"/>
                  </a:cubicBezTo>
                  <a:cubicBezTo>
                    <a:pt x="4304284" y="721233"/>
                    <a:pt x="4259072" y="979678"/>
                    <a:pt x="4191635" y="1228979"/>
                  </a:cubicBezTo>
                  <a:cubicBezTo>
                    <a:pt x="4173347" y="1296670"/>
                    <a:pt x="4103624" y="1336675"/>
                    <a:pt x="4035933" y="1318387"/>
                  </a:cubicBezTo>
                  <a:cubicBezTo>
                    <a:pt x="3968242" y="1300099"/>
                    <a:pt x="3928237" y="1230376"/>
                    <a:pt x="3946525" y="1162685"/>
                  </a:cubicBezTo>
                  <a:close/>
                  <a:moveTo>
                    <a:pt x="3513582" y="254000"/>
                  </a:moveTo>
                  <a:lnTo>
                    <a:pt x="2751582" y="254000"/>
                  </a:lnTo>
                  <a:cubicBezTo>
                    <a:pt x="2681478" y="254000"/>
                    <a:pt x="2624582" y="197104"/>
                    <a:pt x="2624582" y="127000"/>
                  </a:cubicBezTo>
                  <a:cubicBezTo>
                    <a:pt x="2624582" y="56896"/>
                    <a:pt x="2681478" y="0"/>
                    <a:pt x="2751582" y="0"/>
                  </a:cubicBezTo>
                  <a:lnTo>
                    <a:pt x="3513582" y="0"/>
                  </a:lnTo>
                  <a:cubicBezTo>
                    <a:pt x="3583686" y="0"/>
                    <a:pt x="3640582" y="56896"/>
                    <a:pt x="3640582" y="127000"/>
                  </a:cubicBezTo>
                  <a:cubicBezTo>
                    <a:pt x="3640582" y="197104"/>
                    <a:pt x="3583686" y="254000"/>
                    <a:pt x="3513582" y="254000"/>
                  </a:cubicBezTo>
                  <a:close/>
                  <a:moveTo>
                    <a:pt x="1735582" y="254000"/>
                  </a:moveTo>
                  <a:lnTo>
                    <a:pt x="973582" y="254000"/>
                  </a:lnTo>
                  <a:cubicBezTo>
                    <a:pt x="903478" y="254000"/>
                    <a:pt x="846582" y="197104"/>
                    <a:pt x="846582" y="127000"/>
                  </a:cubicBezTo>
                  <a:cubicBezTo>
                    <a:pt x="846582" y="56896"/>
                    <a:pt x="903478" y="0"/>
                    <a:pt x="973582" y="0"/>
                  </a:cubicBezTo>
                  <a:lnTo>
                    <a:pt x="1735582" y="0"/>
                  </a:lnTo>
                  <a:cubicBezTo>
                    <a:pt x="1805686" y="0"/>
                    <a:pt x="1862582" y="56896"/>
                    <a:pt x="1862582" y="127000"/>
                  </a:cubicBezTo>
                  <a:cubicBezTo>
                    <a:pt x="1862582" y="197104"/>
                    <a:pt x="1805686" y="254000"/>
                    <a:pt x="1735582" y="254000"/>
                  </a:cubicBezTo>
                  <a:close/>
                  <a:moveTo>
                    <a:pt x="254000" y="296418"/>
                  </a:moveTo>
                  <a:lnTo>
                    <a:pt x="254000" y="1058418"/>
                  </a:lnTo>
                  <a:cubicBezTo>
                    <a:pt x="254000" y="1128522"/>
                    <a:pt x="197104" y="1185418"/>
                    <a:pt x="127000" y="1185418"/>
                  </a:cubicBezTo>
                  <a:cubicBezTo>
                    <a:pt x="56896" y="1185418"/>
                    <a:pt x="0" y="1128522"/>
                    <a:pt x="0" y="1058418"/>
                  </a:cubicBezTo>
                  <a:lnTo>
                    <a:pt x="0" y="296418"/>
                  </a:lnTo>
                  <a:cubicBezTo>
                    <a:pt x="0" y="226314"/>
                    <a:pt x="56896" y="169418"/>
                    <a:pt x="127000" y="169418"/>
                  </a:cubicBezTo>
                  <a:cubicBezTo>
                    <a:pt x="197104" y="169418"/>
                    <a:pt x="254000" y="226314"/>
                    <a:pt x="254000" y="296418"/>
                  </a:cubicBezTo>
                  <a:close/>
                  <a:moveTo>
                    <a:pt x="254000" y="2074418"/>
                  </a:moveTo>
                  <a:lnTo>
                    <a:pt x="254000" y="2836418"/>
                  </a:lnTo>
                  <a:cubicBezTo>
                    <a:pt x="254000" y="2906521"/>
                    <a:pt x="197104" y="2963418"/>
                    <a:pt x="127000" y="2963418"/>
                  </a:cubicBezTo>
                  <a:cubicBezTo>
                    <a:pt x="56896" y="2963418"/>
                    <a:pt x="0" y="2906521"/>
                    <a:pt x="0" y="2836418"/>
                  </a:cubicBezTo>
                  <a:lnTo>
                    <a:pt x="0" y="2074418"/>
                  </a:lnTo>
                  <a:cubicBezTo>
                    <a:pt x="0" y="2004314"/>
                    <a:pt x="56896" y="1947418"/>
                    <a:pt x="127000" y="1947418"/>
                  </a:cubicBezTo>
                  <a:cubicBezTo>
                    <a:pt x="197104" y="1947418"/>
                    <a:pt x="254000" y="2004314"/>
                    <a:pt x="254000" y="2074418"/>
                  </a:cubicBezTo>
                  <a:close/>
                  <a:moveTo>
                    <a:pt x="254000" y="3852418"/>
                  </a:moveTo>
                  <a:lnTo>
                    <a:pt x="254000" y="4210431"/>
                  </a:lnTo>
                  <a:lnTo>
                    <a:pt x="127000" y="4210431"/>
                  </a:lnTo>
                  <a:lnTo>
                    <a:pt x="127000" y="4083431"/>
                  </a:lnTo>
                  <a:lnTo>
                    <a:pt x="127000" y="4210431"/>
                  </a:lnTo>
                  <a:lnTo>
                    <a:pt x="127000" y="4083431"/>
                  </a:lnTo>
                  <a:cubicBezTo>
                    <a:pt x="378079" y="4083431"/>
                    <a:pt x="623570" y="4060063"/>
                    <a:pt x="861441" y="4015359"/>
                  </a:cubicBezTo>
                  <a:cubicBezTo>
                    <a:pt x="930402" y="4002405"/>
                    <a:pt x="996696" y="4047871"/>
                    <a:pt x="1009650" y="4116705"/>
                  </a:cubicBezTo>
                  <a:cubicBezTo>
                    <a:pt x="1022604" y="4185539"/>
                    <a:pt x="977138" y="4251959"/>
                    <a:pt x="908304" y="4264914"/>
                  </a:cubicBezTo>
                  <a:cubicBezTo>
                    <a:pt x="655066" y="4312412"/>
                    <a:pt x="393827" y="4337304"/>
                    <a:pt x="127000" y="4337304"/>
                  </a:cubicBezTo>
                  <a:cubicBezTo>
                    <a:pt x="93345" y="4337304"/>
                    <a:pt x="60960" y="4323969"/>
                    <a:pt x="37211" y="4300093"/>
                  </a:cubicBezTo>
                  <a:cubicBezTo>
                    <a:pt x="13462" y="4276217"/>
                    <a:pt x="0" y="4243959"/>
                    <a:pt x="0" y="4210304"/>
                  </a:cubicBezTo>
                  <a:lnTo>
                    <a:pt x="0" y="3852418"/>
                  </a:lnTo>
                  <a:cubicBezTo>
                    <a:pt x="0" y="3782314"/>
                    <a:pt x="56896" y="3725418"/>
                    <a:pt x="127000" y="3725418"/>
                  </a:cubicBezTo>
                  <a:cubicBezTo>
                    <a:pt x="197104" y="3725418"/>
                    <a:pt x="254000" y="3782314"/>
                    <a:pt x="254000" y="3852418"/>
                  </a:cubicBezTo>
                  <a:close/>
                </a:path>
              </a:pathLst>
            </a:custGeom>
            <a:solidFill>
              <a:srgbClr val="FFC000"/>
            </a:solidFill>
          </p:spPr>
        </p:sp>
        <p:sp>
          <p:nvSpPr>
            <p:cNvPr id="6" name="Freeform 6"/>
            <p:cNvSpPr/>
            <p:nvPr/>
          </p:nvSpPr>
          <p:spPr>
            <a:xfrm>
              <a:off x="4083431" y="4397502"/>
              <a:ext cx="4330319" cy="4023233"/>
            </a:xfrm>
            <a:custGeom>
              <a:avLst/>
              <a:gdLst/>
              <a:ahLst/>
              <a:cxnLst/>
              <a:rect l="l" t="t" r="r" b="b"/>
              <a:pathLst>
                <a:path w="4330319" h="4023233">
                  <a:moveTo>
                    <a:pt x="1795907" y="3401187"/>
                  </a:moveTo>
                  <a:cubicBezTo>
                    <a:pt x="2020189" y="3296666"/>
                    <a:pt x="2233041" y="3171825"/>
                    <a:pt x="2432177" y="3028823"/>
                  </a:cubicBezTo>
                  <a:cubicBezTo>
                    <a:pt x="2489200" y="2987929"/>
                    <a:pt x="2568448" y="3000883"/>
                    <a:pt x="2609469" y="3057906"/>
                  </a:cubicBezTo>
                  <a:cubicBezTo>
                    <a:pt x="2650490" y="3114929"/>
                    <a:pt x="2637409" y="3194177"/>
                    <a:pt x="2580386" y="3235198"/>
                  </a:cubicBezTo>
                  <a:cubicBezTo>
                    <a:pt x="2368550" y="3387344"/>
                    <a:pt x="2141982" y="3520186"/>
                    <a:pt x="1903349" y="3631438"/>
                  </a:cubicBezTo>
                  <a:cubicBezTo>
                    <a:pt x="1839722" y="3661029"/>
                    <a:pt x="1764157" y="3633470"/>
                    <a:pt x="1734566" y="3569970"/>
                  </a:cubicBezTo>
                  <a:cubicBezTo>
                    <a:pt x="1704975" y="3506470"/>
                    <a:pt x="1732534" y="3430778"/>
                    <a:pt x="1796034" y="3401187"/>
                  </a:cubicBezTo>
                  <a:close/>
                  <a:moveTo>
                    <a:pt x="3153029" y="2361946"/>
                  </a:moveTo>
                  <a:cubicBezTo>
                    <a:pt x="3311271" y="2174240"/>
                    <a:pt x="3452368" y="1971675"/>
                    <a:pt x="3573907" y="1756664"/>
                  </a:cubicBezTo>
                  <a:cubicBezTo>
                    <a:pt x="3608451" y="1695577"/>
                    <a:pt x="3685921" y="1674114"/>
                    <a:pt x="3747008" y="1708531"/>
                  </a:cubicBezTo>
                  <a:cubicBezTo>
                    <a:pt x="3808095" y="1742948"/>
                    <a:pt x="3829558" y="1820545"/>
                    <a:pt x="3795141" y="1881632"/>
                  </a:cubicBezTo>
                  <a:cubicBezTo>
                    <a:pt x="3665728" y="2110486"/>
                    <a:pt x="3515614" y="2326005"/>
                    <a:pt x="3347339" y="2525649"/>
                  </a:cubicBezTo>
                  <a:cubicBezTo>
                    <a:pt x="3302127" y="2579243"/>
                    <a:pt x="3221990" y="2586101"/>
                    <a:pt x="3168396" y="2540889"/>
                  </a:cubicBezTo>
                  <a:cubicBezTo>
                    <a:pt x="3114802" y="2495677"/>
                    <a:pt x="3107944" y="2415540"/>
                    <a:pt x="3153156" y="2361946"/>
                  </a:cubicBezTo>
                  <a:close/>
                  <a:moveTo>
                    <a:pt x="3946652" y="848614"/>
                  </a:moveTo>
                  <a:cubicBezTo>
                    <a:pt x="4010025" y="614426"/>
                    <a:pt x="4052316" y="371602"/>
                    <a:pt x="4071620" y="122301"/>
                  </a:cubicBezTo>
                  <a:cubicBezTo>
                    <a:pt x="4077081" y="52324"/>
                    <a:pt x="4138041" y="0"/>
                    <a:pt x="4208018" y="5461"/>
                  </a:cubicBezTo>
                  <a:cubicBezTo>
                    <a:pt x="4277995" y="10922"/>
                    <a:pt x="4330319" y="71882"/>
                    <a:pt x="4324858" y="141859"/>
                  </a:cubicBezTo>
                  <a:cubicBezTo>
                    <a:pt x="4304411" y="407162"/>
                    <a:pt x="4259199" y="665607"/>
                    <a:pt x="4191762" y="914908"/>
                  </a:cubicBezTo>
                  <a:cubicBezTo>
                    <a:pt x="4173474" y="982599"/>
                    <a:pt x="4103751" y="1022604"/>
                    <a:pt x="4036060" y="1004316"/>
                  </a:cubicBezTo>
                  <a:cubicBezTo>
                    <a:pt x="3968369" y="986028"/>
                    <a:pt x="3928364" y="916305"/>
                    <a:pt x="3946652" y="848614"/>
                  </a:cubicBezTo>
                  <a:close/>
                  <a:moveTo>
                    <a:pt x="127000" y="3769360"/>
                  </a:moveTo>
                  <a:lnTo>
                    <a:pt x="127000" y="3896360"/>
                  </a:lnTo>
                  <a:lnTo>
                    <a:pt x="127000" y="3769360"/>
                  </a:lnTo>
                  <a:cubicBezTo>
                    <a:pt x="378079" y="3769360"/>
                    <a:pt x="623570" y="3745992"/>
                    <a:pt x="861441" y="3701288"/>
                  </a:cubicBezTo>
                  <a:cubicBezTo>
                    <a:pt x="930402" y="3688334"/>
                    <a:pt x="996696" y="3733800"/>
                    <a:pt x="1009650" y="3802634"/>
                  </a:cubicBezTo>
                  <a:cubicBezTo>
                    <a:pt x="1022604" y="3871468"/>
                    <a:pt x="977138" y="3937889"/>
                    <a:pt x="908304" y="3950843"/>
                  </a:cubicBezTo>
                  <a:cubicBezTo>
                    <a:pt x="655066" y="3998341"/>
                    <a:pt x="393827" y="4023233"/>
                    <a:pt x="127000" y="4023233"/>
                  </a:cubicBezTo>
                  <a:cubicBezTo>
                    <a:pt x="56896" y="4023233"/>
                    <a:pt x="0" y="3966337"/>
                    <a:pt x="0" y="3896233"/>
                  </a:cubicBezTo>
                  <a:cubicBezTo>
                    <a:pt x="0" y="3826129"/>
                    <a:pt x="56896" y="3769233"/>
                    <a:pt x="127000" y="3769233"/>
                  </a:cubicBezTo>
                  <a:close/>
                </a:path>
              </a:pathLst>
            </a:custGeom>
            <a:solidFill>
              <a:srgbClr val="FFC000"/>
            </a:solidFill>
          </p:spPr>
        </p:sp>
      </p:grpSp>
      <p:sp>
        <p:nvSpPr>
          <p:cNvPr id="7" name="TextBox 7"/>
          <p:cNvSpPr txBox="1"/>
          <p:nvPr/>
        </p:nvSpPr>
        <p:spPr>
          <a:xfrm>
            <a:off x="6762402" y="1462636"/>
            <a:ext cx="10176857" cy="7284339"/>
          </a:xfrm>
          <a:prstGeom prst="rect">
            <a:avLst/>
          </a:prstGeom>
        </p:spPr>
        <p:txBody>
          <a:bodyPr lIns="0" tIns="0" rIns="0" bIns="0" rtlCol="0" anchor="t">
            <a:spAutoFit/>
          </a:bodyPr>
          <a:lstStyle/>
          <a:p>
            <a:pPr algn="l">
              <a:lnSpc>
                <a:spcPts val="3888"/>
              </a:lnSpc>
            </a:pPr>
            <a:r>
              <a:rPr lang="en-US" sz="3600">
                <a:solidFill>
                  <a:srgbClr val="000000"/>
                </a:solidFill>
                <a:latin typeface="TT Commons Pro Bold"/>
              </a:rPr>
              <a:t>Three “legs of the stool” with MEEIA:</a:t>
            </a:r>
          </a:p>
          <a:p>
            <a:pPr marL="651510" lvl="1" indent="-325755" algn="l">
              <a:lnSpc>
                <a:spcPts val="3888"/>
              </a:lnSpc>
              <a:buFont typeface="Arial"/>
              <a:buChar char="•"/>
            </a:pPr>
            <a:r>
              <a:rPr lang="en-US" sz="3600">
                <a:solidFill>
                  <a:srgbClr val="000000"/>
                </a:solidFill>
                <a:latin typeface="TT Commons Pro"/>
              </a:rPr>
              <a:t>Recovery of program costs</a:t>
            </a:r>
          </a:p>
          <a:p>
            <a:pPr marL="651510" lvl="1" indent="-325755" algn="l">
              <a:lnSpc>
                <a:spcPts val="3888"/>
              </a:lnSpc>
              <a:buFont typeface="Arial"/>
              <a:buChar char="•"/>
            </a:pPr>
            <a:r>
              <a:rPr lang="en-US" sz="3600">
                <a:solidFill>
                  <a:srgbClr val="000000"/>
                </a:solidFill>
                <a:latin typeface="TT Commons Pro"/>
              </a:rPr>
              <a:t>Throughput disincentive</a:t>
            </a:r>
          </a:p>
          <a:p>
            <a:pPr marL="651510" lvl="1" indent="-325755" algn="l">
              <a:lnSpc>
                <a:spcPts val="3888"/>
              </a:lnSpc>
              <a:buFont typeface="Arial"/>
              <a:buChar char="•"/>
            </a:pPr>
            <a:r>
              <a:rPr lang="en-US" sz="3600">
                <a:solidFill>
                  <a:srgbClr val="000000"/>
                </a:solidFill>
                <a:latin typeface="TT Commons Pro"/>
              </a:rPr>
              <a:t>Profit (performance incentive/earnings opportunity) valued same as traditional sources of generation</a:t>
            </a:r>
          </a:p>
          <a:p>
            <a:pPr marL="651510" lvl="1" indent="-325755" algn="l">
              <a:lnSpc>
                <a:spcPts val="3888"/>
              </a:lnSpc>
            </a:pPr>
            <a:endParaRPr lang="en-US" sz="3600">
              <a:solidFill>
                <a:srgbClr val="000000"/>
              </a:solidFill>
              <a:latin typeface="TT Commons Pro"/>
            </a:endParaRPr>
          </a:p>
          <a:p>
            <a:pPr marL="651510" lvl="1" indent="-325755" algn="l">
              <a:lnSpc>
                <a:spcPts val="3888"/>
              </a:lnSpc>
            </a:pPr>
            <a:r>
              <a:rPr lang="en-US" sz="3600">
                <a:solidFill>
                  <a:srgbClr val="000000"/>
                </a:solidFill>
                <a:latin typeface="TT Commons Pro Bold"/>
              </a:rPr>
              <a:t>Net to gross values: </a:t>
            </a:r>
          </a:p>
          <a:p>
            <a:pPr marL="651510" lvl="1" indent="-325755" algn="l">
              <a:lnSpc>
                <a:spcPts val="3888"/>
              </a:lnSpc>
              <a:buFont typeface="Arial"/>
              <a:buChar char="•"/>
            </a:pPr>
            <a:r>
              <a:rPr lang="en-US" sz="3600">
                <a:solidFill>
                  <a:srgbClr val="000000"/>
                </a:solidFill>
                <a:latin typeface="TT Commons Pro"/>
              </a:rPr>
              <a:t>Utilities need to be able to claim savings resulting from their investments and exclude free riders. Spillover can offset free ridership to some extent. Attribution is important for the utility to prove that their actions caused the savings.</a:t>
            </a:r>
          </a:p>
          <a:p>
            <a:pPr marL="651510" lvl="1" indent="-325755" algn="l">
              <a:lnSpc>
                <a:spcPts val="3888"/>
              </a:lnSpc>
            </a:pPr>
            <a:endParaRPr lang="en-US" sz="3600">
              <a:solidFill>
                <a:srgbClr val="000000"/>
              </a:solidFill>
              <a:latin typeface="TT Commo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022938"/>
            <a:ext cx="15590520" cy="1133094"/>
          </a:xfrm>
          <a:prstGeom prst="rect">
            <a:avLst/>
          </a:prstGeom>
        </p:spPr>
        <p:txBody>
          <a:bodyPr lIns="0" tIns="0" rIns="0" bIns="0" rtlCol="0" anchor="t">
            <a:spAutoFit/>
          </a:bodyPr>
          <a:lstStyle/>
          <a:p>
            <a:pPr algn="l">
              <a:lnSpc>
                <a:spcPts val="8748"/>
              </a:lnSpc>
            </a:pPr>
            <a:r>
              <a:rPr lang="en-US" sz="8100">
                <a:solidFill>
                  <a:srgbClr val="000000"/>
                </a:solidFill>
                <a:latin typeface="TT Commons Pro Bold"/>
              </a:rPr>
              <a:t>IRA FUNDING</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26344" y="2767013"/>
            <a:ext cx="15698152" cy="89344"/>
          </a:xfrm>
          <a:prstGeom prst="rect">
            <a:avLst/>
          </a:prstGeom>
        </p:spPr>
      </p:pic>
      <p:grpSp>
        <p:nvGrpSpPr>
          <p:cNvPr id="4" name="Group 4"/>
          <p:cNvGrpSpPr/>
          <p:nvPr/>
        </p:nvGrpSpPr>
        <p:grpSpPr>
          <a:xfrm>
            <a:off x="1255168" y="4154667"/>
            <a:ext cx="2853332" cy="1070120"/>
            <a:chOff x="0" y="0"/>
            <a:chExt cx="3804442" cy="1426826"/>
          </a:xfrm>
        </p:grpSpPr>
        <p:sp>
          <p:nvSpPr>
            <p:cNvPr id="5" name="Freeform 5"/>
            <p:cNvSpPr/>
            <p:nvPr/>
          </p:nvSpPr>
          <p:spPr>
            <a:xfrm>
              <a:off x="12700" y="12700"/>
              <a:ext cx="3779012" cy="1401445"/>
            </a:xfrm>
            <a:custGeom>
              <a:avLst/>
              <a:gdLst/>
              <a:ahLst/>
              <a:cxnLst/>
              <a:rect l="l" t="t" r="r" b="b"/>
              <a:pathLst>
                <a:path w="3779012" h="1401445">
                  <a:moveTo>
                    <a:pt x="0" y="0"/>
                  </a:moveTo>
                  <a:lnTo>
                    <a:pt x="3779012" y="0"/>
                  </a:lnTo>
                  <a:lnTo>
                    <a:pt x="3779012" y="1401445"/>
                  </a:lnTo>
                  <a:lnTo>
                    <a:pt x="0" y="1401445"/>
                  </a:lnTo>
                  <a:close/>
                </a:path>
              </a:pathLst>
            </a:custGeom>
            <a:solidFill>
              <a:srgbClr val="ED7D31"/>
            </a:solidFill>
          </p:spPr>
        </p:sp>
        <p:sp>
          <p:nvSpPr>
            <p:cNvPr id="6" name="Freeform 6"/>
            <p:cNvSpPr/>
            <p:nvPr/>
          </p:nvSpPr>
          <p:spPr>
            <a:xfrm>
              <a:off x="0" y="0"/>
              <a:ext cx="3804412" cy="1426845"/>
            </a:xfrm>
            <a:custGeom>
              <a:avLst/>
              <a:gdLst/>
              <a:ahLst/>
              <a:cxnLst/>
              <a:rect l="l" t="t" r="r" b="b"/>
              <a:pathLst>
                <a:path w="3804412" h="1426845">
                  <a:moveTo>
                    <a:pt x="12700" y="0"/>
                  </a:moveTo>
                  <a:lnTo>
                    <a:pt x="3791712" y="0"/>
                  </a:lnTo>
                  <a:cubicBezTo>
                    <a:pt x="3798697" y="0"/>
                    <a:pt x="3804412" y="5715"/>
                    <a:pt x="3804412" y="12700"/>
                  </a:cubicBezTo>
                  <a:lnTo>
                    <a:pt x="3804412" y="1414145"/>
                  </a:lnTo>
                  <a:cubicBezTo>
                    <a:pt x="3804412" y="1421130"/>
                    <a:pt x="3798697" y="1426845"/>
                    <a:pt x="3791712" y="1426845"/>
                  </a:cubicBezTo>
                  <a:lnTo>
                    <a:pt x="12700" y="1426845"/>
                  </a:lnTo>
                  <a:cubicBezTo>
                    <a:pt x="5715" y="1426845"/>
                    <a:pt x="0" y="1421130"/>
                    <a:pt x="0" y="1414145"/>
                  </a:cubicBezTo>
                  <a:lnTo>
                    <a:pt x="0" y="12700"/>
                  </a:lnTo>
                  <a:cubicBezTo>
                    <a:pt x="0" y="5715"/>
                    <a:pt x="5715" y="0"/>
                    <a:pt x="12700" y="0"/>
                  </a:cubicBezTo>
                  <a:moveTo>
                    <a:pt x="12700" y="25400"/>
                  </a:moveTo>
                  <a:lnTo>
                    <a:pt x="12700" y="12700"/>
                  </a:lnTo>
                  <a:lnTo>
                    <a:pt x="25400" y="12700"/>
                  </a:lnTo>
                  <a:lnTo>
                    <a:pt x="25400" y="1414145"/>
                  </a:lnTo>
                  <a:lnTo>
                    <a:pt x="12700" y="1414145"/>
                  </a:lnTo>
                  <a:lnTo>
                    <a:pt x="12700" y="1401445"/>
                  </a:lnTo>
                  <a:lnTo>
                    <a:pt x="3791712" y="1401445"/>
                  </a:lnTo>
                  <a:lnTo>
                    <a:pt x="3791712" y="1414145"/>
                  </a:lnTo>
                  <a:lnTo>
                    <a:pt x="3779012" y="1414145"/>
                  </a:lnTo>
                  <a:lnTo>
                    <a:pt x="3779012" y="12700"/>
                  </a:lnTo>
                  <a:lnTo>
                    <a:pt x="3791712" y="12700"/>
                  </a:lnTo>
                  <a:lnTo>
                    <a:pt x="3791712" y="25400"/>
                  </a:lnTo>
                  <a:lnTo>
                    <a:pt x="12700" y="25400"/>
                  </a:lnTo>
                  <a:close/>
                </a:path>
              </a:pathLst>
            </a:custGeom>
            <a:solidFill>
              <a:srgbClr val="ED7D31"/>
            </a:solidFill>
          </p:spPr>
        </p:sp>
      </p:grpSp>
      <p:sp>
        <p:nvSpPr>
          <p:cNvPr id="7" name="TextBox 7"/>
          <p:cNvSpPr txBox="1"/>
          <p:nvPr/>
        </p:nvSpPr>
        <p:spPr>
          <a:xfrm>
            <a:off x="1354736" y="4264150"/>
            <a:ext cx="2654196" cy="870204"/>
          </a:xfrm>
          <a:prstGeom prst="rect">
            <a:avLst/>
          </a:prstGeom>
        </p:spPr>
        <p:txBody>
          <a:bodyPr lIns="0" tIns="0" rIns="0" bIns="0" rtlCol="0" anchor="t">
            <a:spAutoFit/>
          </a:bodyPr>
          <a:lstStyle/>
          <a:p>
            <a:pPr algn="ctr">
              <a:lnSpc>
                <a:spcPts val="2268"/>
              </a:lnSpc>
            </a:pPr>
            <a:r>
              <a:rPr lang="en-US" sz="2100" spc="-83">
                <a:solidFill>
                  <a:srgbClr val="FFFFFF"/>
                </a:solidFill>
                <a:latin typeface="TT Commons Pro"/>
              </a:rPr>
              <a:t>HUD's Green Resilience and Retrofit Program ($837.5M): </a:t>
            </a:r>
          </a:p>
        </p:txBody>
      </p:sp>
      <p:grpSp>
        <p:nvGrpSpPr>
          <p:cNvPr id="8" name="Group 8"/>
          <p:cNvGrpSpPr/>
          <p:nvPr/>
        </p:nvGrpSpPr>
        <p:grpSpPr>
          <a:xfrm>
            <a:off x="1255168" y="5205736"/>
            <a:ext cx="2853332" cy="3247168"/>
            <a:chOff x="0" y="0"/>
            <a:chExt cx="3804442" cy="4329558"/>
          </a:xfrm>
        </p:grpSpPr>
        <p:sp>
          <p:nvSpPr>
            <p:cNvPr id="9" name="Freeform 9"/>
            <p:cNvSpPr/>
            <p:nvPr/>
          </p:nvSpPr>
          <p:spPr>
            <a:xfrm>
              <a:off x="12700" y="12700"/>
              <a:ext cx="3779012" cy="4304157"/>
            </a:xfrm>
            <a:custGeom>
              <a:avLst/>
              <a:gdLst/>
              <a:ahLst/>
              <a:cxnLst/>
              <a:rect l="l" t="t" r="r" b="b"/>
              <a:pathLst>
                <a:path w="3779012" h="4304157">
                  <a:moveTo>
                    <a:pt x="0" y="0"/>
                  </a:moveTo>
                  <a:lnTo>
                    <a:pt x="3779012" y="0"/>
                  </a:lnTo>
                  <a:lnTo>
                    <a:pt x="3779012" y="4304157"/>
                  </a:lnTo>
                  <a:lnTo>
                    <a:pt x="0" y="4304157"/>
                  </a:lnTo>
                  <a:close/>
                </a:path>
              </a:pathLst>
            </a:custGeom>
            <a:solidFill>
              <a:srgbClr val="F8D7CD">
                <a:alpha val="89804"/>
              </a:srgbClr>
            </a:solidFill>
          </p:spPr>
        </p:sp>
        <p:sp>
          <p:nvSpPr>
            <p:cNvPr id="10" name="Freeform 10"/>
            <p:cNvSpPr/>
            <p:nvPr/>
          </p:nvSpPr>
          <p:spPr>
            <a:xfrm>
              <a:off x="0" y="0"/>
              <a:ext cx="3804412" cy="4329557"/>
            </a:xfrm>
            <a:custGeom>
              <a:avLst/>
              <a:gdLst/>
              <a:ahLst/>
              <a:cxnLst/>
              <a:rect l="l" t="t" r="r" b="b"/>
              <a:pathLst>
                <a:path w="3804412" h="4329557">
                  <a:moveTo>
                    <a:pt x="12700" y="0"/>
                  </a:moveTo>
                  <a:lnTo>
                    <a:pt x="3791712" y="0"/>
                  </a:lnTo>
                  <a:cubicBezTo>
                    <a:pt x="3798697" y="0"/>
                    <a:pt x="3804412" y="5715"/>
                    <a:pt x="3804412" y="12700"/>
                  </a:cubicBezTo>
                  <a:lnTo>
                    <a:pt x="3804412" y="4316857"/>
                  </a:lnTo>
                  <a:cubicBezTo>
                    <a:pt x="3804412" y="4323842"/>
                    <a:pt x="3798697" y="4329557"/>
                    <a:pt x="3791712" y="4329557"/>
                  </a:cubicBezTo>
                  <a:lnTo>
                    <a:pt x="12700" y="4329557"/>
                  </a:lnTo>
                  <a:cubicBezTo>
                    <a:pt x="5715" y="4329557"/>
                    <a:pt x="0" y="4323842"/>
                    <a:pt x="0" y="4316857"/>
                  </a:cubicBezTo>
                  <a:lnTo>
                    <a:pt x="0" y="12700"/>
                  </a:lnTo>
                  <a:cubicBezTo>
                    <a:pt x="0" y="5715"/>
                    <a:pt x="5715" y="0"/>
                    <a:pt x="12700" y="0"/>
                  </a:cubicBezTo>
                  <a:moveTo>
                    <a:pt x="12700" y="25400"/>
                  </a:moveTo>
                  <a:lnTo>
                    <a:pt x="12700" y="12700"/>
                  </a:lnTo>
                  <a:lnTo>
                    <a:pt x="25400" y="12700"/>
                  </a:lnTo>
                  <a:lnTo>
                    <a:pt x="25400" y="4316857"/>
                  </a:lnTo>
                  <a:lnTo>
                    <a:pt x="12700" y="4316857"/>
                  </a:lnTo>
                  <a:lnTo>
                    <a:pt x="12700" y="4304157"/>
                  </a:lnTo>
                  <a:lnTo>
                    <a:pt x="3791712" y="4304157"/>
                  </a:lnTo>
                  <a:lnTo>
                    <a:pt x="3791712" y="4316857"/>
                  </a:lnTo>
                  <a:lnTo>
                    <a:pt x="3779012" y="4316857"/>
                  </a:lnTo>
                  <a:lnTo>
                    <a:pt x="3779012" y="12700"/>
                  </a:lnTo>
                  <a:lnTo>
                    <a:pt x="3791712" y="12700"/>
                  </a:lnTo>
                  <a:lnTo>
                    <a:pt x="3791712" y="25400"/>
                  </a:lnTo>
                  <a:lnTo>
                    <a:pt x="12700" y="25400"/>
                  </a:lnTo>
                  <a:close/>
                </a:path>
              </a:pathLst>
            </a:custGeom>
            <a:solidFill>
              <a:srgbClr val="F8D7CD">
                <a:alpha val="89804"/>
              </a:srgbClr>
            </a:solidFill>
          </p:spPr>
        </p:sp>
      </p:grpSp>
      <p:sp>
        <p:nvSpPr>
          <p:cNvPr id="11" name="TextBox 11"/>
          <p:cNvSpPr txBox="1"/>
          <p:nvPr/>
        </p:nvSpPr>
        <p:spPr>
          <a:xfrm>
            <a:off x="1329844" y="5299462"/>
            <a:ext cx="2679088" cy="2870454"/>
          </a:xfrm>
          <a:prstGeom prst="rect">
            <a:avLst/>
          </a:prstGeom>
        </p:spPr>
        <p:txBody>
          <a:bodyPr lIns="0" tIns="0" rIns="0" bIns="0" rtlCol="0" anchor="t">
            <a:spAutoFit/>
          </a:bodyPr>
          <a:lstStyle/>
          <a:p>
            <a:pPr marL="380048" lvl="2" indent="-126682" algn="l">
              <a:lnSpc>
                <a:spcPts val="2268"/>
              </a:lnSpc>
              <a:buFont typeface="Arial"/>
              <a:buChar char="⚬"/>
            </a:pPr>
            <a:r>
              <a:rPr lang="en-US" sz="2100" spc="-83">
                <a:solidFill>
                  <a:srgbClr val="000000"/>
                </a:solidFill>
                <a:latin typeface="TT Commons Pro"/>
              </a:rPr>
              <a:t>Provides funds to improve energy or water efficiency, indoor air quality, low-carbon emission technologies, and climate resilience in HUD-subsidized project-based rental assistance properties.</a:t>
            </a:r>
          </a:p>
        </p:txBody>
      </p:sp>
      <p:grpSp>
        <p:nvGrpSpPr>
          <p:cNvPr id="12" name="Group 12"/>
          <p:cNvGrpSpPr/>
          <p:nvPr/>
        </p:nvGrpSpPr>
        <p:grpSpPr>
          <a:xfrm>
            <a:off x="4486251" y="4154667"/>
            <a:ext cx="2853332" cy="1070120"/>
            <a:chOff x="0" y="0"/>
            <a:chExt cx="3804442" cy="1426826"/>
          </a:xfrm>
        </p:grpSpPr>
        <p:sp>
          <p:nvSpPr>
            <p:cNvPr id="13" name="Freeform 13"/>
            <p:cNvSpPr/>
            <p:nvPr/>
          </p:nvSpPr>
          <p:spPr>
            <a:xfrm>
              <a:off x="12700" y="12700"/>
              <a:ext cx="3779012" cy="1401445"/>
            </a:xfrm>
            <a:custGeom>
              <a:avLst/>
              <a:gdLst/>
              <a:ahLst/>
              <a:cxnLst/>
              <a:rect l="l" t="t" r="r" b="b"/>
              <a:pathLst>
                <a:path w="3779012" h="1401445">
                  <a:moveTo>
                    <a:pt x="0" y="0"/>
                  </a:moveTo>
                  <a:lnTo>
                    <a:pt x="3779012" y="0"/>
                  </a:lnTo>
                  <a:lnTo>
                    <a:pt x="3779012" y="1401445"/>
                  </a:lnTo>
                  <a:lnTo>
                    <a:pt x="0" y="1401445"/>
                  </a:lnTo>
                  <a:close/>
                </a:path>
              </a:pathLst>
            </a:custGeom>
            <a:solidFill>
              <a:srgbClr val="D87F00"/>
            </a:solidFill>
          </p:spPr>
        </p:sp>
        <p:sp>
          <p:nvSpPr>
            <p:cNvPr id="14" name="Freeform 14"/>
            <p:cNvSpPr/>
            <p:nvPr/>
          </p:nvSpPr>
          <p:spPr>
            <a:xfrm>
              <a:off x="0" y="0"/>
              <a:ext cx="3804412" cy="1426845"/>
            </a:xfrm>
            <a:custGeom>
              <a:avLst/>
              <a:gdLst/>
              <a:ahLst/>
              <a:cxnLst/>
              <a:rect l="l" t="t" r="r" b="b"/>
              <a:pathLst>
                <a:path w="3804412" h="1426845">
                  <a:moveTo>
                    <a:pt x="12700" y="0"/>
                  </a:moveTo>
                  <a:lnTo>
                    <a:pt x="3791712" y="0"/>
                  </a:lnTo>
                  <a:cubicBezTo>
                    <a:pt x="3798697" y="0"/>
                    <a:pt x="3804412" y="5715"/>
                    <a:pt x="3804412" y="12700"/>
                  </a:cubicBezTo>
                  <a:lnTo>
                    <a:pt x="3804412" y="1414145"/>
                  </a:lnTo>
                  <a:cubicBezTo>
                    <a:pt x="3804412" y="1421130"/>
                    <a:pt x="3798697" y="1426845"/>
                    <a:pt x="3791712" y="1426845"/>
                  </a:cubicBezTo>
                  <a:lnTo>
                    <a:pt x="12700" y="1426845"/>
                  </a:lnTo>
                  <a:cubicBezTo>
                    <a:pt x="5715" y="1426845"/>
                    <a:pt x="0" y="1421130"/>
                    <a:pt x="0" y="1414145"/>
                  </a:cubicBezTo>
                  <a:lnTo>
                    <a:pt x="0" y="12700"/>
                  </a:lnTo>
                  <a:cubicBezTo>
                    <a:pt x="0" y="5715"/>
                    <a:pt x="5715" y="0"/>
                    <a:pt x="12700" y="0"/>
                  </a:cubicBezTo>
                  <a:moveTo>
                    <a:pt x="12700" y="25400"/>
                  </a:moveTo>
                  <a:lnTo>
                    <a:pt x="12700" y="12700"/>
                  </a:lnTo>
                  <a:lnTo>
                    <a:pt x="25400" y="12700"/>
                  </a:lnTo>
                  <a:lnTo>
                    <a:pt x="25400" y="1414145"/>
                  </a:lnTo>
                  <a:lnTo>
                    <a:pt x="12700" y="1414145"/>
                  </a:lnTo>
                  <a:lnTo>
                    <a:pt x="12700" y="1401445"/>
                  </a:lnTo>
                  <a:lnTo>
                    <a:pt x="3791712" y="1401445"/>
                  </a:lnTo>
                  <a:lnTo>
                    <a:pt x="3791712" y="1414145"/>
                  </a:lnTo>
                  <a:lnTo>
                    <a:pt x="3779012" y="1414145"/>
                  </a:lnTo>
                  <a:lnTo>
                    <a:pt x="3779012" y="12700"/>
                  </a:lnTo>
                  <a:lnTo>
                    <a:pt x="3791712" y="12700"/>
                  </a:lnTo>
                  <a:lnTo>
                    <a:pt x="3791712" y="25400"/>
                  </a:lnTo>
                  <a:lnTo>
                    <a:pt x="12700" y="25400"/>
                  </a:lnTo>
                  <a:close/>
                </a:path>
              </a:pathLst>
            </a:custGeom>
            <a:solidFill>
              <a:srgbClr val="D87F00"/>
            </a:solidFill>
          </p:spPr>
        </p:sp>
      </p:grpSp>
      <p:sp>
        <p:nvSpPr>
          <p:cNvPr id="15" name="TextBox 15"/>
          <p:cNvSpPr txBox="1"/>
          <p:nvPr/>
        </p:nvSpPr>
        <p:spPr>
          <a:xfrm>
            <a:off x="4585819" y="4407025"/>
            <a:ext cx="2654196" cy="584454"/>
          </a:xfrm>
          <a:prstGeom prst="rect">
            <a:avLst/>
          </a:prstGeom>
        </p:spPr>
        <p:txBody>
          <a:bodyPr lIns="0" tIns="0" rIns="0" bIns="0" rtlCol="0" anchor="t">
            <a:spAutoFit/>
          </a:bodyPr>
          <a:lstStyle/>
          <a:p>
            <a:pPr algn="ctr">
              <a:lnSpc>
                <a:spcPts val="2268"/>
              </a:lnSpc>
            </a:pPr>
            <a:r>
              <a:rPr lang="en-US" sz="2100" spc="-83">
                <a:solidFill>
                  <a:srgbClr val="FFFFFF"/>
                </a:solidFill>
                <a:latin typeface="TT Commons Pro"/>
              </a:rPr>
              <a:t>DOE's HOMES Rebate Program ($4.3B): </a:t>
            </a:r>
          </a:p>
        </p:txBody>
      </p:sp>
      <p:grpSp>
        <p:nvGrpSpPr>
          <p:cNvPr id="16" name="Group 16"/>
          <p:cNvGrpSpPr/>
          <p:nvPr/>
        </p:nvGrpSpPr>
        <p:grpSpPr>
          <a:xfrm>
            <a:off x="4486251" y="5205736"/>
            <a:ext cx="2853332" cy="3247168"/>
            <a:chOff x="0" y="0"/>
            <a:chExt cx="3804442" cy="4329558"/>
          </a:xfrm>
        </p:grpSpPr>
        <p:sp>
          <p:nvSpPr>
            <p:cNvPr id="17" name="Freeform 17"/>
            <p:cNvSpPr/>
            <p:nvPr/>
          </p:nvSpPr>
          <p:spPr>
            <a:xfrm>
              <a:off x="12700" y="12700"/>
              <a:ext cx="3779012" cy="4304157"/>
            </a:xfrm>
            <a:custGeom>
              <a:avLst/>
              <a:gdLst/>
              <a:ahLst/>
              <a:cxnLst/>
              <a:rect l="l" t="t" r="r" b="b"/>
              <a:pathLst>
                <a:path w="3779012" h="4304157">
                  <a:moveTo>
                    <a:pt x="0" y="0"/>
                  </a:moveTo>
                  <a:lnTo>
                    <a:pt x="3779012" y="0"/>
                  </a:lnTo>
                  <a:lnTo>
                    <a:pt x="3779012" y="4304157"/>
                  </a:lnTo>
                  <a:lnTo>
                    <a:pt x="0" y="4304157"/>
                  </a:lnTo>
                  <a:close/>
                </a:path>
              </a:pathLst>
            </a:custGeom>
            <a:solidFill>
              <a:srgbClr val="D2F2E9">
                <a:alpha val="89804"/>
              </a:srgbClr>
            </a:solidFill>
          </p:spPr>
        </p:sp>
        <p:sp>
          <p:nvSpPr>
            <p:cNvPr id="18" name="Freeform 18"/>
            <p:cNvSpPr/>
            <p:nvPr/>
          </p:nvSpPr>
          <p:spPr>
            <a:xfrm>
              <a:off x="0" y="0"/>
              <a:ext cx="3804412" cy="4329557"/>
            </a:xfrm>
            <a:custGeom>
              <a:avLst/>
              <a:gdLst/>
              <a:ahLst/>
              <a:cxnLst/>
              <a:rect l="l" t="t" r="r" b="b"/>
              <a:pathLst>
                <a:path w="3804412" h="4329557">
                  <a:moveTo>
                    <a:pt x="12700" y="0"/>
                  </a:moveTo>
                  <a:lnTo>
                    <a:pt x="3791712" y="0"/>
                  </a:lnTo>
                  <a:cubicBezTo>
                    <a:pt x="3798697" y="0"/>
                    <a:pt x="3804412" y="5715"/>
                    <a:pt x="3804412" y="12700"/>
                  </a:cubicBezTo>
                  <a:lnTo>
                    <a:pt x="3804412" y="4316857"/>
                  </a:lnTo>
                  <a:cubicBezTo>
                    <a:pt x="3804412" y="4323842"/>
                    <a:pt x="3798697" y="4329557"/>
                    <a:pt x="3791712" y="4329557"/>
                  </a:cubicBezTo>
                  <a:lnTo>
                    <a:pt x="12700" y="4329557"/>
                  </a:lnTo>
                  <a:cubicBezTo>
                    <a:pt x="5715" y="4329557"/>
                    <a:pt x="0" y="4323842"/>
                    <a:pt x="0" y="4316857"/>
                  </a:cubicBezTo>
                  <a:lnTo>
                    <a:pt x="0" y="12700"/>
                  </a:lnTo>
                  <a:cubicBezTo>
                    <a:pt x="0" y="5715"/>
                    <a:pt x="5715" y="0"/>
                    <a:pt x="12700" y="0"/>
                  </a:cubicBezTo>
                  <a:moveTo>
                    <a:pt x="12700" y="25400"/>
                  </a:moveTo>
                  <a:lnTo>
                    <a:pt x="12700" y="12700"/>
                  </a:lnTo>
                  <a:lnTo>
                    <a:pt x="25400" y="12700"/>
                  </a:lnTo>
                  <a:lnTo>
                    <a:pt x="25400" y="4316857"/>
                  </a:lnTo>
                  <a:lnTo>
                    <a:pt x="12700" y="4316857"/>
                  </a:lnTo>
                  <a:lnTo>
                    <a:pt x="12700" y="4304157"/>
                  </a:lnTo>
                  <a:lnTo>
                    <a:pt x="3791712" y="4304157"/>
                  </a:lnTo>
                  <a:lnTo>
                    <a:pt x="3791712" y="4316857"/>
                  </a:lnTo>
                  <a:lnTo>
                    <a:pt x="3779012" y="4316857"/>
                  </a:lnTo>
                  <a:lnTo>
                    <a:pt x="3779012" y="12700"/>
                  </a:lnTo>
                  <a:lnTo>
                    <a:pt x="3791712" y="12700"/>
                  </a:lnTo>
                  <a:lnTo>
                    <a:pt x="3791712" y="25400"/>
                  </a:lnTo>
                  <a:lnTo>
                    <a:pt x="12700" y="25400"/>
                  </a:lnTo>
                  <a:close/>
                </a:path>
              </a:pathLst>
            </a:custGeom>
            <a:solidFill>
              <a:srgbClr val="D2F2E9">
                <a:alpha val="89804"/>
              </a:srgbClr>
            </a:solidFill>
          </p:spPr>
        </p:sp>
      </p:grpSp>
      <p:sp>
        <p:nvSpPr>
          <p:cNvPr id="19" name="TextBox 19"/>
          <p:cNvSpPr txBox="1"/>
          <p:nvPr/>
        </p:nvSpPr>
        <p:spPr>
          <a:xfrm>
            <a:off x="4560927" y="5299462"/>
            <a:ext cx="2679088" cy="1441704"/>
          </a:xfrm>
          <a:prstGeom prst="rect">
            <a:avLst/>
          </a:prstGeom>
        </p:spPr>
        <p:txBody>
          <a:bodyPr lIns="0" tIns="0" rIns="0" bIns="0" rtlCol="0" anchor="t">
            <a:spAutoFit/>
          </a:bodyPr>
          <a:lstStyle/>
          <a:p>
            <a:pPr marL="380048" lvl="2" indent="-126682" algn="l">
              <a:lnSpc>
                <a:spcPts val="2268"/>
              </a:lnSpc>
              <a:buFont typeface="Arial"/>
              <a:buChar char="⚬"/>
            </a:pPr>
            <a:r>
              <a:rPr lang="en-US" sz="2100" spc="-83">
                <a:solidFill>
                  <a:srgbClr val="000000"/>
                </a:solidFill>
                <a:latin typeface="TT Commons Pro"/>
              </a:rPr>
              <a:t>Offers rebates for whole house energy efficiency upgrades in LMI multifamily buildings.</a:t>
            </a:r>
          </a:p>
        </p:txBody>
      </p:sp>
      <p:grpSp>
        <p:nvGrpSpPr>
          <p:cNvPr id="20" name="Group 20"/>
          <p:cNvGrpSpPr/>
          <p:nvPr/>
        </p:nvGrpSpPr>
        <p:grpSpPr>
          <a:xfrm>
            <a:off x="7717334" y="4154667"/>
            <a:ext cx="2853332" cy="1070120"/>
            <a:chOff x="0" y="0"/>
            <a:chExt cx="3804442" cy="1426826"/>
          </a:xfrm>
        </p:grpSpPr>
        <p:sp>
          <p:nvSpPr>
            <p:cNvPr id="21" name="Freeform 21"/>
            <p:cNvSpPr/>
            <p:nvPr/>
          </p:nvSpPr>
          <p:spPr>
            <a:xfrm>
              <a:off x="12700" y="12700"/>
              <a:ext cx="3779012" cy="1401445"/>
            </a:xfrm>
            <a:custGeom>
              <a:avLst/>
              <a:gdLst/>
              <a:ahLst/>
              <a:cxnLst/>
              <a:rect l="l" t="t" r="r" b="b"/>
              <a:pathLst>
                <a:path w="3779012" h="1401445">
                  <a:moveTo>
                    <a:pt x="0" y="0"/>
                  </a:moveTo>
                  <a:lnTo>
                    <a:pt x="3779012" y="0"/>
                  </a:lnTo>
                  <a:lnTo>
                    <a:pt x="3779012" y="1401445"/>
                  </a:lnTo>
                  <a:lnTo>
                    <a:pt x="0" y="1401445"/>
                  </a:lnTo>
                  <a:close/>
                </a:path>
              </a:pathLst>
            </a:custGeom>
            <a:solidFill>
              <a:srgbClr val="C48700"/>
            </a:solidFill>
          </p:spPr>
        </p:sp>
        <p:sp>
          <p:nvSpPr>
            <p:cNvPr id="22" name="Freeform 22"/>
            <p:cNvSpPr/>
            <p:nvPr/>
          </p:nvSpPr>
          <p:spPr>
            <a:xfrm>
              <a:off x="0" y="0"/>
              <a:ext cx="3804412" cy="1426845"/>
            </a:xfrm>
            <a:custGeom>
              <a:avLst/>
              <a:gdLst/>
              <a:ahLst/>
              <a:cxnLst/>
              <a:rect l="l" t="t" r="r" b="b"/>
              <a:pathLst>
                <a:path w="3804412" h="1426845">
                  <a:moveTo>
                    <a:pt x="12700" y="0"/>
                  </a:moveTo>
                  <a:lnTo>
                    <a:pt x="3791712" y="0"/>
                  </a:lnTo>
                  <a:cubicBezTo>
                    <a:pt x="3798697" y="0"/>
                    <a:pt x="3804412" y="5715"/>
                    <a:pt x="3804412" y="12700"/>
                  </a:cubicBezTo>
                  <a:lnTo>
                    <a:pt x="3804412" y="1414145"/>
                  </a:lnTo>
                  <a:cubicBezTo>
                    <a:pt x="3804412" y="1421130"/>
                    <a:pt x="3798697" y="1426845"/>
                    <a:pt x="3791712" y="1426845"/>
                  </a:cubicBezTo>
                  <a:lnTo>
                    <a:pt x="12700" y="1426845"/>
                  </a:lnTo>
                  <a:cubicBezTo>
                    <a:pt x="5715" y="1426845"/>
                    <a:pt x="0" y="1421130"/>
                    <a:pt x="0" y="1414145"/>
                  </a:cubicBezTo>
                  <a:lnTo>
                    <a:pt x="0" y="12700"/>
                  </a:lnTo>
                  <a:cubicBezTo>
                    <a:pt x="0" y="5715"/>
                    <a:pt x="5715" y="0"/>
                    <a:pt x="12700" y="0"/>
                  </a:cubicBezTo>
                  <a:moveTo>
                    <a:pt x="12700" y="25400"/>
                  </a:moveTo>
                  <a:lnTo>
                    <a:pt x="12700" y="12700"/>
                  </a:lnTo>
                  <a:lnTo>
                    <a:pt x="25400" y="12700"/>
                  </a:lnTo>
                  <a:lnTo>
                    <a:pt x="25400" y="1414145"/>
                  </a:lnTo>
                  <a:lnTo>
                    <a:pt x="12700" y="1414145"/>
                  </a:lnTo>
                  <a:lnTo>
                    <a:pt x="12700" y="1401445"/>
                  </a:lnTo>
                  <a:lnTo>
                    <a:pt x="3791712" y="1401445"/>
                  </a:lnTo>
                  <a:lnTo>
                    <a:pt x="3791712" y="1414145"/>
                  </a:lnTo>
                  <a:lnTo>
                    <a:pt x="3779012" y="1414145"/>
                  </a:lnTo>
                  <a:lnTo>
                    <a:pt x="3779012" y="12700"/>
                  </a:lnTo>
                  <a:lnTo>
                    <a:pt x="3791712" y="12700"/>
                  </a:lnTo>
                  <a:lnTo>
                    <a:pt x="3791712" y="25400"/>
                  </a:lnTo>
                  <a:lnTo>
                    <a:pt x="12700" y="25400"/>
                  </a:lnTo>
                  <a:close/>
                </a:path>
              </a:pathLst>
            </a:custGeom>
            <a:solidFill>
              <a:srgbClr val="C48700"/>
            </a:solidFill>
          </p:spPr>
        </p:sp>
      </p:grpSp>
      <p:sp>
        <p:nvSpPr>
          <p:cNvPr id="23" name="TextBox 23"/>
          <p:cNvSpPr txBox="1"/>
          <p:nvPr/>
        </p:nvSpPr>
        <p:spPr>
          <a:xfrm>
            <a:off x="7816902" y="4264150"/>
            <a:ext cx="2654196" cy="870204"/>
          </a:xfrm>
          <a:prstGeom prst="rect">
            <a:avLst/>
          </a:prstGeom>
        </p:spPr>
        <p:txBody>
          <a:bodyPr lIns="0" tIns="0" rIns="0" bIns="0" rtlCol="0" anchor="t">
            <a:spAutoFit/>
          </a:bodyPr>
          <a:lstStyle/>
          <a:p>
            <a:pPr algn="ctr">
              <a:lnSpc>
                <a:spcPts val="2268"/>
              </a:lnSpc>
            </a:pPr>
            <a:r>
              <a:rPr lang="en-US" sz="2100" spc="-83">
                <a:solidFill>
                  <a:srgbClr val="FFFFFF"/>
                </a:solidFill>
                <a:latin typeface="TT Commons Pro"/>
              </a:rPr>
              <a:t>DOE's High Efficiency Electric Rebate Program ($4.5B): </a:t>
            </a:r>
          </a:p>
        </p:txBody>
      </p:sp>
      <p:grpSp>
        <p:nvGrpSpPr>
          <p:cNvPr id="24" name="Group 24"/>
          <p:cNvGrpSpPr/>
          <p:nvPr/>
        </p:nvGrpSpPr>
        <p:grpSpPr>
          <a:xfrm>
            <a:off x="7717334" y="5205736"/>
            <a:ext cx="2853332" cy="3247168"/>
            <a:chOff x="0" y="0"/>
            <a:chExt cx="3804442" cy="4329558"/>
          </a:xfrm>
        </p:grpSpPr>
        <p:sp>
          <p:nvSpPr>
            <p:cNvPr id="25" name="Freeform 25"/>
            <p:cNvSpPr/>
            <p:nvPr/>
          </p:nvSpPr>
          <p:spPr>
            <a:xfrm>
              <a:off x="12700" y="12700"/>
              <a:ext cx="3779012" cy="4304157"/>
            </a:xfrm>
            <a:custGeom>
              <a:avLst/>
              <a:gdLst/>
              <a:ahLst/>
              <a:cxnLst/>
              <a:rect l="l" t="t" r="r" b="b"/>
              <a:pathLst>
                <a:path w="3779012" h="4304157">
                  <a:moveTo>
                    <a:pt x="0" y="0"/>
                  </a:moveTo>
                  <a:lnTo>
                    <a:pt x="3779012" y="0"/>
                  </a:lnTo>
                  <a:lnTo>
                    <a:pt x="3779012" y="4304157"/>
                  </a:lnTo>
                  <a:lnTo>
                    <a:pt x="0" y="4304157"/>
                  </a:lnTo>
                  <a:close/>
                </a:path>
              </a:pathLst>
            </a:custGeom>
            <a:solidFill>
              <a:srgbClr val="EDD7E9">
                <a:alpha val="89804"/>
              </a:srgbClr>
            </a:solidFill>
          </p:spPr>
        </p:sp>
        <p:sp>
          <p:nvSpPr>
            <p:cNvPr id="26" name="Freeform 26"/>
            <p:cNvSpPr/>
            <p:nvPr/>
          </p:nvSpPr>
          <p:spPr>
            <a:xfrm>
              <a:off x="0" y="0"/>
              <a:ext cx="3804412" cy="4329557"/>
            </a:xfrm>
            <a:custGeom>
              <a:avLst/>
              <a:gdLst/>
              <a:ahLst/>
              <a:cxnLst/>
              <a:rect l="l" t="t" r="r" b="b"/>
              <a:pathLst>
                <a:path w="3804412" h="4329557">
                  <a:moveTo>
                    <a:pt x="12700" y="0"/>
                  </a:moveTo>
                  <a:lnTo>
                    <a:pt x="3791712" y="0"/>
                  </a:lnTo>
                  <a:cubicBezTo>
                    <a:pt x="3798697" y="0"/>
                    <a:pt x="3804412" y="5715"/>
                    <a:pt x="3804412" y="12700"/>
                  </a:cubicBezTo>
                  <a:lnTo>
                    <a:pt x="3804412" y="4316857"/>
                  </a:lnTo>
                  <a:cubicBezTo>
                    <a:pt x="3804412" y="4323842"/>
                    <a:pt x="3798697" y="4329557"/>
                    <a:pt x="3791712" y="4329557"/>
                  </a:cubicBezTo>
                  <a:lnTo>
                    <a:pt x="12700" y="4329557"/>
                  </a:lnTo>
                  <a:cubicBezTo>
                    <a:pt x="5715" y="4329557"/>
                    <a:pt x="0" y="4323842"/>
                    <a:pt x="0" y="4316857"/>
                  </a:cubicBezTo>
                  <a:lnTo>
                    <a:pt x="0" y="12700"/>
                  </a:lnTo>
                  <a:cubicBezTo>
                    <a:pt x="0" y="5715"/>
                    <a:pt x="5715" y="0"/>
                    <a:pt x="12700" y="0"/>
                  </a:cubicBezTo>
                  <a:moveTo>
                    <a:pt x="12700" y="25400"/>
                  </a:moveTo>
                  <a:lnTo>
                    <a:pt x="12700" y="12700"/>
                  </a:lnTo>
                  <a:lnTo>
                    <a:pt x="25400" y="12700"/>
                  </a:lnTo>
                  <a:lnTo>
                    <a:pt x="25400" y="4316857"/>
                  </a:lnTo>
                  <a:lnTo>
                    <a:pt x="12700" y="4316857"/>
                  </a:lnTo>
                  <a:lnTo>
                    <a:pt x="12700" y="4304157"/>
                  </a:lnTo>
                  <a:lnTo>
                    <a:pt x="3791712" y="4304157"/>
                  </a:lnTo>
                  <a:lnTo>
                    <a:pt x="3791712" y="4316857"/>
                  </a:lnTo>
                  <a:lnTo>
                    <a:pt x="3779012" y="4316857"/>
                  </a:lnTo>
                  <a:lnTo>
                    <a:pt x="3779012" y="12700"/>
                  </a:lnTo>
                  <a:lnTo>
                    <a:pt x="3791712" y="12700"/>
                  </a:lnTo>
                  <a:lnTo>
                    <a:pt x="3791712" y="25400"/>
                  </a:lnTo>
                  <a:lnTo>
                    <a:pt x="12700" y="25400"/>
                  </a:lnTo>
                  <a:close/>
                </a:path>
              </a:pathLst>
            </a:custGeom>
            <a:solidFill>
              <a:srgbClr val="EDD7E9">
                <a:alpha val="89804"/>
              </a:srgbClr>
            </a:solidFill>
          </p:spPr>
        </p:sp>
      </p:grpSp>
      <p:sp>
        <p:nvSpPr>
          <p:cNvPr id="27" name="TextBox 27"/>
          <p:cNvSpPr txBox="1"/>
          <p:nvPr/>
        </p:nvSpPr>
        <p:spPr>
          <a:xfrm>
            <a:off x="7792010" y="5299462"/>
            <a:ext cx="2679088" cy="1441704"/>
          </a:xfrm>
          <a:prstGeom prst="rect">
            <a:avLst/>
          </a:prstGeom>
        </p:spPr>
        <p:txBody>
          <a:bodyPr lIns="0" tIns="0" rIns="0" bIns="0" rtlCol="0" anchor="t">
            <a:spAutoFit/>
          </a:bodyPr>
          <a:lstStyle/>
          <a:p>
            <a:pPr marL="380048" lvl="2" indent="-126682" algn="l">
              <a:lnSpc>
                <a:spcPts val="2268"/>
              </a:lnSpc>
              <a:buFont typeface="Arial"/>
              <a:buChar char="⚬"/>
            </a:pPr>
            <a:r>
              <a:rPr lang="en-US" sz="2100" spc="-83">
                <a:solidFill>
                  <a:srgbClr val="000000"/>
                </a:solidFill>
                <a:latin typeface="TT Commons Pro"/>
              </a:rPr>
              <a:t>Offers rebates to cover the costs of electrification projects in LMI multifamily buildings.</a:t>
            </a:r>
          </a:p>
        </p:txBody>
      </p:sp>
      <p:grpSp>
        <p:nvGrpSpPr>
          <p:cNvPr id="28" name="Group 28"/>
          <p:cNvGrpSpPr/>
          <p:nvPr/>
        </p:nvGrpSpPr>
        <p:grpSpPr>
          <a:xfrm>
            <a:off x="10948416" y="4154667"/>
            <a:ext cx="2853332" cy="1070120"/>
            <a:chOff x="0" y="0"/>
            <a:chExt cx="3804442" cy="1426826"/>
          </a:xfrm>
        </p:grpSpPr>
        <p:sp>
          <p:nvSpPr>
            <p:cNvPr id="29" name="Freeform 29"/>
            <p:cNvSpPr/>
            <p:nvPr/>
          </p:nvSpPr>
          <p:spPr>
            <a:xfrm>
              <a:off x="12700" y="12700"/>
              <a:ext cx="3779012" cy="1401445"/>
            </a:xfrm>
            <a:custGeom>
              <a:avLst/>
              <a:gdLst/>
              <a:ahLst/>
              <a:cxnLst/>
              <a:rect l="l" t="t" r="r" b="b"/>
              <a:pathLst>
                <a:path w="3779012" h="1401445">
                  <a:moveTo>
                    <a:pt x="0" y="0"/>
                  </a:moveTo>
                  <a:lnTo>
                    <a:pt x="3779012" y="0"/>
                  </a:lnTo>
                  <a:lnTo>
                    <a:pt x="3779012" y="1401445"/>
                  </a:lnTo>
                  <a:lnTo>
                    <a:pt x="0" y="1401445"/>
                  </a:lnTo>
                  <a:close/>
                </a:path>
              </a:pathLst>
            </a:custGeom>
            <a:solidFill>
              <a:srgbClr val="B49444"/>
            </a:solidFill>
          </p:spPr>
        </p:sp>
        <p:sp>
          <p:nvSpPr>
            <p:cNvPr id="30" name="Freeform 30"/>
            <p:cNvSpPr/>
            <p:nvPr/>
          </p:nvSpPr>
          <p:spPr>
            <a:xfrm>
              <a:off x="0" y="0"/>
              <a:ext cx="3804412" cy="1426845"/>
            </a:xfrm>
            <a:custGeom>
              <a:avLst/>
              <a:gdLst/>
              <a:ahLst/>
              <a:cxnLst/>
              <a:rect l="l" t="t" r="r" b="b"/>
              <a:pathLst>
                <a:path w="3804412" h="1426845">
                  <a:moveTo>
                    <a:pt x="12700" y="0"/>
                  </a:moveTo>
                  <a:lnTo>
                    <a:pt x="3791712" y="0"/>
                  </a:lnTo>
                  <a:cubicBezTo>
                    <a:pt x="3798697" y="0"/>
                    <a:pt x="3804412" y="5715"/>
                    <a:pt x="3804412" y="12700"/>
                  </a:cubicBezTo>
                  <a:lnTo>
                    <a:pt x="3804412" y="1414145"/>
                  </a:lnTo>
                  <a:cubicBezTo>
                    <a:pt x="3804412" y="1421130"/>
                    <a:pt x="3798697" y="1426845"/>
                    <a:pt x="3791712" y="1426845"/>
                  </a:cubicBezTo>
                  <a:lnTo>
                    <a:pt x="12700" y="1426845"/>
                  </a:lnTo>
                  <a:cubicBezTo>
                    <a:pt x="5715" y="1426845"/>
                    <a:pt x="0" y="1421130"/>
                    <a:pt x="0" y="1414145"/>
                  </a:cubicBezTo>
                  <a:lnTo>
                    <a:pt x="0" y="12700"/>
                  </a:lnTo>
                  <a:cubicBezTo>
                    <a:pt x="0" y="5715"/>
                    <a:pt x="5715" y="0"/>
                    <a:pt x="12700" y="0"/>
                  </a:cubicBezTo>
                  <a:moveTo>
                    <a:pt x="12700" y="25400"/>
                  </a:moveTo>
                  <a:lnTo>
                    <a:pt x="12700" y="12700"/>
                  </a:lnTo>
                  <a:lnTo>
                    <a:pt x="25400" y="12700"/>
                  </a:lnTo>
                  <a:lnTo>
                    <a:pt x="25400" y="1414145"/>
                  </a:lnTo>
                  <a:lnTo>
                    <a:pt x="12700" y="1414145"/>
                  </a:lnTo>
                  <a:lnTo>
                    <a:pt x="12700" y="1401445"/>
                  </a:lnTo>
                  <a:lnTo>
                    <a:pt x="3791712" y="1401445"/>
                  </a:lnTo>
                  <a:lnTo>
                    <a:pt x="3791712" y="1414145"/>
                  </a:lnTo>
                  <a:lnTo>
                    <a:pt x="3779012" y="1414145"/>
                  </a:lnTo>
                  <a:lnTo>
                    <a:pt x="3779012" y="12700"/>
                  </a:lnTo>
                  <a:lnTo>
                    <a:pt x="3791712" y="12700"/>
                  </a:lnTo>
                  <a:lnTo>
                    <a:pt x="3791712" y="25400"/>
                  </a:lnTo>
                  <a:lnTo>
                    <a:pt x="12700" y="25400"/>
                  </a:lnTo>
                  <a:close/>
                </a:path>
              </a:pathLst>
            </a:custGeom>
            <a:solidFill>
              <a:srgbClr val="B49444"/>
            </a:solidFill>
          </p:spPr>
        </p:sp>
      </p:grpSp>
      <p:sp>
        <p:nvSpPr>
          <p:cNvPr id="31" name="TextBox 31"/>
          <p:cNvSpPr txBox="1"/>
          <p:nvPr/>
        </p:nvSpPr>
        <p:spPr>
          <a:xfrm>
            <a:off x="11047984" y="4264150"/>
            <a:ext cx="2654196" cy="870204"/>
          </a:xfrm>
          <a:prstGeom prst="rect">
            <a:avLst/>
          </a:prstGeom>
        </p:spPr>
        <p:txBody>
          <a:bodyPr lIns="0" tIns="0" rIns="0" bIns="0" rtlCol="0" anchor="t">
            <a:spAutoFit/>
          </a:bodyPr>
          <a:lstStyle/>
          <a:p>
            <a:pPr algn="ctr">
              <a:lnSpc>
                <a:spcPts val="2268"/>
              </a:lnSpc>
            </a:pPr>
            <a:r>
              <a:rPr lang="en-US" sz="2100" spc="-83">
                <a:solidFill>
                  <a:srgbClr val="FFFFFF"/>
                </a:solidFill>
                <a:latin typeface="TT Commons Pro"/>
              </a:rPr>
              <a:t>DOE's Workforce Development in Clean Energy ($200 million): </a:t>
            </a:r>
          </a:p>
        </p:txBody>
      </p:sp>
      <p:grpSp>
        <p:nvGrpSpPr>
          <p:cNvPr id="32" name="Group 32"/>
          <p:cNvGrpSpPr/>
          <p:nvPr/>
        </p:nvGrpSpPr>
        <p:grpSpPr>
          <a:xfrm>
            <a:off x="10948416" y="5205736"/>
            <a:ext cx="2853332" cy="3247168"/>
            <a:chOff x="0" y="0"/>
            <a:chExt cx="3804442" cy="4329558"/>
          </a:xfrm>
        </p:grpSpPr>
        <p:sp>
          <p:nvSpPr>
            <p:cNvPr id="33" name="Freeform 33"/>
            <p:cNvSpPr/>
            <p:nvPr/>
          </p:nvSpPr>
          <p:spPr>
            <a:xfrm>
              <a:off x="12700" y="12700"/>
              <a:ext cx="3779012" cy="4304157"/>
            </a:xfrm>
            <a:custGeom>
              <a:avLst/>
              <a:gdLst/>
              <a:ahLst/>
              <a:cxnLst/>
              <a:rect l="l" t="t" r="r" b="b"/>
              <a:pathLst>
                <a:path w="3779012" h="4304157">
                  <a:moveTo>
                    <a:pt x="0" y="0"/>
                  </a:moveTo>
                  <a:lnTo>
                    <a:pt x="3779012" y="0"/>
                  </a:lnTo>
                  <a:lnTo>
                    <a:pt x="3779012" y="4304157"/>
                  </a:lnTo>
                  <a:lnTo>
                    <a:pt x="0" y="4304157"/>
                  </a:lnTo>
                  <a:close/>
                </a:path>
              </a:pathLst>
            </a:custGeom>
            <a:solidFill>
              <a:srgbClr val="E0E7D7">
                <a:alpha val="89804"/>
              </a:srgbClr>
            </a:solidFill>
          </p:spPr>
        </p:sp>
        <p:sp>
          <p:nvSpPr>
            <p:cNvPr id="34" name="Freeform 34"/>
            <p:cNvSpPr/>
            <p:nvPr/>
          </p:nvSpPr>
          <p:spPr>
            <a:xfrm>
              <a:off x="0" y="0"/>
              <a:ext cx="3804412" cy="4329557"/>
            </a:xfrm>
            <a:custGeom>
              <a:avLst/>
              <a:gdLst/>
              <a:ahLst/>
              <a:cxnLst/>
              <a:rect l="l" t="t" r="r" b="b"/>
              <a:pathLst>
                <a:path w="3804412" h="4329557">
                  <a:moveTo>
                    <a:pt x="12700" y="0"/>
                  </a:moveTo>
                  <a:lnTo>
                    <a:pt x="3791712" y="0"/>
                  </a:lnTo>
                  <a:cubicBezTo>
                    <a:pt x="3798697" y="0"/>
                    <a:pt x="3804412" y="5715"/>
                    <a:pt x="3804412" y="12700"/>
                  </a:cubicBezTo>
                  <a:lnTo>
                    <a:pt x="3804412" y="4316857"/>
                  </a:lnTo>
                  <a:cubicBezTo>
                    <a:pt x="3804412" y="4323842"/>
                    <a:pt x="3798697" y="4329557"/>
                    <a:pt x="3791712" y="4329557"/>
                  </a:cubicBezTo>
                  <a:lnTo>
                    <a:pt x="12700" y="4329557"/>
                  </a:lnTo>
                  <a:cubicBezTo>
                    <a:pt x="5715" y="4329557"/>
                    <a:pt x="0" y="4323842"/>
                    <a:pt x="0" y="4316857"/>
                  </a:cubicBezTo>
                  <a:lnTo>
                    <a:pt x="0" y="12700"/>
                  </a:lnTo>
                  <a:cubicBezTo>
                    <a:pt x="0" y="5715"/>
                    <a:pt x="5715" y="0"/>
                    <a:pt x="12700" y="0"/>
                  </a:cubicBezTo>
                  <a:moveTo>
                    <a:pt x="12700" y="25400"/>
                  </a:moveTo>
                  <a:lnTo>
                    <a:pt x="12700" y="12700"/>
                  </a:lnTo>
                  <a:lnTo>
                    <a:pt x="25400" y="12700"/>
                  </a:lnTo>
                  <a:lnTo>
                    <a:pt x="25400" y="4316857"/>
                  </a:lnTo>
                  <a:lnTo>
                    <a:pt x="12700" y="4316857"/>
                  </a:lnTo>
                  <a:lnTo>
                    <a:pt x="12700" y="4304157"/>
                  </a:lnTo>
                  <a:lnTo>
                    <a:pt x="3791712" y="4304157"/>
                  </a:lnTo>
                  <a:lnTo>
                    <a:pt x="3791712" y="4316857"/>
                  </a:lnTo>
                  <a:lnTo>
                    <a:pt x="3779012" y="4316857"/>
                  </a:lnTo>
                  <a:lnTo>
                    <a:pt x="3779012" y="12700"/>
                  </a:lnTo>
                  <a:lnTo>
                    <a:pt x="3791712" y="12700"/>
                  </a:lnTo>
                  <a:lnTo>
                    <a:pt x="3791712" y="25400"/>
                  </a:lnTo>
                  <a:lnTo>
                    <a:pt x="12700" y="25400"/>
                  </a:lnTo>
                  <a:close/>
                </a:path>
              </a:pathLst>
            </a:custGeom>
            <a:solidFill>
              <a:srgbClr val="E0E7D7">
                <a:alpha val="89804"/>
              </a:srgbClr>
            </a:solidFill>
          </p:spPr>
        </p:sp>
      </p:grpSp>
      <p:sp>
        <p:nvSpPr>
          <p:cNvPr id="35" name="TextBox 35"/>
          <p:cNvSpPr txBox="1"/>
          <p:nvPr/>
        </p:nvSpPr>
        <p:spPr>
          <a:xfrm>
            <a:off x="11023092" y="5299462"/>
            <a:ext cx="2679088" cy="1155954"/>
          </a:xfrm>
          <a:prstGeom prst="rect">
            <a:avLst/>
          </a:prstGeom>
        </p:spPr>
        <p:txBody>
          <a:bodyPr lIns="0" tIns="0" rIns="0" bIns="0" rtlCol="0" anchor="t">
            <a:spAutoFit/>
          </a:bodyPr>
          <a:lstStyle/>
          <a:p>
            <a:pPr marL="380048" lvl="2" indent="-126682" algn="l">
              <a:lnSpc>
                <a:spcPts val="2268"/>
              </a:lnSpc>
              <a:buFont typeface="Arial"/>
              <a:buChar char="⚬"/>
            </a:pPr>
            <a:r>
              <a:rPr lang="en-US" sz="2100" spc="-83">
                <a:solidFill>
                  <a:srgbClr val="000000"/>
                </a:solidFill>
                <a:latin typeface="TT Commons Pro"/>
              </a:rPr>
              <a:t>Provides home energy efficiency contractor training grants.</a:t>
            </a:r>
          </a:p>
        </p:txBody>
      </p:sp>
      <p:grpSp>
        <p:nvGrpSpPr>
          <p:cNvPr id="36" name="Group 36"/>
          <p:cNvGrpSpPr/>
          <p:nvPr/>
        </p:nvGrpSpPr>
        <p:grpSpPr>
          <a:xfrm>
            <a:off x="14179497" y="4154667"/>
            <a:ext cx="2853332" cy="1070120"/>
            <a:chOff x="0" y="0"/>
            <a:chExt cx="3804442" cy="1426826"/>
          </a:xfrm>
        </p:grpSpPr>
        <p:sp>
          <p:nvSpPr>
            <p:cNvPr id="37" name="Freeform 37"/>
            <p:cNvSpPr/>
            <p:nvPr/>
          </p:nvSpPr>
          <p:spPr>
            <a:xfrm>
              <a:off x="12700" y="12700"/>
              <a:ext cx="3779012" cy="1401445"/>
            </a:xfrm>
            <a:custGeom>
              <a:avLst/>
              <a:gdLst/>
              <a:ahLst/>
              <a:cxnLst/>
              <a:rect l="l" t="t" r="r" b="b"/>
              <a:pathLst>
                <a:path w="3779012" h="1401445">
                  <a:moveTo>
                    <a:pt x="0" y="0"/>
                  </a:moveTo>
                  <a:lnTo>
                    <a:pt x="3779012" y="0"/>
                  </a:lnTo>
                  <a:lnTo>
                    <a:pt x="3779012" y="1401445"/>
                  </a:lnTo>
                  <a:lnTo>
                    <a:pt x="0" y="1401445"/>
                  </a:lnTo>
                  <a:close/>
                </a:path>
              </a:pathLst>
            </a:custGeom>
            <a:solidFill>
              <a:srgbClr val="A5A5A5"/>
            </a:solidFill>
          </p:spPr>
        </p:sp>
        <p:sp>
          <p:nvSpPr>
            <p:cNvPr id="38" name="Freeform 38"/>
            <p:cNvSpPr/>
            <p:nvPr/>
          </p:nvSpPr>
          <p:spPr>
            <a:xfrm>
              <a:off x="0" y="0"/>
              <a:ext cx="3804412" cy="1426845"/>
            </a:xfrm>
            <a:custGeom>
              <a:avLst/>
              <a:gdLst/>
              <a:ahLst/>
              <a:cxnLst/>
              <a:rect l="l" t="t" r="r" b="b"/>
              <a:pathLst>
                <a:path w="3804412" h="1426845">
                  <a:moveTo>
                    <a:pt x="12700" y="0"/>
                  </a:moveTo>
                  <a:lnTo>
                    <a:pt x="3791712" y="0"/>
                  </a:lnTo>
                  <a:cubicBezTo>
                    <a:pt x="3798697" y="0"/>
                    <a:pt x="3804412" y="5715"/>
                    <a:pt x="3804412" y="12700"/>
                  </a:cubicBezTo>
                  <a:lnTo>
                    <a:pt x="3804412" y="1414145"/>
                  </a:lnTo>
                  <a:cubicBezTo>
                    <a:pt x="3804412" y="1421130"/>
                    <a:pt x="3798697" y="1426845"/>
                    <a:pt x="3791712" y="1426845"/>
                  </a:cubicBezTo>
                  <a:lnTo>
                    <a:pt x="12700" y="1426845"/>
                  </a:lnTo>
                  <a:cubicBezTo>
                    <a:pt x="5715" y="1426845"/>
                    <a:pt x="0" y="1421130"/>
                    <a:pt x="0" y="1414145"/>
                  </a:cubicBezTo>
                  <a:lnTo>
                    <a:pt x="0" y="12700"/>
                  </a:lnTo>
                  <a:cubicBezTo>
                    <a:pt x="0" y="5715"/>
                    <a:pt x="5715" y="0"/>
                    <a:pt x="12700" y="0"/>
                  </a:cubicBezTo>
                  <a:moveTo>
                    <a:pt x="12700" y="25400"/>
                  </a:moveTo>
                  <a:lnTo>
                    <a:pt x="12700" y="12700"/>
                  </a:lnTo>
                  <a:lnTo>
                    <a:pt x="25400" y="12700"/>
                  </a:lnTo>
                  <a:lnTo>
                    <a:pt x="25400" y="1414145"/>
                  </a:lnTo>
                  <a:lnTo>
                    <a:pt x="12700" y="1414145"/>
                  </a:lnTo>
                  <a:lnTo>
                    <a:pt x="12700" y="1401445"/>
                  </a:lnTo>
                  <a:lnTo>
                    <a:pt x="3791712" y="1401445"/>
                  </a:lnTo>
                  <a:lnTo>
                    <a:pt x="3791712" y="1414145"/>
                  </a:lnTo>
                  <a:lnTo>
                    <a:pt x="3779012" y="1414145"/>
                  </a:lnTo>
                  <a:lnTo>
                    <a:pt x="3779012" y="12700"/>
                  </a:lnTo>
                  <a:lnTo>
                    <a:pt x="3791712" y="12700"/>
                  </a:lnTo>
                  <a:lnTo>
                    <a:pt x="3791712" y="25400"/>
                  </a:lnTo>
                  <a:lnTo>
                    <a:pt x="12700" y="25400"/>
                  </a:lnTo>
                  <a:close/>
                </a:path>
              </a:pathLst>
            </a:custGeom>
            <a:solidFill>
              <a:srgbClr val="A5A5A5"/>
            </a:solidFill>
          </p:spPr>
        </p:sp>
      </p:grpSp>
      <p:sp>
        <p:nvSpPr>
          <p:cNvPr id="39" name="TextBox 39"/>
          <p:cNvSpPr txBox="1"/>
          <p:nvPr/>
        </p:nvSpPr>
        <p:spPr>
          <a:xfrm>
            <a:off x="14279065" y="4407025"/>
            <a:ext cx="2654196" cy="584454"/>
          </a:xfrm>
          <a:prstGeom prst="rect">
            <a:avLst/>
          </a:prstGeom>
        </p:spPr>
        <p:txBody>
          <a:bodyPr lIns="0" tIns="0" rIns="0" bIns="0" rtlCol="0" anchor="t">
            <a:spAutoFit/>
          </a:bodyPr>
          <a:lstStyle/>
          <a:p>
            <a:pPr algn="ctr">
              <a:lnSpc>
                <a:spcPts val="2268"/>
              </a:lnSpc>
            </a:pPr>
            <a:r>
              <a:rPr lang="en-US" sz="2100" spc="-83">
                <a:solidFill>
                  <a:srgbClr val="FFFFFF"/>
                </a:solidFill>
                <a:latin typeface="TT Commons Pro"/>
              </a:rPr>
              <a:t>EPA Greenhouse Gas Reduction Fund ($27B): </a:t>
            </a:r>
          </a:p>
        </p:txBody>
      </p:sp>
      <p:grpSp>
        <p:nvGrpSpPr>
          <p:cNvPr id="40" name="Group 40"/>
          <p:cNvGrpSpPr/>
          <p:nvPr/>
        </p:nvGrpSpPr>
        <p:grpSpPr>
          <a:xfrm>
            <a:off x="14179497" y="5205736"/>
            <a:ext cx="2853332" cy="3247168"/>
            <a:chOff x="0" y="0"/>
            <a:chExt cx="3804442" cy="4329558"/>
          </a:xfrm>
        </p:grpSpPr>
        <p:sp>
          <p:nvSpPr>
            <p:cNvPr id="41" name="Freeform 41"/>
            <p:cNvSpPr/>
            <p:nvPr/>
          </p:nvSpPr>
          <p:spPr>
            <a:xfrm>
              <a:off x="12700" y="12700"/>
              <a:ext cx="3779012" cy="4304157"/>
            </a:xfrm>
            <a:custGeom>
              <a:avLst/>
              <a:gdLst/>
              <a:ahLst/>
              <a:cxnLst/>
              <a:rect l="l" t="t" r="r" b="b"/>
              <a:pathLst>
                <a:path w="3779012" h="4304157">
                  <a:moveTo>
                    <a:pt x="0" y="0"/>
                  </a:moveTo>
                  <a:lnTo>
                    <a:pt x="3779012" y="0"/>
                  </a:lnTo>
                  <a:lnTo>
                    <a:pt x="3779012" y="4304157"/>
                  </a:lnTo>
                  <a:lnTo>
                    <a:pt x="0" y="4304157"/>
                  </a:lnTo>
                  <a:close/>
                </a:path>
              </a:pathLst>
            </a:custGeom>
            <a:solidFill>
              <a:srgbClr val="E1E1E1">
                <a:alpha val="89804"/>
              </a:srgbClr>
            </a:solidFill>
          </p:spPr>
        </p:sp>
        <p:sp>
          <p:nvSpPr>
            <p:cNvPr id="42" name="Freeform 42"/>
            <p:cNvSpPr/>
            <p:nvPr/>
          </p:nvSpPr>
          <p:spPr>
            <a:xfrm>
              <a:off x="0" y="0"/>
              <a:ext cx="3804412" cy="4329557"/>
            </a:xfrm>
            <a:custGeom>
              <a:avLst/>
              <a:gdLst/>
              <a:ahLst/>
              <a:cxnLst/>
              <a:rect l="l" t="t" r="r" b="b"/>
              <a:pathLst>
                <a:path w="3804412" h="4329557">
                  <a:moveTo>
                    <a:pt x="12700" y="0"/>
                  </a:moveTo>
                  <a:lnTo>
                    <a:pt x="3791712" y="0"/>
                  </a:lnTo>
                  <a:cubicBezTo>
                    <a:pt x="3798697" y="0"/>
                    <a:pt x="3804412" y="5715"/>
                    <a:pt x="3804412" y="12700"/>
                  </a:cubicBezTo>
                  <a:lnTo>
                    <a:pt x="3804412" y="4316857"/>
                  </a:lnTo>
                  <a:cubicBezTo>
                    <a:pt x="3804412" y="4323842"/>
                    <a:pt x="3798697" y="4329557"/>
                    <a:pt x="3791712" y="4329557"/>
                  </a:cubicBezTo>
                  <a:lnTo>
                    <a:pt x="12700" y="4329557"/>
                  </a:lnTo>
                  <a:cubicBezTo>
                    <a:pt x="5715" y="4329557"/>
                    <a:pt x="0" y="4323842"/>
                    <a:pt x="0" y="4316857"/>
                  </a:cubicBezTo>
                  <a:lnTo>
                    <a:pt x="0" y="12700"/>
                  </a:lnTo>
                  <a:cubicBezTo>
                    <a:pt x="0" y="5715"/>
                    <a:pt x="5715" y="0"/>
                    <a:pt x="12700" y="0"/>
                  </a:cubicBezTo>
                  <a:moveTo>
                    <a:pt x="12700" y="25400"/>
                  </a:moveTo>
                  <a:lnTo>
                    <a:pt x="12700" y="12700"/>
                  </a:lnTo>
                  <a:lnTo>
                    <a:pt x="25400" y="12700"/>
                  </a:lnTo>
                  <a:lnTo>
                    <a:pt x="25400" y="4316857"/>
                  </a:lnTo>
                  <a:lnTo>
                    <a:pt x="12700" y="4316857"/>
                  </a:lnTo>
                  <a:lnTo>
                    <a:pt x="12700" y="4304157"/>
                  </a:lnTo>
                  <a:lnTo>
                    <a:pt x="3791712" y="4304157"/>
                  </a:lnTo>
                  <a:lnTo>
                    <a:pt x="3791712" y="4316857"/>
                  </a:lnTo>
                  <a:lnTo>
                    <a:pt x="3779012" y="4316857"/>
                  </a:lnTo>
                  <a:lnTo>
                    <a:pt x="3779012" y="12700"/>
                  </a:lnTo>
                  <a:lnTo>
                    <a:pt x="3791712" y="12700"/>
                  </a:lnTo>
                  <a:lnTo>
                    <a:pt x="3791712" y="25400"/>
                  </a:lnTo>
                  <a:lnTo>
                    <a:pt x="12700" y="25400"/>
                  </a:lnTo>
                  <a:close/>
                </a:path>
              </a:pathLst>
            </a:custGeom>
            <a:solidFill>
              <a:srgbClr val="E1E1E1">
                <a:alpha val="89804"/>
              </a:srgbClr>
            </a:solidFill>
          </p:spPr>
        </p:sp>
      </p:grpSp>
      <p:sp>
        <p:nvSpPr>
          <p:cNvPr id="43" name="TextBox 43"/>
          <p:cNvSpPr txBox="1"/>
          <p:nvPr/>
        </p:nvSpPr>
        <p:spPr>
          <a:xfrm>
            <a:off x="14254173" y="5299462"/>
            <a:ext cx="2679088" cy="2013204"/>
          </a:xfrm>
          <a:prstGeom prst="rect">
            <a:avLst/>
          </a:prstGeom>
        </p:spPr>
        <p:txBody>
          <a:bodyPr lIns="0" tIns="0" rIns="0" bIns="0" rtlCol="0" anchor="t">
            <a:spAutoFit/>
          </a:bodyPr>
          <a:lstStyle/>
          <a:p>
            <a:pPr marL="380048" lvl="2" indent="-126682" algn="l">
              <a:lnSpc>
                <a:spcPts val="2268"/>
              </a:lnSpc>
              <a:buFont typeface="Arial"/>
              <a:buChar char="⚬"/>
            </a:pPr>
            <a:r>
              <a:rPr lang="en-US" sz="2100" spc="-83">
                <a:solidFill>
                  <a:srgbClr val="000000"/>
                </a:solidFill>
                <a:latin typeface="TT Commons Pro"/>
              </a:rPr>
              <a:t>Offers grants for financial and technical assistance to support eligible uses in low-income and disadvantaged communities.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867</Words>
  <Application>Microsoft Office PowerPoint</Application>
  <PresentationFormat>Custom</PresentationFormat>
  <Paragraphs>70</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League Spartan</vt:lpstr>
      <vt:lpstr>Calibri</vt:lpstr>
      <vt:lpstr>Open Sans</vt:lpstr>
      <vt:lpstr>Lato</vt:lpstr>
      <vt:lpstr>Tw Cen MT</vt:lpstr>
      <vt:lpstr>Lato Bold</vt:lpstr>
      <vt:lpstr>TT Commons Pro</vt:lpstr>
      <vt:lpstr>TT Commons Pro Bold</vt:lpstr>
      <vt:lpstr>Office Theme</vt:lpstr>
      <vt:lpstr>PowerPoint Presentation</vt:lpstr>
      <vt:lpstr>Renew Missouri</vt:lpstr>
      <vt:lpstr>Presenter</vt:lpstr>
      <vt:lpstr>PowerPoint Presentation</vt:lpstr>
      <vt:lpstr>“It shall be the policy of the state to value demand-side investments equal to traditional investments in supply and delivery infrastructure and allow recovery of all reasonable and prudent costs of delivering cost-effective demand-side programs.” </vt:lpstr>
      <vt:lpstr>AN ANALOGY FOR ATTRIBUTION:</vt:lpstr>
      <vt:lpstr>PowerPoint Presentation</vt:lpstr>
      <vt:lpstr>PowerPoint Presentation</vt:lpstr>
      <vt:lpstr>PowerPoint Presentation</vt:lpstr>
      <vt:lpstr>PowerPoint Presentation</vt:lpstr>
      <vt:lpstr>IMPORTANT POINTS FROM NRDC’s LAURA GOLDBERG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Attribution for energy upgrade measures</dc:title>
  <dc:creator>Vaught, Dianna</dc:creator>
  <cp:lastModifiedBy>Vaught, Dianna</cp:lastModifiedBy>
  <cp:revision>5</cp:revision>
  <dcterms:created xsi:type="dcterms:W3CDTF">2006-08-16T00:00:00Z</dcterms:created>
  <dcterms:modified xsi:type="dcterms:W3CDTF">2023-05-19T15:37:17Z</dcterms:modified>
  <dc:identifier>DAFhyK6KwR0</dc:identifier>
</cp:coreProperties>
</file>