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60" r:id="rId2"/>
    <p:sldId id="369" r:id="rId3"/>
    <p:sldId id="262" r:id="rId4"/>
    <p:sldId id="258" r:id="rId5"/>
    <p:sldId id="341" r:id="rId6"/>
    <p:sldId id="354" r:id="rId7"/>
    <p:sldId id="355" r:id="rId8"/>
    <p:sldId id="356" r:id="rId9"/>
    <p:sldId id="358" r:id="rId10"/>
    <p:sldId id="359" r:id="rId11"/>
    <p:sldId id="360" r:id="rId12"/>
    <p:sldId id="361" r:id="rId13"/>
    <p:sldId id="371" r:id="rId14"/>
    <p:sldId id="372" r:id="rId15"/>
    <p:sldId id="370" r:id="rId16"/>
    <p:sldId id="362" r:id="rId17"/>
    <p:sldId id="363" r:id="rId18"/>
    <p:sldId id="364" r:id="rId19"/>
    <p:sldId id="365" r:id="rId20"/>
    <p:sldId id="366" r:id="rId21"/>
    <p:sldId id="367" r:id="rId22"/>
    <p:sldId id="373" r:id="rId23"/>
    <p:sldId id="368" r:id="rId24"/>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0">
          <p15:clr>
            <a:srgbClr val="A4A3A4"/>
          </p15:clr>
        </p15:guide>
        <p15:guide id="2" orient="horz" pos="2832" userDrawn="1">
          <p15:clr>
            <a:srgbClr val="A4A3A4"/>
          </p15:clr>
        </p15:guide>
        <p15:guide id="3" pos="5472" userDrawn="1">
          <p15:clr>
            <a:srgbClr val="A4A3A4"/>
          </p15:clr>
        </p15:guide>
        <p15:guide id="4" pos="518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ice Tam" initials="JT" lastIdx="1" clrIdx="0">
    <p:extLst/>
  </p:cmAuthor>
  <p:cmAuthor id="2" name="Matthew McGovern" initials="MM"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3534"/>
    <a:srgbClr val="61658A"/>
    <a:srgbClr val="5A607B"/>
    <a:srgbClr val="5A607A"/>
    <a:srgbClr val="6267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5597" autoAdjust="0"/>
  </p:normalViewPr>
  <p:slideViewPr>
    <p:cSldViewPr snapToObjects="1">
      <p:cViewPr varScale="1">
        <p:scale>
          <a:sx n="86" d="100"/>
          <a:sy n="86" d="100"/>
        </p:scale>
        <p:origin x="1410" y="90"/>
      </p:cViewPr>
      <p:guideLst>
        <p:guide orient="horz" pos="720"/>
        <p:guide orient="horz" pos="2832"/>
        <p:guide pos="5472"/>
        <p:guide pos="518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2D38A4CF-473D-4CE6-B694-25DFA9624772}" type="datetimeFigureOut">
              <a:rPr lang="en-US" smtClean="0"/>
              <a:t>5/18/2017</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A65F0BFF-6430-488F-A2CF-479135FB0D02}" type="slidenum">
              <a:rPr lang="en-US" smtClean="0"/>
              <a:t>‹#›</a:t>
            </a:fld>
            <a:endParaRPr lang="en-US"/>
          </a:p>
        </p:txBody>
      </p:sp>
    </p:spTree>
    <p:extLst>
      <p:ext uri="{BB962C8B-B14F-4D97-AF65-F5344CB8AC3E}">
        <p14:creationId xmlns:p14="http://schemas.microsoft.com/office/powerpoint/2010/main" val="1011524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756056" y="4981164"/>
            <a:ext cx="6860919" cy="911364"/>
          </a:xfrm>
        </p:spPr>
        <p:txBody>
          <a:bodyPr anchor="t">
            <a:normAutofit/>
          </a:bodyPr>
          <a:lstStyle>
            <a:lvl1pPr algn="l">
              <a:defRPr sz="3600" b="1" i="0" cap="none" baseline="0">
                <a:solidFill>
                  <a:schemeClr val="bg1">
                    <a:lumMod val="95000"/>
                  </a:schemeClr>
                </a:solidFill>
                <a:latin typeface="Arial Narrow Bold"/>
                <a:cs typeface="Arial Narrow Bold"/>
              </a:defRPr>
            </a:lvl1pPr>
          </a:lstStyle>
          <a:p>
            <a:r>
              <a:rPr lang="en-US" dirty="0"/>
              <a:t>SECTION TITLE</a:t>
            </a:r>
          </a:p>
        </p:txBody>
      </p:sp>
      <p:sp>
        <p:nvSpPr>
          <p:cNvPr id="10" name="Title 1"/>
          <p:cNvSpPr txBox="1">
            <a:spLocks/>
          </p:cNvSpPr>
          <p:nvPr userDrawn="1"/>
        </p:nvSpPr>
        <p:spPr>
          <a:xfrm>
            <a:off x="457200" y="6259631"/>
            <a:ext cx="961744" cy="29356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b="0" i="0" kern="1200" cap="none" baseline="0">
                <a:solidFill>
                  <a:schemeClr val="bg1">
                    <a:lumMod val="95000"/>
                  </a:schemeClr>
                </a:solidFill>
                <a:latin typeface="Arial Narrow Bold"/>
                <a:ea typeface="+mj-ea"/>
                <a:cs typeface="Arial Narrow Bold"/>
              </a:defRPr>
            </a:lvl1pPr>
          </a:lstStyle>
          <a:p>
            <a:r>
              <a:rPr lang="en-US" sz="900" dirty="0"/>
              <a:t>CONFIDENTIAL</a:t>
            </a:r>
          </a:p>
        </p:txBody>
      </p:sp>
      <p:pic>
        <p:nvPicPr>
          <p:cNvPr id="3" name="Picture 2"/>
          <p:cNvPicPr>
            <a:picLocks noChangeAspect="1"/>
          </p:cNvPicPr>
          <p:nvPr userDrawn="1"/>
        </p:nvPicPr>
        <p:blipFill rotWithShape="1">
          <a:blip r:embed="rId3"/>
          <a:srcRect l="11357" t="27083" r="10518" b="31250"/>
          <a:stretch/>
        </p:blipFill>
        <p:spPr>
          <a:xfrm>
            <a:off x="7086600" y="457200"/>
            <a:ext cx="1668764" cy="358875"/>
          </a:xfrm>
          <a:prstGeom prst="rect">
            <a:avLst/>
          </a:prstGeom>
        </p:spPr>
      </p:pic>
    </p:spTree>
    <p:extLst>
      <p:ext uri="{BB962C8B-B14F-4D97-AF65-F5344CB8AC3E}">
        <p14:creationId xmlns:p14="http://schemas.microsoft.com/office/powerpoint/2010/main" val="2994996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8E4B91A-DB03-7449-9BC0-A633D335A1B2}" type="slidenum">
              <a:rPr lang="en-US" smtClean="0"/>
              <a:t>‹#›</a:t>
            </a:fld>
            <a:endParaRPr lang="en-US"/>
          </a:p>
        </p:txBody>
      </p:sp>
    </p:spTree>
    <p:extLst>
      <p:ext uri="{BB962C8B-B14F-4D97-AF65-F5344CB8AC3E}">
        <p14:creationId xmlns:p14="http://schemas.microsoft.com/office/powerpoint/2010/main" val="1123438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8E4B91A-DB03-7449-9BC0-A633D335A1B2}" type="slidenum">
              <a:rPr lang="en-US" smtClean="0"/>
              <a:t>‹#›</a:t>
            </a:fld>
            <a:endParaRPr lang="en-US"/>
          </a:p>
        </p:txBody>
      </p:sp>
    </p:spTree>
    <p:extLst>
      <p:ext uri="{BB962C8B-B14F-4D97-AF65-F5344CB8AC3E}">
        <p14:creationId xmlns:p14="http://schemas.microsoft.com/office/powerpoint/2010/main" val="3361966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749077" y="2637409"/>
            <a:ext cx="5649560" cy="2909343"/>
          </a:xfrm>
        </p:spPr>
        <p:txBody>
          <a:bodyPr anchor="t" anchorCtr="0">
            <a:normAutofit/>
          </a:bodyPr>
          <a:lstStyle>
            <a:lvl1pPr algn="l">
              <a:lnSpc>
                <a:spcPct val="100000"/>
              </a:lnSpc>
              <a:spcBef>
                <a:spcPts val="0"/>
              </a:spcBef>
              <a:spcAft>
                <a:spcPts val="600"/>
              </a:spcAft>
              <a:defRPr sz="2400" b="0" i="0" baseline="0">
                <a:solidFill>
                  <a:srgbClr val="F2F2F2"/>
                </a:solidFill>
                <a:latin typeface="Arial Narrow Bold"/>
                <a:cs typeface="Arial Narrow Bold"/>
              </a:defRPr>
            </a:lvl1pPr>
          </a:lstStyle>
          <a:p>
            <a:pPr>
              <a:lnSpc>
                <a:spcPct val="130000"/>
              </a:lnSpc>
            </a:pPr>
            <a:r>
              <a:rPr lang="en-US" sz="2800" b="0" i="0" dirty="0">
                <a:latin typeface="Arial Narrow"/>
                <a:cs typeface="Arial Narrow"/>
              </a:rPr>
              <a:t>I. </a:t>
            </a:r>
            <a:r>
              <a:rPr lang="en-US" sz="2800" b="0" i="0" dirty="0" err="1">
                <a:latin typeface="Arial Narrow"/>
                <a:cs typeface="Arial Narrow"/>
              </a:rPr>
              <a:t>Lorem</a:t>
            </a:r>
            <a:r>
              <a:rPr lang="en-US" sz="2800" b="0" i="0" dirty="0">
                <a:latin typeface="Arial Narrow"/>
                <a:cs typeface="Arial Narrow"/>
              </a:rPr>
              <a:t> </a:t>
            </a:r>
            <a:r>
              <a:rPr lang="en-US" sz="2800" b="0" i="0" dirty="0" err="1">
                <a:latin typeface="Arial Narrow"/>
                <a:cs typeface="Arial Narrow"/>
              </a:rPr>
              <a:t>Ipsum</a:t>
            </a:r>
            <a:br>
              <a:rPr lang="en-US" sz="2800" b="0" i="0" dirty="0">
                <a:latin typeface="Arial Narrow"/>
                <a:cs typeface="Arial Narrow"/>
              </a:rPr>
            </a:br>
            <a:r>
              <a:rPr lang="en-US" sz="2800" b="0" i="0" dirty="0">
                <a:latin typeface="Arial Narrow"/>
                <a:cs typeface="Arial Narrow"/>
              </a:rPr>
              <a:t>II. </a:t>
            </a:r>
            <a:r>
              <a:rPr lang="en-US" sz="2800" b="0" i="0" dirty="0" err="1">
                <a:latin typeface="Arial Narrow"/>
                <a:cs typeface="Arial Narrow"/>
              </a:rPr>
              <a:t>Lorem</a:t>
            </a:r>
            <a:r>
              <a:rPr lang="en-US" sz="2800" b="0" i="0" dirty="0">
                <a:latin typeface="Arial Narrow"/>
                <a:cs typeface="Arial Narrow"/>
              </a:rPr>
              <a:t> </a:t>
            </a:r>
            <a:r>
              <a:rPr lang="en-US" sz="2800" b="0" i="0" dirty="0" err="1">
                <a:latin typeface="Arial Narrow"/>
                <a:cs typeface="Arial Narrow"/>
              </a:rPr>
              <a:t>Ipsum</a:t>
            </a:r>
            <a:br>
              <a:rPr lang="en-US" sz="2800" b="0" i="0" dirty="0">
                <a:latin typeface="Arial Narrow"/>
                <a:cs typeface="Arial Narrow"/>
              </a:rPr>
            </a:br>
            <a:r>
              <a:rPr lang="en-US" sz="2800" b="0" i="0" dirty="0">
                <a:latin typeface="Arial Narrow"/>
                <a:cs typeface="Arial Narrow"/>
              </a:rPr>
              <a:t>III. </a:t>
            </a:r>
            <a:r>
              <a:rPr lang="en-US" sz="2800" b="0" i="0" dirty="0" err="1">
                <a:latin typeface="Arial Narrow"/>
                <a:cs typeface="Arial Narrow"/>
              </a:rPr>
              <a:t>Lorem</a:t>
            </a:r>
            <a:r>
              <a:rPr lang="en-US" sz="2800" b="0" i="0" dirty="0">
                <a:latin typeface="Arial Narrow"/>
                <a:cs typeface="Arial Narrow"/>
              </a:rPr>
              <a:t> </a:t>
            </a:r>
            <a:r>
              <a:rPr lang="en-US" sz="2800" b="0" i="0" dirty="0" err="1">
                <a:latin typeface="Arial Narrow"/>
                <a:cs typeface="Arial Narrow"/>
              </a:rPr>
              <a:t>Ipsum</a:t>
            </a:r>
            <a:br>
              <a:rPr lang="en-US" sz="2800" b="0" i="0" dirty="0">
                <a:latin typeface="Arial Narrow"/>
                <a:cs typeface="Arial Narrow"/>
              </a:rPr>
            </a:br>
            <a:r>
              <a:rPr lang="en-US" sz="2800" b="0" i="0" dirty="0">
                <a:latin typeface="Arial Narrow"/>
                <a:cs typeface="Arial Narrow"/>
              </a:rPr>
              <a:t>IV. </a:t>
            </a:r>
            <a:r>
              <a:rPr lang="en-US" sz="2800" b="0" i="0" dirty="0" err="1">
                <a:latin typeface="Arial Narrow"/>
                <a:cs typeface="Arial Narrow"/>
              </a:rPr>
              <a:t>Lorem</a:t>
            </a:r>
            <a:r>
              <a:rPr lang="en-US" sz="2800" b="0" i="0" dirty="0">
                <a:latin typeface="Arial Narrow"/>
                <a:cs typeface="Arial Narrow"/>
              </a:rPr>
              <a:t> </a:t>
            </a:r>
            <a:r>
              <a:rPr lang="en-US" sz="2800" b="0" i="0" dirty="0" err="1">
                <a:latin typeface="Arial Narrow"/>
                <a:cs typeface="Arial Narrow"/>
              </a:rPr>
              <a:t>Ipsum</a:t>
            </a:r>
            <a:endParaRPr lang="en-US" sz="2800" b="0" i="0" dirty="0">
              <a:latin typeface="Arial Narrow"/>
              <a:cs typeface="Arial Narrow"/>
            </a:endParaRPr>
          </a:p>
        </p:txBody>
      </p:sp>
      <p:sp>
        <p:nvSpPr>
          <p:cNvPr id="14" name="Title 1"/>
          <p:cNvSpPr txBox="1">
            <a:spLocks/>
          </p:cNvSpPr>
          <p:nvPr userDrawn="1"/>
        </p:nvSpPr>
        <p:spPr>
          <a:xfrm>
            <a:off x="1749077" y="1950899"/>
            <a:ext cx="5649560" cy="826808"/>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4000" b="0" i="0" kern="1200" baseline="0">
                <a:solidFill>
                  <a:srgbClr val="F2F2F2"/>
                </a:solidFill>
                <a:latin typeface="Arial Narrow Bold"/>
                <a:ea typeface="+mj-ea"/>
                <a:cs typeface="Arial Narrow Bold"/>
              </a:defRPr>
            </a:lvl1pPr>
          </a:lstStyle>
          <a:p>
            <a:r>
              <a:rPr lang="en-US" sz="3600" b="1" dirty="0"/>
              <a:t>TABLE OF CONTENTS</a:t>
            </a:r>
          </a:p>
        </p:txBody>
      </p:sp>
      <p:sp>
        <p:nvSpPr>
          <p:cNvPr id="8" name="Title 1"/>
          <p:cNvSpPr txBox="1">
            <a:spLocks/>
          </p:cNvSpPr>
          <p:nvPr userDrawn="1"/>
        </p:nvSpPr>
        <p:spPr>
          <a:xfrm>
            <a:off x="457200" y="6259631"/>
            <a:ext cx="961744" cy="29356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b="0" i="0" kern="1200" cap="none" baseline="0">
                <a:solidFill>
                  <a:schemeClr val="bg1">
                    <a:lumMod val="95000"/>
                  </a:schemeClr>
                </a:solidFill>
                <a:latin typeface="Arial Narrow Bold"/>
                <a:ea typeface="+mj-ea"/>
                <a:cs typeface="Arial Narrow Bold"/>
              </a:defRPr>
            </a:lvl1pPr>
          </a:lstStyle>
          <a:p>
            <a:r>
              <a:rPr lang="en-US" sz="900" dirty="0"/>
              <a:t>CONFIDENTIAL</a:t>
            </a:r>
          </a:p>
        </p:txBody>
      </p:sp>
      <p:pic>
        <p:nvPicPr>
          <p:cNvPr id="7" name="Picture 6"/>
          <p:cNvPicPr>
            <a:picLocks noChangeAspect="1"/>
          </p:cNvPicPr>
          <p:nvPr userDrawn="1"/>
        </p:nvPicPr>
        <p:blipFill rotWithShape="1">
          <a:blip r:embed="rId3"/>
          <a:srcRect l="11357" t="27083" r="10518" b="31250"/>
          <a:stretch/>
        </p:blipFill>
        <p:spPr>
          <a:xfrm>
            <a:off x="7086600" y="460213"/>
            <a:ext cx="1668764" cy="358875"/>
          </a:xfrm>
          <a:prstGeom prst="rect">
            <a:avLst/>
          </a:prstGeom>
        </p:spPr>
      </p:pic>
    </p:spTree>
    <p:extLst>
      <p:ext uri="{BB962C8B-B14F-4D97-AF65-F5344CB8AC3E}">
        <p14:creationId xmlns:p14="http://schemas.microsoft.com/office/powerpoint/2010/main" val="2098528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hasCustomPrompt="1"/>
          </p:nvPr>
        </p:nvSpPr>
        <p:spPr>
          <a:xfrm>
            <a:off x="457200" y="1508717"/>
            <a:ext cx="8229600" cy="4053883"/>
          </a:xfrm>
        </p:spPr>
        <p:txBody>
          <a:bodyPr/>
          <a:lstStyle>
            <a:lvl1pPr marL="192024" indent="-192024">
              <a:lnSpc>
                <a:spcPct val="100000"/>
              </a:lnSpc>
              <a:spcBef>
                <a:spcPts val="600"/>
              </a:spcBef>
              <a:spcAft>
                <a:spcPts val="600"/>
              </a:spcAft>
              <a:buFont typeface="Wingdings" charset="2"/>
              <a:buChar char="§"/>
              <a:tabLst>
                <a:tab pos="1541463" algn="l"/>
              </a:tabLst>
              <a:defRPr sz="1700" b="0" i="0" baseline="0">
                <a:solidFill>
                  <a:schemeClr val="accent4"/>
                </a:solidFill>
                <a:latin typeface="Arial Narrow Bold"/>
                <a:cs typeface="Arial Narrow Bold"/>
              </a:defRPr>
            </a:lvl1pPr>
          </a:lstStyle>
          <a:p>
            <a:pPr lvl="0"/>
            <a:r>
              <a:rPr lang="en-US" dirty="0"/>
              <a:t>At </a:t>
            </a:r>
            <a:r>
              <a:rPr lang="en-US" dirty="0" err="1"/>
              <a:t>vero</a:t>
            </a:r>
            <a:r>
              <a:rPr lang="en-US" dirty="0"/>
              <a:t> </a:t>
            </a:r>
            <a:r>
              <a:rPr lang="en-US" dirty="0" err="1"/>
              <a:t>eos</a:t>
            </a:r>
            <a:r>
              <a:rPr lang="en-US" dirty="0"/>
              <a:t> et </a:t>
            </a:r>
            <a:r>
              <a:rPr lang="en-US" dirty="0" err="1"/>
              <a:t>accusamus</a:t>
            </a:r>
            <a:r>
              <a:rPr lang="en-US" dirty="0"/>
              <a:t> et </a:t>
            </a:r>
            <a:r>
              <a:rPr lang="en-US" dirty="0" err="1"/>
              <a:t>iusto</a:t>
            </a:r>
            <a:r>
              <a:rPr lang="en-US" dirty="0"/>
              <a:t> </a:t>
            </a:r>
            <a:r>
              <a:rPr lang="en-US" dirty="0" err="1"/>
              <a:t>odio</a:t>
            </a:r>
            <a:r>
              <a:rPr lang="en-US" dirty="0"/>
              <a:t> </a:t>
            </a:r>
            <a:r>
              <a:rPr lang="en-US" dirty="0" err="1"/>
              <a:t>dignissimos</a:t>
            </a:r>
            <a:r>
              <a:rPr lang="en-US" dirty="0"/>
              <a:t> </a:t>
            </a:r>
            <a:r>
              <a:rPr lang="en-US" dirty="0" err="1"/>
              <a:t>ducimus</a:t>
            </a:r>
            <a:r>
              <a:rPr lang="en-US" dirty="0"/>
              <a:t> qui </a:t>
            </a:r>
            <a:r>
              <a:rPr lang="en-US" dirty="0" err="1"/>
              <a:t>blanditiis</a:t>
            </a:r>
            <a:r>
              <a:rPr lang="en-US" dirty="0"/>
              <a:t> </a:t>
            </a:r>
            <a:r>
              <a:rPr lang="en-US" dirty="0" err="1"/>
              <a:t>praesentium</a:t>
            </a:r>
            <a:r>
              <a:rPr lang="en-US" dirty="0"/>
              <a:t> </a:t>
            </a:r>
            <a:r>
              <a:rPr lang="en-US" dirty="0" err="1"/>
              <a:t>voluptatum</a:t>
            </a:r>
            <a:r>
              <a:rPr lang="en-US" dirty="0"/>
              <a:t> </a:t>
            </a:r>
            <a:r>
              <a:rPr lang="en-US" dirty="0" err="1"/>
              <a:t>deleniti</a:t>
            </a:r>
            <a:r>
              <a:rPr lang="en-US" dirty="0"/>
              <a:t> </a:t>
            </a:r>
            <a:r>
              <a:rPr lang="en-US" dirty="0" err="1"/>
              <a:t>atque</a:t>
            </a:r>
            <a:r>
              <a:rPr lang="en-US" dirty="0"/>
              <a:t> </a:t>
            </a:r>
            <a:r>
              <a:rPr lang="en-US" dirty="0" err="1"/>
              <a:t>corrupti</a:t>
            </a:r>
            <a:r>
              <a:rPr lang="en-US" dirty="0"/>
              <a:t> quos </a:t>
            </a:r>
            <a:r>
              <a:rPr lang="en-US" dirty="0" err="1"/>
              <a:t>dolores</a:t>
            </a:r>
            <a:r>
              <a:rPr lang="en-US" dirty="0"/>
              <a:t> et </a:t>
            </a:r>
            <a:r>
              <a:rPr lang="en-US" dirty="0" err="1"/>
              <a:t>quas</a:t>
            </a:r>
            <a:r>
              <a:rPr lang="en-US" dirty="0"/>
              <a:t> </a:t>
            </a:r>
            <a:r>
              <a:rPr lang="en-US" dirty="0" err="1"/>
              <a:t>molestias</a:t>
            </a:r>
            <a:r>
              <a:rPr lang="en-US" dirty="0"/>
              <a:t> </a:t>
            </a:r>
            <a:r>
              <a:rPr lang="en-US" dirty="0" err="1"/>
              <a:t>excepturi</a:t>
            </a:r>
            <a:r>
              <a:rPr lang="en-US" dirty="0"/>
              <a:t> </a:t>
            </a:r>
            <a:r>
              <a:rPr lang="en-US" dirty="0" err="1"/>
              <a:t>sint</a:t>
            </a:r>
            <a:r>
              <a:rPr lang="en-US" dirty="0"/>
              <a:t> </a:t>
            </a:r>
            <a:r>
              <a:rPr lang="en-US" dirty="0" err="1"/>
              <a:t>occaecati</a:t>
            </a:r>
            <a:r>
              <a:rPr lang="en-US" dirty="0"/>
              <a:t>.</a:t>
            </a:r>
          </a:p>
          <a:p>
            <a:pPr lvl="0"/>
            <a:r>
              <a:rPr lang="en-US" dirty="0" err="1"/>
              <a:t>Cupiditate</a:t>
            </a:r>
            <a:r>
              <a:rPr lang="en-US" dirty="0"/>
              <a:t> non provident, </a:t>
            </a:r>
            <a:r>
              <a:rPr lang="en-US" dirty="0" err="1"/>
              <a:t>similique</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mollitia</a:t>
            </a:r>
            <a:r>
              <a:rPr lang="en-US" dirty="0"/>
              <a:t> animi, id </a:t>
            </a:r>
            <a:r>
              <a:rPr lang="en-US" dirty="0" err="1"/>
              <a:t>est</a:t>
            </a:r>
            <a:r>
              <a:rPr lang="en-US" dirty="0"/>
              <a:t> </a:t>
            </a:r>
            <a:r>
              <a:rPr lang="en-US" dirty="0" err="1"/>
              <a:t>laborum</a:t>
            </a:r>
            <a:r>
              <a:rPr lang="en-US" dirty="0"/>
              <a:t> et </a:t>
            </a:r>
            <a:r>
              <a:rPr lang="en-US" dirty="0" err="1"/>
              <a:t>dolorum</a:t>
            </a:r>
            <a:r>
              <a:rPr lang="en-US" dirty="0"/>
              <a:t> </a:t>
            </a:r>
            <a:r>
              <a:rPr lang="en-US" dirty="0" err="1"/>
              <a:t>fuga</a:t>
            </a:r>
            <a:r>
              <a:rPr lang="en-US" dirty="0"/>
              <a:t>. Et </a:t>
            </a:r>
            <a:r>
              <a:rPr lang="en-US" dirty="0" err="1"/>
              <a:t>harum</a:t>
            </a:r>
            <a:r>
              <a:rPr lang="en-US" dirty="0"/>
              <a:t> </a:t>
            </a:r>
            <a:r>
              <a:rPr lang="en-US" dirty="0" err="1"/>
              <a:t>quidem</a:t>
            </a:r>
            <a:r>
              <a:rPr lang="en-US" dirty="0"/>
              <a:t> </a:t>
            </a:r>
            <a:r>
              <a:rPr lang="en-US" dirty="0" err="1"/>
              <a:t>rerum</a:t>
            </a:r>
            <a:r>
              <a:rPr lang="en-US" dirty="0"/>
              <a:t> </a:t>
            </a:r>
            <a:r>
              <a:rPr lang="en-US" dirty="0" err="1"/>
              <a:t>facilis</a:t>
            </a:r>
            <a:r>
              <a:rPr lang="en-US" dirty="0"/>
              <a:t> </a:t>
            </a:r>
            <a:r>
              <a:rPr lang="en-US" dirty="0" err="1"/>
              <a:t>est</a:t>
            </a:r>
            <a:r>
              <a:rPr lang="en-US" dirty="0"/>
              <a:t> et </a:t>
            </a:r>
            <a:r>
              <a:rPr lang="en-US" dirty="0" err="1"/>
              <a:t>expedita</a:t>
            </a:r>
            <a:r>
              <a:rPr lang="en-US" dirty="0"/>
              <a:t> </a:t>
            </a:r>
            <a:r>
              <a:rPr lang="en-US" dirty="0" err="1"/>
              <a:t>distinctio</a:t>
            </a:r>
            <a:r>
              <a:rPr lang="en-US" dirty="0"/>
              <a:t>. Nam </a:t>
            </a:r>
            <a:r>
              <a:rPr lang="en-US" dirty="0" err="1"/>
              <a:t>libero</a:t>
            </a:r>
            <a:r>
              <a:rPr lang="en-US" dirty="0"/>
              <a:t> tempore.</a:t>
            </a:r>
          </a:p>
          <a:p>
            <a:pPr lvl="0"/>
            <a:r>
              <a:rPr lang="en-US" dirty="0"/>
              <a:t>Tem </a:t>
            </a:r>
            <a:r>
              <a:rPr lang="en-US" dirty="0" err="1"/>
              <a:t>soluta</a:t>
            </a:r>
            <a:r>
              <a:rPr lang="en-US" dirty="0"/>
              <a:t> </a:t>
            </a:r>
            <a:r>
              <a:rPr lang="en-US" dirty="0" err="1"/>
              <a:t>nobis</a:t>
            </a:r>
            <a:r>
              <a:rPr lang="en-US" dirty="0"/>
              <a:t> </a:t>
            </a:r>
            <a:r>
              <a:rPr lang="en-US" dirty="0" err="1"/>
              <a:t>est</a:t>
            </a:r>
            <a:r>
              <a:rPr lang="en-US" dirty="0"/>
              <a:t> </a:t>
            </a:r>
            <a:r>
              <a:rPr lang="en-US" dirty="0" err="1"/>
              <a:t>eligendi</a:t>
            </a:r>
            <a:r>
              <a:rPr lang="en-US" dirty="0"/>
              <a:t> </a:t>
            </a:r>
            <a:r>
              <a:rPr lang="en-US" dirty="0" err="1"/>
              <a:t>optio</a:t>
            </a:r>
            <a:r>
              <a:rPr lang="en-US" dirty="0"/>
              <a:t> </a:t>
            </a:r>
            <a:r>
              <a:rPr lang="en-US" dirty="0" err="1"/>
              <a:t>cumque</a:t>
            </a:r>
            <a:r>
              <a:rPr lang="en-US" dirty="0"/>
              <a:t> </a:t>
            </a:r>
            <a:r>
              <a:rPr lang="en-US" dirty="0" err="1"/>
              <a:t>nihil</a:t>
            </a:r>
            <a:r>
              <a:rPr lang="en-US" dirty="0"/>
              <a:t> </a:t>
            </a:r>
            <a:r>
              <a:rPr lang="en-US" dirty="0" err="1"/>
              <a:t>impedit</a:t>
            </a:r>
            <a:r>
              <a:rPr lang="en-US" dirty="0"/>
              <a:t> quo minus id quod </a:t>
            </a:r>
            <a:r>
              <a:rPr lang="en-US" dirty="0" err="1"/>
              <a:t>maxime</a:t>
            </a:r>
            <a:r>
              <a:rPr lang="en-US" dirty="0"/>
              <a:t> </a:t>
            </a:r>
            <a:r>
              <a:rPr lang="en-US" dirty="0" err="1"/>
              <a:t>placeat</a:t>
            </a:r>
            <a:r>
              <a:rPr lang="en-US" dirty="0"/>
              <a:t> </a:t>
            </a:r>
            <a:r>
              <a:rPr lang="en-US" dirty="0" err="1"/>
              <a:t>facere</a:t>
            </a:r>
            <a:r>
              <a:rPr lang="en-US" dirty="0"/>
              <a:t> </a:t>
            </a:r>
            <a:r>
              <a:rPr lang="en-US" dirty="0" err="1"/>
              <a:t>possimus</a:t>
            </a:r>
            <a:r>
              <a:rPr lang="en-US" dirty="0"/>
              <a:t>, </a:t>
            </a:r>
            <a:r>
              <a:rPr lang="en-US" dirty="0" err="1"/>
              <a:t>omnis</a:t>
            </a:r>
            <a:r>
              <a:rPr lang="en-US" dirty="0"/>
              <a:t> </a:t>
            </a:r>
            <a:r>
              <a:rPr lang="en-US" dirty="0" err="1"/>
              <a:t>voluptas</a:t>
            </a:r>
            <a:r>
              <a:rPr lang="en-US" dirty="0"/>
              <a:t> </a:t>
            </a:r>
            <a:r>
              <a:rPr lang="en-US" dirty="0" err="1"/>
              <a:t>assumenda</a:t>
            </a:r>
            <a:r>
              <a:rPr lang="en-US" dirty="0"/>
              <a:t> </a:t>
            </a:r>
            <a:r>
              <a:rPr lang="en-US" dirty="0" err="1"/>
              <a:t>est</a:t>
            </a:r>
            <a:r>
              <a:rPr lang="en-US" dirty="0"/>
              <a:t>, </a:t>
            </a:r>
            <a:r>
              <a:rPr lang="en-US" dirty="0" err="1"/>
              <a:t>omnis</a:t>
            </a:r>
            <a:r>
              <a:rPr lang="en-US" dirty="0"/>
              <a:t> dolor </a:t>
            </a:r>
            <a:r>
              <a:rPr lang="en-US" dirty="0" err="1"/>
              <a:t>repellendus</a:t>
            </a:r>
            <a:r>
              <a:rPr lang="en-US" dirty="0"/>
              <a:t>. </a:t>
            </a:r>
          </a:p>
          <a:p>
            <a:pPr lvl="0"/>
            <a:endParaRPr lang="en-US" dirty="0"/>
          </a:p>
        </p:txBody>
      </p:sp>
      <p:sp>
        <p:nvSpPr>
          <p:cNvPr id="2" name="Title 1"/>
          <p:cNvSpPr>
            <a:spLocks noGrp="1"/>
          </p:cNvSpPr>
          <p:nvPr>
            <p:ph type="title" hasCustomPrompt="1"/>
          </p:nvPr>
        </p:nvSpPr>
        <p:spPr>
          <a:xfrm>
            <a:off x="457200" y="284378"/>
            <a:ext cx="8229600" cy="700066"/>
          </a:xfrm>
        </p:spPr>
        <p:txBody>
          <a:bodyPr>
            <a:normAutofit/>
          </a:bodyPr>
          <a:lstStyle>
            <a:lvl1pPr algn="l">
              <a:defRPr sz="1900" b="0" i="0">
                <a:solidFill>
                  <a:schemeClr val="tx1"/>
                </a:solidFill>
                <a:latin typeface="Arial Narrow Bold"/>
                <a:cs typeface="Arial Narrow Bold"/>
              </a:defRPr>
            </a:lvl1pPr>
          </a:lstStyle>
          <a:p>
            <a:r>
              <a:rPr lang="en-US" dirty="0"/>
              <a:t>Title</a:t>
            </a:r>
          </a:p>
        </p:txBody>
      </p:sp>
      <p:sp>
        <p:nvSpPr>
          <p:cNvPr id="16" name="Content Placeholder 2"/>
          <p:cNvSpPr>
            <a:spLocks noGrp="1"/>
          </p:cNvSpPr>
          <p:nvPr>
            <p:ph idx="13" hasCustomPrompt="1"/>
          </p:nvPr>
        </p:nvSpPr>
        <p:spPr>
          <a:xfrm>
            <a:off x="457200" y="991826"/>
            <a:ext cx="8229600" cy="516891"/>
          </a:xfrm>
        </p:spPr>
        <p:txBody>
          <a:bodyPr/>
          <a:lstStyle>
            <a:lvl1pPr marL="0" indent="0">
              <a:lnSpc>
                <a:spcPct val="100000"/>
              </a:lnSpc>
              <a:spcBef>
                <a:spcPts val="600"/>
              </a:spcBef>
              <a:spcAft>
                <a:spcPts val="600"/>
              </a:spcAft>
              <a:buFont typeface="Wingdings" charset="2"/>
              <a:buNone/>
              <a:defRPr sz="1800" b="0" i="0" baseline="0">
                <a:solidFill>
                  <a:srgbClr val="61658A"/>
                </a:solidFill>
                <a:latin typeface="Arial Narrow Bold"/>
                <a:cs typeface="Arial Narrow Bold"/>
              </a:defRPr>
            </a:lvl1pPr>
          </a:lstStyle>
          <a:p>
            <a:pPr lvl="0"/>
            <a:r>
              <a:rPr lang="en-US" sz="2200" dirty="0">
                <a:solidFill>
                  <a:srgbClr val="626780"/>
                </a:solidFill>
              </a:rPr>
              <a:t>Subtitle</a:t>
            </a:r>
          </a:p>
        </p:txBody>
      </p:sp>
      <p:sp>
        <p:nvSpPr>
          <p:cNvPr id="17" name="Slide Number Placeholder 5"/>
          <p:cNvSpPr>
            <a:spLocks noGrp="1"/>
          </p:cNvSpPr>
          <p:nvPr>
            <p:ph type="sldNum" sz="quarter" idx="4"/>
          </p:nvPr>
        </p:nvSpPr>
        <p:spPr>
          <a:xfrm>
            <a:off x="6553200" y="6159019"/>
            <a:ext cx="2133600" cy="365125"/>
          </a:xfrm>
          <a:prstGeom prst="rect">
            <a:avLst/>
          </a:prstGeom>
        </p:spPr>
        <p:txBody>
          <a:bodyPr/>
          <a:lstStyle>
            <a:lvl1pPr algn="r">
              <a:defRPr sz="1000" b="0" i="0">
                <a:solidFill>
                  <a:schemeClr val="tx2"/>
                </a:solidFill>
                <a:latin typeface="Arial Narrow"/>
                <a:cs typeface="Arial Narrow"/>
              </a:defRPr>
            </a:lvl1pPr>
          </a:lstStyle>
          <a:p>
            <a:r>
              <a:rPr lang="en-US" dirty="0"/>
              <a:t>SECTION TITLE  |  </a:t>
            </a:r>
            <a:fld id="{F8AF020E-C1AE-2442-A876-9BB9D9FD2B6F}" type="slidenum">
              <a:rPr lang="en-US" smtClean="0"/>
              <a:pPr/>
              <a:t>‹#›</a:t>
            </a:fld>
            <a:endParaRPr lang="en-US" dirty="0"/>
          </a:p>
        </p:txBody>
      </p:sp>
      <p:sp>
        <p:nvSpPr>
          <p:cNvPr id="9" name="Title 1"/>
          <p:cNvSpPr txBox="1">
            <a:spLocks/>
          </p:cNvSpPr>
          <p:nvPr userDrawn="1"/>
        </p:nvSpPr>
        <p:spPr>
          <a:xfrm>
            <a:off x="457200" y="6259631"/>
            <a:ext cx="961744" cy="29356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b="0" i="0" kern="1200" cap="none" baseline="0">
                <a:solidFill>
                  <a:schemeClr val="bg1">
                    <a:lumMod val="95000"/>
                  </a:schemeClr>
                </a:solidFill>
                <a:latin typeface="Arial Narrow Bold"/>
                <a:ea typeface="+mj-ea"/>
                <a:cs typeface="Arial Narrow Bold"/>
              </a:defRPr>
            </a:lvl1pPr>
          </a:lstStyle>
          <a:p>
            <a:r>
              <a:rPr lang="en-US" sz="900" dirty="0"/>
              <a:t>CONFIDENTIAL</a:t>
            </a:r>
          </a:p>
        </p:txBody>
      </p:sp>
      <p:pic>
        <p:nvPicPr>
          <p:cNvPr id="10" name="Picture 9"/>
          <p:cNvPicPr>
            <a:picLocks noChangeAspect="1"/>
          </p:cNvPicPr>
          <p:nvPr userDrawn="1"/>
        </p:nvPicPr>
        <p:blipFill rotWithShape="1">
          <a:blip r:embed="rId3"/>
          <a:srcRect l="11357" t="27083" r="10518" b="31250"/>
          <a:stretch/>
        </p:blipFill>
        <p:spPr>
          <a:xfrm>
            <a:off x="7086600" y="460213"/>
            <a:ext cx="1668764" cy="358875"/>
          </a:xfrm>
          <a:prstGeom prst="rect">
            <a:avLst/>
          </a:prstGeom>
        </p:spPr>
      </p:pic>
    </p:spTree>
    <p:extLst>
      <p:ext uri="{BB962C8B-B14F-4D97-AF65-F5344CB8AC3E}">
        <p14:creationId xmlns:p14="http://schemas.microsoft.com/office/powerpoint/2010/main" val="1640833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8E4B91A-DB03-7449-9BC0-A633D335A1B2}" type="slidenum">
              <a:rPr lang="en-US" smtClean="0"/>
              <a:t>‹#›</a:t>
            </a:fld>
            <a:endParaRPr lang="en-US"/>
          </a:p>
        </p:txBody>
      </p:sp>
    </p:spTree>
    <p:extLst>
      <p:ext uri="{BB962C8B-B14F-4D97-AF65-F5344CB8AC3E}">
        <p14:creationId xmlns:p14="http://schemas.microsoft.com/office/powerpoint/2010/main" val="26510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8E4B91A-DB03-7449-9BC0-A633D335A1B2}" type="slidenum">
              <a:rPr lang="en-US" smtClean="0"/>
              <a:t>‹#›</a:t>
            </a:fld>
            <a:endParaRPr lang="en-US"/>
          </a:p>
        </p:txBody>
      </p:sp>
    </p:spTree>
    <p:extLst>
      <p:ext uri="{BB962C8B-B14F-4D97-AF65-F5344CB8AC3E}">
        <p14:creationId xmlns:p14="http://schemas.microsoft.com/office/powerpoint/2010/main" val="1409981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8E4B91A-DB03-7449-9BC0-A633D335A1B2}" type="slidenum">
              <a:rPr lang="en-US" smtClean="0"/>
              <a:t>‹#›</a:t>
            </a:fld>
            <a:endParaRPr lang="en-US"/>
          </a:p>
        </p:txBody>
      </p:sp>
    </p:spTree>
    <p:extLst>
      <p:ext uri="{BB962C8B-B14F-4D97-AF65-F5344CB8AC3E}">
        <p14:creationId xmlns:p14="http://schemas.microsoft.com/office/powerpoint/2010/main" val="3981942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8E4B91A-DB03-7449-9BC0-A633D335A1B2}" type="slidenum">
              <a:rPr lang="en-US" smtClean="0"/>
              <a:t>‹#›</a:t>
            </a:fld>
            <a:endParaRPr lang="en-US"/>
          </a:p>
        </p:txBody>
      </p:sp>
    </p:spTree>
    <p:extLst>
      <p:ext uri="{BB962C8B-B14F-4D97-AF65-F5344CB8AC3E}">
        <p14:creationId xmlns:p14="http://schemas.microsoft.com/office/powerpoint/2010/main" val="2772283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8E4B91A-DB03-7449-9BC0-A633D335A1B2}" type="slidenum">
              <a:rPr lang="en-US" smtClean="0"/>
              <a:t>‹#›</a:t>
            </a:fld>
            <a:endParaRPr lang="en-US"/>
          </a:p>
        </p:txBody>
      </p:sp>
    </p:spTree>
    <p:extLst>
      <p:ext uri="{BB962C8B-B14F-4D97-AF65-F5344CB8AC3E}">
        <p14:creationId xmlns:p14="http://schemas.microsoft.com/office/powerpoint/2010/main" val="2677352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8E4B91A-DB03-7449-9BC0-A633D335A1B2}" type="slidenum">
              <a:rPr lang="en-US" smtClean="0"/>
              <a:t>‹#›</a:t>
            </a:fld>
            <a:endParaRPr lang="en-US"/>
          </a:p>
        </p:txBody>
      </p:sp>
    </p:spTree>
    <p:extLst>
      <p:ext uri="{BB962C8B-B14F-4D97-AF65-F5344CB8AC3E}">
        <p14:creationId xmlns:p14="http://schemas.microsoft.com/office/powerpoint/2010/main" val="2251586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6553200" y="6159019"/>
            <a:ext cx="2133600" cy="365125"/>
          </a:xfrm>
          <a:prstGeom prst="rect">
            <a:avLst/>
          </a:prstGeom>
        </p:spPr>
        <p:txBody>
          <a:bodyPr/>
          <a:lstStyle>
            <a:lvl1pPr algn="r">
              <a:defRPr sz="1000" b="0" i="0">
                <a:solidFill>
                  <a:srgbClr val="626780"/>
                </a:solidFill>
                <a:latin typeface="Arial Narrow"/>
                <a:cs typeface="Arial Narrow"/>
              </a:defRPr>
            </a:lvl1pPr>
          </a:lstStyle>
          <a:p>
            <a:fld id="{F8AF020E-C1AE-2442-A876-9BB9D9FD2B6F}" type="slidenum">
              <a:rPr lang="en-US" smtClean="0"/>
              <a:pPr/>
              <a:t>‹#›</a:t>
            </a:fld>
            <a:endParaRPr lang="en-US" dirty="0"/>
          </a:p>
        </p:txBody>
      </p:sp>
    </p:spTree>
    <p:extLst>
      <p:ext uri="{BB962C8B-B14F-4D97-AF65-F5344CB8AC3E}">
        <p14:creationId xmlns:p14="http://schemas.microsoft.com/office/powerpoint/2010/main" val="3000187241"/>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lklaw.com/separate-avoided-cost-for-renewable-qualifying-facilities-in-oregon/" TargetMode="External"/><Relationship Id="rId2" Type="http://schemas.openxmlformats.org/officeDocument/2006/relationships/hyperlink" Target="https://www.dom.com/library/domcom/pdfs/north-carolina-power/rates/business-rates/schedule-19fp.pdf?la=en" TargetMode="External"/><Relationship Id="rId1" Type="http://schemas.openxmlformats.org/officeDocument/2006/relationships/slideLayout" Target="../slideLayouts/slideLayout3.xml"/><Relationship Id="rId5" Type="http://schemas.openxmlformats.org/officeDocument/2006/relationships/hyperlink" Target="http://epic.uncc.edu/sites/epic.uncc.edu/files/media/Apr%207_Donna%20Robichaud%20presentation.pdf" TargetMode="External"/><Relationship Id="rId4" Type="http://schemas.openxmlformats.org/officeDocument/2006/relationships/hyperlink" Target="http://www.seia.org/research-resources/solar-industry-data"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ipu.msu.edu/research/pdfs/PURPA%20Title%20II%20Manual%20Final.pdf" TargetMode="External"/><Relationship Id="rId2" Type="http://schemas.openxmlformats.org/officeDocument/2006/relationships/hyperlink" Target="http://www.recycled-energy.com/images/uploads/Reviving-PURPA.pdf" TargetMode="External"/><Relationship Id="rId1" Type="http://schemas.openxmlformats.org/officeDocument/2006/relationships/slideLayout" Target="../slideLayouts/slideLayout3.xml"/><Relationship Id="rId4" Type="http://schemas.openxmlformats.org/officeDocument/2006/relationships/hyperlink" Target="http://www.ferc.gov/CalendarFiles/20160616093043-Rose,%20IPPC-MI.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dpuc.state.ct.us/dockcurr.nsf/8e6fc37a54110e3e852576190052b64d/3f11a6acba5eb1068525803b00570900?OpenDocument" TargetMode="External"/><Relationship Id="rId2" Type="http://schemas.openxmlformats.org/officeDocument/2006/relationships/hyperlink" Target="http://www.michigan.gov/mpsc/0,4639,7-159-16393_74342---,00.html" TargetMode="External"/><Relationship Id="rId1" Type="http://schemas.openxmlformats.org/officeDocument/2006/relationships/slideLayout" Target="../slideLayouts/slideLayout3.xml"/><Relationship Id="rId6" Type="http://schemas.openxmlformats.org/officeDocument/2006/relationships/hyperlink" Target="https://efs.iowa.gov/efs/ShowDocketSummary.do?docketNumber=TF-2016-0294" TargetMode="External"/><Relationship Id="rId5" Type="http://schemas.openxmlformats.org/officeDocument/2006/relationships/hyperlink" Target="https://efs.iowa.gov/efs/ShowDocketSummary.do?docketNumber=TF-2016-0290" TargetMode="External"/><Relationship Id="rId4" Type="http://schemas.openxmlformats.org/officeDocument/2006/relationships/hyperlink" Target="https://efs.iowa.gov/efs/ShowDocketSummary.do?docketNumber=RMU-2016-0006"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seia.org/sites/default/files/NC%20State%20Factsheet_6.15.2016.pdf#overlay-context=state-solar-policy/north-carolina" TargetMode="External"/><Relationship Id="rId2" Type="http://schemas.openxmlformats.org/officeDocument/2006/relationships/hyperlink" Target="http://www.seia.org/sites/default/files/MO%20State%20Factsheet_6.15.2016.pdf#overlay-context=state-solar-policy/missouri"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www.cleanenergyconservatives.com/2016-poll/"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www.cleanenergyconservatives.com/2016-poll/"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americanhistory.si.edu/powering/past/history4.htm" TargetMode="External"/><Relationship Id="rId2" Type="http://schemas.openxmlformats.org/officeDocument/2006/relationships/hyperlink" Target="http://www.ucsusa.org/clean_energy/smart-energy-solutions/strengthen-policy/public-utility-regulatory.html#.V3Gmz-srLRY" TargetMode="External"/><Relationship Id="rId1" Type="http://schemas.openxmlformats.org/officeDocument/2006/relationships/slideLayout" Target="../slideLayouts/slideLayout3.xml"/><Relationship Id="rId4" Type="http://schemas.openxmlformats.org/officeDocument/2006/relationships/hyperlink" Target="http://www.ucsusa.org/clean_energy/smart-energy-solutions/increase-renewables/increasing-renewables-costs.html#.V3HjYesrLm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ferc.gov/CalendarFiles/20160616093043-Rose,%20IPPC-MI.pdf" TargetMode="External"/><Relationship Id="rId2" Type="http://schemas.openxmlformats.org/officeDocument/2006/relationships/hyperlink" Target="http://ipu.msu.edu/research/pdfs/PURPA%20Title%20II%20Manual%20Final.pdf" TargetMode="External"/><Relationship Id="rId1" Type="http://schemas.openxmlformats.org/officeDocument/2006/relationships/slideLayout" Target="../slideLayouts/slideLayout3.xml"/><Relationship Id="rId4" Type="http://schemas.openxmlformats.org/officeDocument/2006/relationships/hyperlink" Target="http://www.ferc.gov/industries/electric/gen-info/qual-fac/what-is.as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ver-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427482" y="3276600"/>
            <a:ext cx="3810000" cy="1431161"/>
          </a:xfrm>
          <a:prstGeom prst="rect">
            <a:avLst/>
          </a:prstGeom>
          <a:noFill/>
        </p:spPr>
        <p:txBody>
          <a:bodyPr wrap="square" rtlCol="0">
            <a:spAutoFit/>
          </a:bodyPr>
          <a:lstStyle/>
          <a:p>
            <a:r>
              <a:rPr lang="en-US" sz="2800" b="1" dirty="0">
                <a:solidFill>
                  <a:srgbClr val="FFFFFF"/>
                </a:solidFill>
                <a:latin typeface="Arial Narrow Bold"/>
                <a:cs typeface="Arial Narrow Bold"/>
              </a:rPr>
              <a:t>Solar Project Development and PURPA</a:t>
            </a:r>
          </a:p>
          <a:p>
            <a:endParaRPr lang="en-US" sz="1200" b="1" dirty="0">
              <a:solidFill>
                <a:srgbClr val="FFFFFF"/>
              </a:solidFill>
              <a:latin typeface="Arial Narrow Bold"/>
              <a:cs typeface="Arial Narrow Bold"/>
            </a:endParaRPr>
          </a:p>
          <a:p>
            <a:endParaRPr lang="en-US" sz="300" b="1" dirty="0">
              <a:solidFill>
                <a:srgbClr val="FFFFFF"/>
              </a:solidFill>
              <a:latin typeface="Arial Narrow Bold"/>
              <a:cs typeface="Arial Narrow Bold"/>
            </a:endParaRPr>
          </a:p>
          <a:p>
            <a:r>
              <a:rPr lang="en-US" sz="1600" b="1" dirty="0">
                <a:latin typeface="Arial Narrow Bold"/>
                <a:cs typeface="Arial Narrow Bold"/>
              </a:rPr>
              <a:t>May – 2017</a:t>
            </a:r>
          </a:p>
        </p:txBody>
      </p:sp>
      <p:pic>
        <p:nvPicPr>
          <p:cNvPr id="2" name="Picture 1"/>
          <p:cNvPicPr>
            <a:picLocks noChangeAspect="1"/>
          </p:cNvPicPr>
          <p:nvPr/>
        </p:nvPicPr>
        <p:blipFill rotWithShape="1">
          <a:blip r:embed="rId3"/>
          <a:srcRect l="6404" t="23826" r="4994" b="28520"/>
          <a:stretch/>
        </p:blipFill>
        <p:spPr>
          <a:xfrm>
            <a:off x="423169" y="1600200"/>
            <a:ext cx="6324600" cy="1371601"/>
          </a:xfrm>
          <a:prstGeom prst="rect">
            <a:avLst/>
          </a:prstGeom>
        </p:spPr>
      </p:pic>
      <p:sp>
        <p:nvSpPr>
          <p:cNvPr id="4" name="Slide Number Placeholder 3"/>
          <p:cNvSpPr>
            <a:spLocks noGrp="1"/>
          </p:cNvSpPr>
          <p:nvPr>
            <p:ph type="sldNum" sz="quarter" idx="12"/>
          </p:nvPr>
        </p:nvSpPr>
        <p:spPr/>
        <p:txBody>
          <a:bodyPr/>
          <a:lstStyle/>
          <a:p>
            <a:fld id="{18E4B91A-DB03-7449-9BC0-A633D335A1B2}" type="slidenum">
              <a:rPr lang="en-US" smtClean="0"/>
              <a:t>1</a:t>
            </a:fld>
            <a:endParaRPr lang="en-US"/>
          </a:p>
        </p:txBody>
      </p:sp>
    </p:spTree>
    <p:extLst>
      <p:ext uri="{BB962C8B-B14F-4D97-AF65-F5344CB8AC3E}">
        <p14:creationId xmlns:p14="http://schemas.microsoft.com/office/powerpoint/2010/main" val="310993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a:off x="304800" y="895350"/>
            <a:ext cx="85344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304800" y="228600"/>
            <a:ext cx="6705600" cy="700066"/>
          </a:xfrm>
        </p:spPr>
        <p:txBody>
          <a:bodyPr>
            <a:normAutofit/>
          </a:bodyPr>
          <a:lstStyle/>
          <a:p>
            <a:r>
              <a:rPr lang="en-US" sz="1700" dirty="0"/>
              <a:t>Avoided cost calculations differ extensively across states which has opened up opportunities for local solar in key markets</a:t>
            </a:r>
          </a:p>
        </p:txBody>
      </p:sp>
      <p:sp>
        <p:nvSpPr>
          <p:cNvPr id="32" name="Slide Number Placeholder 5"/>
          <p:cNvSpPr>
            <a:spLocks noGrp="1"/>
          </p:cNvSpPr>
          <p:nvPr>
            <p:ph type="sldNum" sz="quarter" idx="4"/>
          </p:nvPr>
        </p:nvSpPr>
        <p:spPr>
          <a:xfrm>
            <a:off x="6553200" y="6264275"/>
            <a:ext cx="2133600" cy="365125"/>
          </a:xfrm>
          <a:prstGeom prst="rect">
            <a:avLst/>
          </a:prstGeom>
        </p:spPr>
        <p:txBody>
          <a:bodyPr/>
          <a:lstStyle>
            <a:lvl1pPr algn="r">
              <a:defRPr sz="1000" b="0" i="0">
                <a:solidFill>
                  <a:srgbClr val="626780"/>
                </a:solidFill>
                <a:latin typeface="Arial Narrow"/>
                <a:cs typeface="Arial Narrow"/>
              </a:defRPr>
            </a:lvl1pPr>
          </a:lstStyle>
          <a:p>
            <a:r>
              <a:rPr lang="en-US" dirty="0">
                <a:solidFill>
                  <a:schemeClr val="accent1">
                    <a:lumMod val="60000"/>
                    <a:lumOff val="40000"/>
                  </a:schemeClr>
                </a:solidFill>
              </a:rPr>
              <a:t>CYPRESS CREEK RENEWABLES  |  </a:t>
            </a:r>
            <a:fld id="{F8AF020E-C1AE-2442-A876-9BB9D9FD2B6F}" type="slidenum">
              <a:rPr lang="en-US" smtClean="0">
                <a:solidFill>
                  <a:schemeClr val="accent1">
                    <a:lumMod val="60000"/>
                    <a:lumOff val="40000"/>
                  </a:schemeClr>
                </a:solidFill>
              </a:rPr>
              <a:pPr/>
              <a:t>10</a:t>
            </a:fld>
            <a:endParaRPr lang="en-US" dirty="0">
              <a:solidFill>
                <a:schemeClr val="accent1">
                  <a:lumMod val="60000"/>
                  <a:lumOff val="40000"/>
                </a:schemeClr>
              </a:solidFill>
            </a:endParaRPr>
          </a:p>
        </p:txBody>
      </p:sp>
      <p:sp>
        <p:nvSpPr>
          <p:cNvPr id="15" name="TextBox 14"/>
          <p:cNvSpPr txBox="1"/>
          <p:nvPr/>
        </p:nvSpPr>
        <p:spPr>
          <a:xfrm>
            <a:off x="1676400" y="6150114"/>
            <a:ext cx="6553200" cy="707886"/>
          </a:xfrm>
          <a:prstGeom prst="rect">
            <a:avLst/>
          </a:prstGeom>
          <a:noFill/>
        </p:spPr>
        <p:txBody>
          <a:bodyPr wrap="square" rtlCol="0">
            <a:spAutoFit/>
          </a:bodyPr>
          <a:lstStyle/>
          <a:p>
            <a:pPr marL="228600" indent="-228600">
              <a:buAutoNum type="arabicPeriod"/>
            </a:pPr>
            <a:r>
              <a:rPr lang="en-US" sz="800" dirty="0"/>
              <a:t>“PURPA and the Rights of North Carolina Qualifying Facilities Upon the Termination of Power Purchase Agreement”, Kilpatrick Townsend  &amp; Stockton LLP, 2015</a:t>
            </a:r>
          </a:p>
          <a:p>
            <a:pPr marL="228600" indent="-228600">
              <a:buAutoNum type="arabicPeriod"/>
            </a:pPr>
            <a:r>
              <a:rPr lang="en-US" sz="800" dirty="0">
                <a:latin typeface="+mj-lt"/>
              </a:rPr>
              <a:t>“</a:t>
            </a:r>
            <a:r>
              <a:rPr lang="en-US" sz="800" dirty="0">
                <a:latin typeface="+mj-lt"/>
                <a:hlinkClick r:id="rId2"/>
              </a:rPr>
              <a:t>Schedule 19-FP: Power Purchases from Cogeneration and Small Power Production Qualifying Facilities</a:t>
            </a:r>
            <a:r>
              <a:rPr lang="en-US" sz="800" dirty="0">
                <a:latin typeface="+mj-lt"/>
              </a:rPr>
              <a:t>”, VEPCO, February 26 2016</a:t>
            </a:r>
          </a:p>
          <a:p>
            <a:pPr marL="228600" indent="-228600">
              <a:buFontTx/>
              <a:buAutoNum type="arabicPeriod"/>
            </a:pPr>
            <a:r>
              <a:rPr lang="en-US" sz="800" dirty="0"/>
              <a:t>“</a:t>
            </a:r>
            <a:r>
              <a:rPr lang="en-US" sz="800" dirty="0">
                <a:hlinkClick r:id="rId3" tooltip="Permalink to Separate Avoided Cost for Renewable Qualifying Facilities in Oregon"/>
              </a:rPr>
              <a:t>Separate Avoided Cost for Renewable Qualifying Facilities in Oregon</a:t>
            </a:r>
            <a:r>
              <a:rPr lang="en-US" sz="800" dirty="0"/>
              <a:t>”, </a:t>
            </a:r>
            <a:r>
              <a:rPr lang="en-US" sz="800" dirty="0" err="1"/>
              <a:t>Lovinger</a:t>
            </a:r>
            <a:r>
              <a:rPr lang="en-US" sz="800" dirty="0"/>
              <a:t> Kaufmann LLP</a:t>
            </a:r>
          </a:p>
          <a:p>
            <a:pPr marL="228600" indent="-228600">
              <a:buFontTx/>
              <a:buAutoNum type="arabicPeriod"/>
            </a:pPr>
            <a:r>
              <a:rPr lang="en-US" sz="800" dirty="0"/>
              <a:t>“</a:t>
            </a:r>
            <a:r>
              <a:rPr lang="en-US" sz="800" dirty="0">
                <a:hlinkClick r:id="rId4"/>
              </a:rPr>
              <a:t>Solar Industry Growing at Record Pace</a:t>
            </a:r>
            <a:r>
              <a:rPr lang="en-US" sz="800" dirty="0"/>
              <a:t>”, SEIA, 2016</a:t>
            </a:r>
          </a:p>
          <a:p>
            <a:pPr marL="228600" indent="-228600">
              <a:buFontTx/>
              <a:buAutoNum type="arabicPeriod"/>
            </a:pPr>
            <a:r>
              <a:rPr lang="en-US" sz="800" dirty="0"/>
              <a:t>“</a:t>
            </a:r>
            <a:r>
              <a:rPr lang="en-US" sz="800" dirty="0">
                <a:hlinkClick r:id="rId5"/>
              </a:rPr>
              <a:t>How PURPA is driving utility scale solar in North Carolina</a:t>
            </a:r>
            <a:r>
              <a:rPr lang="en-US" sz="800" dirty="0"/>
              <a:t>”, QF Solutions, April 2015</a:t>
            </a:r>
          </a:p>
        </p:txBody>
      </p:sp>
      <p:sp>
        <p:nvSpPr>
          <p:cNvPr id="22" name="TextBox 21"/>
          <p:cNvSpPr txBox="1"/>
          <p:nvPr/>
        </p:nvSpPr>
        <p:spPr>
          <a:xfrm>
            <a:off x="304800" y="1412667"/>
            <a:ext cx="8534400" cy="3954929"/>
          </a:xfrm>
          <a:prstGeom prst="rect">
            <a:avLst/>
          </a:prstGeom>
          <a:noFill/>
        </p:spPr>
        <p:txBody>
          <a:bodyPr wrap="square" rtlCol="0">
            <a:spAutoFit/>
          </a:bodyPr>
          <a:lstStyle/>
          <a:p>
            <a:pPr marL="171450" indent="-171450">
              <a:spcAft>
                <a:spcPts val="800"/>
              </a:spcAft>
              <a:buFont typeface="Wingdings" panose="05000000000000000000" pitchFamily="2" charset="2"/>
              <a:buChar char="§"/>
            </a:pPr>
            <a:r>
              <a:rPr lang="en-US" sz="1200" dirty="0"/>
              <a:t>Avoided cost is defined as “the incremental costs to an electric utility of electric energy or capacity or both, which but for the purchase from the qualifying facility or qualifying facilities, such utility would generate itself or purchase from another source.”</a:t>
            </a:r>
            <a:r>
              <a:rPr lang="en-US" altLang="en-US" sz="1200" baseline="30000" dirty="0"/>
              <a:t> 1</a:t>
            </a:r>
            <a:endParaRPr lang="en-US" sz="1200" dirty="0"/>
          </a:p>
          <a:p>
            <a:pPr marL="171450" indent="-171450">
              <a:spcAft>
                <a:spcPts val="800"/>
              </a:spcAft>
              <a:buFont typeface="Wingdings" panose="05000000000000000000" pitchFamily="2" charset="2"/>
              <a:buChar char="§"/>
            </a:pPr>
            <a:r>
              <a:rPr lang="en-US" sz="1200" dirty="0"/>
              <a:t>There are three kinds of avoided cost rates that apply to transactions between QFs and utilities:</a:t>
            </a:r>
          </a:p>
          <a:p>
            <a:pPr marL="346075" lvl="1" indent="-173038" fontAlgn="base">
              <a:spcAft>
                <a:spcPts val="600"/>
              </a:spcAft>
              <a:buFont typeface="+mj-lt"/>
              <a:buAutoNum type="arabicPeriod"/>
            </a:pPr>
            <a:r>
              <a:rPr lang="en-US" altLang="en-US" sz="1200" dirty="0">
                <a:cs typeface="Arial Narrow Bold"/>
              </a:rPr>
              <a:t>Standard offer fixed rates – apply to QF sales made under a PPA agreement that satisfy the state determined standard offer capacity threshold. </a:t>
            </a:r>
            <a:r>
              <a:rPr lang="en-US" sz="1200" dirty="0"/>
              <a:t>FERC requires states to establish standard offer rates for purchases from QFs with a design capacity of 100 kW or less, in order to facilitate very small QFs to sell to utilities and reduce associated transaction costs. However, states are at liberty to choose their threshold for standard rates, so long as it is above 100 kW.</a:t>
            </a:r>
          </a:p>
          <a:p>
            <a:pPr marL="346075" lvl="1" indent="-173038" fontAlgn="base">
              <a:spcAft>
                <a:spcPts val="600"/>
              </a:spcAft>
              <a:buFont typeface="+mj-lt"/>
              <a:buAutoNum type="arabicPeriod"/>
            </a:pPr>
            <a:r>
              <a:rPr lang="en-US" sz="1200" dirty="0"/>
              <a:t>Bilateral or negotiated fixed rates – apply to QF sales under a PPA agreement for QFs that are ineligible for standard offer rates, i.e. with capacity of more than the state determined standard offer threshold. Under these contracts, QFs have the right to appeal to the presiding state commission if the bilateral rate does not provide proper compensation or the QF and the utility are unable to agree on contract terms.</a:t>
            </a:r>
          </a:p>
          <a:p>
            <a:pPr marL="346075" lvl="1" indent="-173038" fontAlgn="base">
              <a:spcAft>
                <a:spcPts val="600"/>
              </a:spcAft>
              <a:buFont typeface="+mj-lt"/>
              <a:buAutoNum type="arabicPeriod"/>
            </a:pPr>
            <a:r>
              <a:rPr lang="en-US" altLang="en-US" sz="1200" dirty="0">
                <a:cs typeface="Arial Narrow Bold"/>
              </a:rPr>
              <a:t>Variable rates – apply to QF sales made on an as-available basis and FERC requires states to establish these rates in the same way standard offer rates are set</a:t>
            </a:r>
            <a:endParaRPr lang="en-US" altLang="en-US" sz="1200" baseline="30000" dirty="0">
              <a:cs typeface="Arial Narrow Bold"/>
            </a:endParaRPr>
          </a:p>
          <a:p>
            <a:pPr marL="171450" indent="-171450" fontAlgn="base">
              <a:spcAft>
                <a:spcPts val="800"/>
              </a:spcAft>
              <a:buFont typeface="Wingdings" panose="05000000000000000000" pitchFamily="2" charset="2"/>
              <a:buChar char="§"/>
            </a:pPr>
            <a:r>
              <a:rPr lang="en-US" sz="1200" dirty="0"/>
              <a:t>As per FERC’s 2010 ruling, certain states require utilities to offer a resource-specific avoided cost rate based upon the nature of the generating QF. A renewable avoided cost rate is based on the cost to satisfy the state’s renewable portfolio standard. Under this scenario QFs can choose between the old generic rate and the renewable avoided cost rate with the provision that the renewable avoided cost rate grants the utility retention rights over Renewable Energy Certificates (RECs).</a:t>
            </a:r>
            <a:r>
              <a:rPr lang="en-US" sz="1200" baseline="30000" dirty="0"/>
              <a:t>3</a:t>
            </a:r>
            <a:r>
              <a:rPr lang="en-US" sz="1200" dirty="0"/>
              <a:t> To date only Oregon has adopted the resource-specific avoided cost methodology.</a:t>
            </a:r>
          </a:p>
          <a:p>
            <a:pPr marL="171450" indent="-171450" fontAlgn="base">
              <a:spcAft>
                <a:spcPts val="800"/>
              </a:spcAft>
              <a:buFont typeface="Wingdings" panose="05000000000000000000" pitchFamily="2" charset="2"/>
              <a:buChar char="§"/>
            </a:pPr>
            <a:r>
              <a:rPr lang="en-US" altLang="en-US" sz="1200" dirty="0"/>
              <a:t>The declining cost of solar (over 70%) over the last 10 years</a:t>
            </a:r>
            <a:r>
              <a:rPr lang="en-US" altLang="en-US" sz="1200" baseline="30000" dirty="0"/>
              <a:t>4</a:t>
            </a:r>
            <a:r>
              <a:rPr lang="en-US" altLang="en-US" sz="1200" dirty="0"/>
              <a:t> coupled with the federal investment tax credit, has enabled the proliferation of solar QF’s and made solar competitive with avoided cost power</a:t>
            </a:r>
            <a:r>
              <a:rPr lang="en-US" altLang="en-US" sz="1200" baseline="30000" dirty="0"/>
              <a:t>5</a:t>
            </a:r>
          </a:p>
        </p:txBody>
      </p:sp>
      <p:grpSp>
        <p:nvGrpSpPr>
          <p:cNvPr id="5" name="Group 4"/>
          <p:cNvGrpSpPr/>
          <p:nvPr/>
        </p:nvGrpSpPr>
        <p:grpSpPr>
          <a:xfrm>
            <a:off x="304800" y="1143000"/>
            <a:ext cx="8534399" cy="276999"/>
            <a:chOff x="438307" y="1143000"/>
            <a:chExt cx="8233253" cy="276999"/>
          </a:xfrm>
        </p:grpSpPr>
        <p:cxnSp>
          <p:nvCxnSpPr>
            <p:cNvPr id="9" name="Straight Connector 8"/>
            <p:cNvCxnSpPr/>
            <p:nvPr/>
          </p:nvCxnSpPr>
          <p:spPr>
            <a:xfrm>
              <a:off x="438307" y="1265252"/>
              <a:ext cx="8233253"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62001" y="1143000"/>
              <a:ext cx="1523999" cy="276999"/>
            </a:xfrm>
            <a:prstGeom prst="rect">
              <a:avLst/>
            </a:prstGeom>
            <a:solidFill>
              <a:schemeClr val="bg1"/>
            </a:solidFill>
          </p:spPr>
          <p:txBody>
            <a:bodyPr wrap="square" rtlCol="0">
              <a:spAutoFit/>
            </a:bodyPr>
            <a:lstStyle/>
            <a:p>
              <a:pPr marL="342900" indent="-342900" algn="ctr">
                <a:buFont typeface="+mj-lt"/>
                <a:buAutoNum type="arabicPeriod" startAt="2"/>
              </a:pPr>
              <a:r>
                <a:rPr lang="en-US" sz="1200" b="1" dirty="0"/>
                <a:t>Avoided Cost</a:t>
              </a:r>
            </a:p>
          </p:txBody>
        </p:sp>
      </p:grpSp>
    </p:spTree>
    <p:extLst>
      <p:ext uri="{BB962C8B-B14F-4D97-AF65-F5344CB8AC3E}">
        <p14:creationId xmlns:p14="http://schemas.microsoft.com/office/powerpoint/2010/main" val="1115729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2790185194"/>
              </p:ext>
            </p:extLst>
          </p:nvPr>
        </p:nvGraphicFramePr>
        <p:xfrm>
          <a:off x="457200" y="1522445"/>
          <a:ext cx="2499360" cy="3831271"/>
        </p:xfrm>
        <a:graphic>
          <a:graphicData uri="http://schemas.openxmlformats.org/drawingml/2006/table">
            <a:tbl>
              <a:tblPr firstRow="1" bandRow="1">
                <a:tableStyleId>{5C22544A-7EE6-4342-B048-85BDC9FD1C3A}</a:tableStyleId>
              </a:tblPr>
              <a:tblGrid>
                <a:gridCol w="2499360">
                  <a:extLst>
                    <a:ext uri="{9D8B030D-6E8A-4147-A177-3AD203B41FA5}">
                      <a16:colId xmlns:a16="http://schemas.microsoft.com/office/drawing/2014/main" val="1440337802"/>
                    </a:ext>
                  </a:extLst>
                </a:gridCol>
              </a:tblGrid>
              <a:tr h="611155">
                <a:tc>
                  <a:txBody>
                    <a:bodyPr/>
                    <a:lstStyle/>
                    <a:p>
                      <a:pPr marL="0" indent="0" algn="l" defTabSz="457200" rtl="0" eaLnBrk="1" latinLnBrk="0" hangingPunct="1">
                        <a:spcAft>
                          <a:spcPts val="800"/>
                        </a:spcAft>
                        <a:buFont typeface="Wingdings" panose="05000000000000000000" pitchFamily="2" charset="2"/>
                        <a:buNone/>
                      </a:pPr>
                      <a:r>
                        <a:rPr lang="en-US" sz="1100" kern="1200" dirty="0">
                          <a:solidFill>
                            <a:schemeClr val="tx1"/>
                          </a:solidFill>
                          <a:latin typeface="+mn-lt"/>
                          <a:ea typeface="+mn-ea"/>
                          <a:cs typeface="+mn-cs"/>
                        </a:rPr>
                        <a:t>Congress</a:t>
                      </a:r>
                    </a:p>
                    <a:p>
                      <a:pPr marL="171450" indent="-171450" algn="l" defTabSz="457200" rtl="0" eaLnBrk="1" latinLnBrk="0" hangingPunct="1">
                        <a:spcAft>
                          <a:spcPts val="800"/>
                        </a:spcAft>
                        <a:buFont typeface="Wingdings" panose="05000000000000000000" pitchFamily="2" charset="2"/>
                        <a:buChar char="§"/>
                      </a:pPr>
                      <a:r>
                        <a:rPr lang="en-US" sz="1100" b="0" kern="1200" dirty="0">
                          <a:solidFill>
                            <a:schemeClr val="tx1"/>
                          </a:solidFill>
                          <a:latin typeface="+mn-lt"/>
                          <a:ea typeface="+mn-ea"/>
                          <a:cs typeface="+mn-cs"/>
                        </a:rPr>
                        <a:t>Passed PURPA into effect in 1978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03560594"/>
                  </a:ext>
                </a:extLst>
              </a:tr>
              <a:tr h="3220116">
                <a:tc>
                  <a:txBody>
                    <a:bodyPr/>
                    <a:lstStyle/>
                    <a:p>
                      <a:pPr marL="0" indent="0" algn="l" defTabSz="457200" rtl="0" eaLnBrk="1" latinLnBrk="0" hangingPunct="1">
                        <a:spcAft>
                          <a:spcPts val="800"/>
                        </a:spcAft>
                        <a:buFont typeface="Wingdings" panose="05000000000000000000" pitchFamily="2" charset="2"/>
                        <a:buNone/>
                      </a:pPr>
                      <a:r>
                        <a:rPr lang="en-US" sz="1100" b="1" kern="1200" dirty="0">
                          <a:solidFill>
                            <a:schemeClr val="tx1"/>
                          </a:solidFill>
                          <a:latin typeface="+mn-lt"/>
                          <a:ea typeface="+mn-ea"/>
                          <a:cs typeface="+mn-cs"/>
                        </a:rPr>
                        <a:t>FERC</a:t>
                      </a:r>
                    </a:p>
                    <a:p>
                      <a:pPr marL="171450" marR="0" indent="-171450" algn="l" defTabSz="4572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lang="en-US" sz="1100" b="0" kern="1200" dirty="0">
                          <a:solidFill>
                            <a:schemeClr val="tx1"/>
                          </a:solidFill>
                          <a:latin typeface="+mn-lt"/>
                          <a:ea typeface="+mn-ea"/>
                          <a:cs typeface="+mn-cs"/>
                        </a:rPr>
                        <a:t>Prescribes </a:t>
                      </a:r>
                      <a:r>
                        <a:rPr lang="en-US" sz="1100" b="0" kern="1200" baseline="0" dirty="0">
                          <a:solidFill>
                            <a:schemeClr val="tx1"/>
                          </a:solidFill>
                          <a:latin typeface="+mn-lt"/>
                          <a:ea typeface="+mn-ea"/>
                          <a:cs typeface="+mn-cs"/>
                        </a:rPr>
                        <a:t>broad parameters for interpretation of PURPA</a:t>
                      </a:r>
                    </a:p>
                    <a:p>
                      <a:pPr marL="171450" marR="0" indent="-171450" algn="l" defTabSz="457200" rtl="0" eaLnBrk="1" fontAlgn="auto" latinLnBrk="0" hangingPunct="1">
                        <a:lnSpc>
                          <a:spcPct val="100000"/>
                        </a:lnSpc>
                        <a:spcBef>
                          <a:spcPts val="0"/>
                        </a:spcBef>
                        <a:spcAft>
                          <a:spcPts val="800"/>
                        </a:spcAft>
                        <a:buClrTx/>
                        <a:buSzTx/>
                        <a:buFont typeface="Arial Narrow" panose="020B0606020202030204" pitchFamily="34" charset="0"/>
                        <a:buChar char="–"/>
                        <a:tabLst/>
                        <a:defRPr/>
                      </a:pPr>
                      <a:r>
                        <a:rPr lang="en-US" sz="1000" b="0" kern="1200" baseline="0" dirty="0">
                          <a:solidFill>
                            <a:schemeClr val="tx1"/>
                          </a:solidFill>
                          <a:latin typeface="+mn-lt"/>
                          <a:ea typeface="+mn-ea"/>
                          <a:cs typeface="+mn-cs"/>
                        </a:rPr>
                        <a:t>Definitions and guidelines</a:t>
                      </a:r>
                    </a:p>
                    <a:p>
                      <a:pPr marL="171450" marR="0" indent="-171450" algn="l" defTabSz="457200" rtl="0" eaLnBrk="1" fontAlgn="auto" latinLnBrk="0" hangingPunct="1">
                        <a:lnSpc>
                          <a:spcPct val="100000"/>
                        </a:lnSpc>
                        <a:spcBef>
                          <a:spcPts val="0"/>
                        </a:spcBef>
                        <a:spcAft>
                          <a:spcPts val="800"/>
                        </a:spcAft>
                        <a:buClrTx/>
                        <a:buSzTx/>
                        <a:buFont typeface="Arial Narrow" panose="020B0606020202030204" pitchFamily="34" charset="0"/>
                        <a:buChar char="–"/>
                        <a:tabLst/>
                        <a:defRPr/>
                      </a:pPr>
                      <a:r>
                        <a:rPr lang="en-US" sz="1000" b="0" kern="1200" baseline="0" dirty="0">
                          <a:solidFill>
                            <a:schemeClr val="tx1"/>
                          </a:solidFill>
                          <a:latin typeface="+mn-lt"/>
                          <a:ea typeface="+mn-ea"/>
                          <a:cs typeface="+mn-cs"/>
                        </a:rPr>
                        <a:t>Capacity floor for standard rates</a:t>
                      </a:r>
                    </a:p>
                    <a:p>
                      <a:pPr marL="171450" marR="0" indent="-171450" algn="l" defTabSz="457200" rtl="0" eaLnBrk="1" fontAlgn="auto" latinLnBrk="0" hangingPunct="1">
                        <a:lnSpc>
                          <a:spcPct val="100000"/>
                        </a:lnSpc>
                        <a:spcBef>
                          <a:spcPts val="0"/>
                        </a:spcBef>
                        <a:spcAft>
                          <a:spcPts val="800"/>
                        </a:spcAft>
                        <a:buClrTx/>
                        <a:buSzTx/>
                        <a:buFont typeface="Arial Narrow" panose="020B0606020202030204" pitchFamily="34" charset="0"/>
                        <a:buChar char="–"/>
                        <a:tabLst/>
                        <a:defRPr/>
                      </a:pPr>
                      <a:r>
                        <a:rPr lang="en-US" sz="1000" b="0" kern="1200" baseline="0" dirty="0">
                          <a:solidFill>
                            <a:schemeClr val="tx1"/>
                          </a:solidFill>
                          <a:latin typeface="+mn-lt"/>
                          <a:ea typeface="+mn-ea"/>
                          <a:cs typeface="+mn-cs"/>
                        </a:rPr>
                        <a:t>Considerations for avoided cost calculations</a:t>
                      </a:r>
                      <a:endParaRPr lang="en-US" sz="1000" b="0" kern="1200" dirty="0">
                        <a:solidFill>
                          <a:schemeClr val="tx1"/>
                        </a:solidFill>
                        <a:latin typeface="+mn-lt"/>
                        <a:ea typeface="+mn-ea"/>
                        <a:cs typeface="+mn-cs"/>
                      </a:endParaRPr>
                    </a:p>
                    <a:p>
                      <a:pPr marL="171450" marR="0" indent="-171450" algn="l" defTabSz="4572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lang="en-US" sz="1100" b="0" kern="1200" dirty="0">
                          <a:solidFill>
                            <a:schemeClr val="tx1"/>
                          </a:solidFill>
                          <a:latin typeface="+mn-lt"/>
                          <a:ea typeface="+mn-ea"/>
                          <a:cs typeface="+mn-cs"/>
                        </a:rPr>
                        <a:t>Certifies</a:t>
                      </a:r>
                      <a:r>
                        <a:rPr lang="en-US" sz="1100" b="0" kern="1200" baseline="0" dirty="0">
                          <a:solidFill>
                            <a:schemeClr val="tx1"/>
                          </a:solidFill>
                          <a:latin typeface="+mn-lt"/>
                          <a:ea typeface="+mn-ea"/>
                          <a:cs typeface="+mn-cs"/>
                        </a:rPr>
                        <a:t> and decertifies </a:t>
                      </a:r>
                      <a:r>
                        <a:rPr lang="en-US" sz="1100" b="0" kern="1200" dirty="0">
                          <a:solidFill>
                            <a:schemeClr val="tx1"/>
                          </a:solidFill>
                          <a:latin typeface="+mn-lt"/>
                          <a:ea typeface="+mn-ea"/>
                          <a:cs typeface="+mn-cs"/>
                        </a:rPr>
                        <a:t>QFs </a:t>
                      </a:r>
                    </a:p>
                    <a:p>
                      <a:pPr marL="171450" marR="0" indent="-171450" algn="l" defTabSz="4572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lang="en-US" sz="1100" b="0" kern="1200" dirty="0">
                          <a:solidFill>
                            <a:schemeClr val="tx1"/>
                          </a:solidFill>
                          <a:latin typeface="+mn-lt"/>
                          <a:ea typeface="+mn-ea"/>
                          <a:cs typeface="+mn-cs"/>
                        </a:rPr>
                        <a:t>Determines</a:t>
                      </a:r>
                      <a:r>
                        <a:rPr lang="en-US" sz="1100" b="0" kern="1200" baseline="0" dirty="0">
                          <a:solidFill>
                            <a:schemeClr val="tx1"/>
                          </a:solidFill>
                          <a:latin typeface="+mn-lt"/>
                          <a:ea typeface="+mn-ea"/>
                          <a:cs typeface="+mn-cs"/>
                        </a:rPr>
                        <a:t> utility exemptions from PURPA’s must-buy obligation</a:t>
                      </a:r>
                      <a:endParaRPr lang="en-US" sz="1100" b="0" kern="1200" dirty="0">
                        <a:solidFill>
                          <a:schemeClr val="tx1"/>
                        </a:solidFill>
                        <a:latin typeface="+mn-lt"/>
                        <a:ea typeface="+mn-ea"/>
                        <a:cs typeface="+mn-cs"/>
                      </a:endParaRPr>
                    </a:p>
                    <a:p>
                      <a:pPr marL="171450" marR="0" indent="-171450" algn="l" defTabSz="4572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lang="en-US" sz="1100" b="0" kern="1200" dirty="0">
                          <a:solidFill>
                            <a:schemeClr val="tx1"/>
                          </a:solidFill>
                          <a:latin typeface="+mn-lt"/>
                          <a:ea typeface="+mn-ea"/>
                          <a:cs typeface="+mn-cs"/>
                        </a:rPr>
                        <a:t>Conducts oversight of QF - Utility dealings</a:t>
                      </a:r>
                    </a:p>
                    <a:p>
                      <a:pPr marL="171450" marR="0" indent="-171450" algn="l" defTabSz="4572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lang="en-US" sz="1100" dirty="0">
                          <a:solidFill>
                            <a:schemeClr val="tx1"/>
                          </a:solidFill>
                        </a:rPr>
                        <a:t>Holds discretionary power to enforce</a:t>
                      </a:r>
                      <a:r>
                        <a:rPr lang="en-US" sz="1100" baseline="0" dirty="0">
                          <a:solidFill>
                            <a:schemeClr val="tx1"/>
                          </a:solidFill>
                        </a:rPr>
                        <a:t> </a:t>
                      </a:r>
                      <a:r>
                        <a:rPr lang="en-US" sz="1100" dirty="0">
                          <a:solidFill>
                            <a:schemeClr val="tx1"/>
                          </a:solidFill>
                        </a:rPr>
                        <a:t>PURPA rules against state commissions and non-regulated utilities</a:t>
                      </a:r>
                      <a:endParaRPr lang="en-US" sz="1100" b="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45264774"/>
                  </a:ext>
                </a:extLst>
              </a:tr>
            </a:tbl>
          </a:graphicData>
        </a:graphic>
      </p:graphicFrame>
      <p:cxnSp>
        <p:nvCxnSpPr>
          <p:cNvPr id="27" name="Straight Connector 26"/>
          <p:cNvCxnSpPr/>
          <p:nvPr/>
        </p:nvCxnSpPr>
        <p:spPr>
          <a:xfrm>
            <a:off x="304800" y="895350"/>
            <a:ext cx="85344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304800" y="228600"/>
            <a:ext cx="6781800" cy="700066"/>
          </a:xfrm>
        </p:spPr>
        <p:txBody>
          <a:bodyPr>
            <a:normAutofit/>
          </a:bodyPr>
          <a:lstStyle/>
          <a:p>
            <a:r>
              <a:rPr lang="en-US" sz="1700" dirty="0"/>
              <a:t>Despite its origins in the White House, PURPA is largely interpreted and executed at the state level</a:t>
            </a:r>
          </a:p>
        </p:txBody>
      </p:sp>
      <p:sp>
        <p:nvSpPr>
          <p:cNvPr id="32" name="Slide Number Placeholder 5"/>
          <p:cNvSpPr>
            <a:spLocks noGrp="1"/>
          </p:cNvSpPr>
          <p:nvPr>
            <p:ph type="sldNum" sz="quarter" idx="4"/>
          </p:nvPr>
        </p:nvSpPr>
        <p:spPr>
          <a:xfrm>
            <a:off x="6553200" y="6264275"/>
            <a:ext cx="2133600" cy="365125"/>
          </a:xfrm>
          <a:prstGeom prst="rect">
            <a:avLst/>
          </a:prstGeom>
        </p:spPr>
        <p:txBody>
          <a:bodyPr/>
          <a:lstStyle>
            <a:lvl1pPr algn="r">
              <a:defRPr sz="1000" b="0" i="0">
                <a:solidFill>
                  <a:srgbClr val="626780"/>
                </a:solidFill>
                <a:latin typeface="Arial Narrow"/>
                <a:cs typeface="Arial Narrow"/>
              </a:defRPr>
            </a:lvl1pPr>
          </a:lstStyle>
          <a:p>
            <a:r>
              <a:rPr lang="en-US" dirty="0">
                <a:solidFill>
                  <a:schemeClr val="accent1">
                    <a:lumMod val="60000"/>
                    <a:lumOff val="40000"/>
                  </a:schemeClr>
                </a:solidFill>
              </a:rPr>
              <a:t>CYPRESS CREEK RENEWABLES  |  </a:t>
            </a:r>
            <a:fld id="{F8AF020E-C1AE-2442-A876-9BB9D9FD2B6F}" type="slidenum">
              <a:rPr lang="en-US" smtClean="0">
                <a:solidFill>
                  <a:schemeClr val="accent1">
                    <a:lumMod val="60000"/>
                    <a:lumOff val="40000"/>
                  </a:schemeClr>
                </a:solidFill>
              </a:rPr>
              <a:pPr/>
              <a:t>11</a:t>
            </a:fld>
            <a:endParaRPr lang="en-US" dirty="0">
              <a:solidFill>
                <a:schemeClr val="accent1">
                  <a:lumMod val="60000"/>
                  <a:lumOff val="40000"/>
                </a:schemeClr>
              </a:solidFill>
            </a:endParaRPr>
          </a:p>
        </p:txBody>
      </p:sp>
      <p:sp>
        <p:nvSpPr>
          <p:cNvPr id="4" name="Pentagon 3"/>
          <p:cNvSpPr/>
          <p:nvPr/>
        </p:nvSpPr>
        <p:spPr>
          <a:xfrm>
            <a:off x="304800" y="1143000"/>
            <a:ext cx="2651760" cy="301752"/>
          </a:xfrm>
          <a:prstGeom prst="homePlat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solidFill>
              </a:rPr>
              <a:t>Federal</a:t>
            </a:r>
          </a:p>
        </p:txBody>
      </p:sp>
      <p:sp>
        <p:nvSpPr>
          <p:cNvPr id="5" name="Chevron 4"/>
          <p:cNvSpPr/>
          <p:nvPr/>
        </p:nvSpPr>
        <p:spPr>
          <a:xfrm>
            <a:off x="3246120" y="1143000"/>
            <a:ext cx="2651760" cy="301752"/>
          </a:xfrm>
          <a:prstGeom prst="chevro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rPr>
              <a:t>State</a:t>
            </a:r>
          </a:p>
        </p:txBody>
      </p:sp>
      <p:sp>
        <p:nvSpPr>
          <p:cNvPr id="14" name="Chevron 13"/>
          <p:cNvSpPr/>
          <p:nvPr/>
        </p:nvSpPr>
        <p:spPr>
          <a:xfrm>
            <a:off x="6187440" y="1143000"/>
            <a:ext cx="2651760" cy="301752"/>
          </a:xfrm>
          <a:prstGeom prst="chevron">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rPr>
              <a:t>Utility</a:t>
            </a:r>
          </a:p>
        </p:txBody>
      </p:sp>
      <p:sp>
        <p:nvSpPr>
          <p:cNvPr id="8" name="Oval 7"/>
          <p:cNvSpPr/>
          <p:nvPr/>
        </p:nvSpPr>
        <p:spPr>
          <a:xfrm>
            <a:off x="304800" y="1573467"/>
            <a:ext cx="182880" cy="182880"/>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1</a:t>
            </a:r>
          </a:p>
        </p:txBody>
      </p:sp>
      <p:sp>
        <p:nvSpPr>
          <p:cNvPr id="17" name="Oval 16"/>
          <p:cNvSpPr/>
          <p:nvPr/>
        </p:nvSpPr>
        <p:spPr>
          <a:xfrm>
            <a:off x="304800" y="2179320"/>
            <a:ext cx="182880" cy="182880"/>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2</a:t>
            </a:r>
          </a:p>
        </p:txBody>
      </p:sp>
      <p:graphicFrame>
        <p:nvGraphicFramePr>
          <p:cNvPr id="18" name="Table 17"/>
          <p:cNvGraphicFramePr>
            <a:graphicFrameLocks noGrp="1"/>
          </p:cNvGraphicFramePr>
          <p:nvPr>
            <p:extLst>
              <p:ext uri="{D42A27DB-BD31-4B8C-83A1-F6EECF244321}">
                <p14:modId xmlns:p14="http://schemas.microsoft.com/office/powerpoint/2010/main" val="4077897419"/>
              </p:ext>
            </p:extLst>
          </p:nvPr>
        </p:nvGraphicFramePr>
        <p:xfrm>
          <a:off x="3398520" y="1522445"/>
          <a:ext cx="2499360" cy="3713480"/>
        </p:xfrm>
        <a:graphic>
          <a:graphicData uri="http://schemas.openxmlformats.org/drawingml/2006/table">
            <a:tbl>
              <a:tblPr firstRow="1" bandRow="1">
                <a:tableStyleId>{5C22544A-7EE6-4342-B048-85BDC9FD1C3A}</a:tableStyleId>
              </a:tblPr>
              <a:tblGrid>
                <a:gridCol w="2499360">
                  <a:extLst>
                    <a:ext uri="{9D8B030D-6E8A-4147-A177-3AD203B41FA5}">
                      <a16:colId xmlns:a16="http://schemas.microsoft.com/office/drawing/2014/main" val="1440337802"/>
                    </a:ext>
                  </a:extLst>
                </a:gridCol>
              </a:tblGrid>
              <a:tr h="666084">
                <a:tc>
                  <a:txBody>
                    <a:bodyPr/>
                    <a:lstStyle/>
                    <a:p>
                      <a:pPr marL="0" indent="0" algn="l" defTabSz="457200" rtl="0" eaLnBrk="1" latinLnBrk="0" hangingPunct="1">
                        <a:spcAft>
                          <a:spcPts val="800"/>
                        </a:spcAft>
                        <a:buFont typeface="Wingdings" panose="05000000000000000000" pitchFamily="2" charset="2"/>
                        <a:buNone/>
                      </a:pPr>
                      <a:r>
                        <a:rPr lang="en-US" sz="1100" kern="1200" dirty="0">
                          <a:solidFill>
                            <a:schemeClr val="tx1"/>
                          </a:solidFill>
                          <a:latin typeface="+mn-lt"/>
                          <a:ea typeface="+mn-ea"/>
                          <a:cs typeface="+mn-cs"/>
                        </a:rPr>
                        <a:t>State Public Utility Commissions </a:t>
                      </a:r>
                      <a:endParaRPr lang="en-US" sz="1100" b="1" kern="1200" dirty="0">
                        <a:solidFill>
                          <a:schemeClr val="tx1"/>
                        </a:solidFill>
                        <a:latin typeface="+mn-lt"/>
                        <a:ea typeface="+mn-ea"/>
                        <a:cs typeface="+mn-cs"/>
                      </a:endParaRPr>
                    </a:p>
                    <a:p>
                      <a:pPr marL="171450" marR="0" indent="-171450" algn="l" defTabSz="4572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lang="en-US" sz="1100" b="0" kern="1200" dirty="0">
                          <a:solidFill>
                            <a:schemeClr val="tx1"/>
                          </a:solidFill>
                          <a:latin typeface="+mn-lt"/>
                          <a:ea typeface="+mn-ea"/>
                          <a:cs typeface="+mn-cs"/>
                        </a:rPr>
                        <a:t>Determines avoided</a:t>
                      </a:r>
                      <a:r>
                        <a:rPr lang="en-US" sz="1100" b="0" kern="1200" baseline="0" dirty="0">
                          <a:solidFill>
                            <a:schemeClr val="tx1"/>
                          </a:solidFill>
                          <a:latin typeface="+mn-lt"/>
                          <a:ea typeface="+mn-ea"/>
                          <a:cs typeface="+mn-cs"/>
                        </a:rPr>
                        <a:t> cost calculations to be used by utilities in the state</a:t>
                      </a:r>
                      <a:endParaRPr lang="en-US" sz="1400" b="0" kern="1200" baseline="0" dirty="0">
                        <a:solidFill>
                          <a:schemeClr val="tx1"/>
                        </a:solidFill>
                        <a:latin typeface="+mn-lt"/>
                        <a:ea typeface="+mn-ea"/>
                        <a:cs typeface="+mn-cs"/>
                      </a:endParaRPr>
                    </a:p>
                    <a:p>
                      <a:pPr marL="171450" marR="0" indent="-171450" algn="l" defTabSz="457200" rtl="0" eaLnBrk="1" fontAlgn="auto" latinLnBrk="0" hangingPunct="1">
                        <a:lnSpc>
                          <a:spcPct val="100000"/>
                        </a:lnSpc>
                        <a:spcBef>
                          <a:spcPts val="0"/>
                        </a:spcBef>
                        <a:spcAft>
                          <a:spcPts val="800"/>
                        </a:spcAft>
                        <a:buClrTx/>
                        <a:buSzTx/>
                        <a:buFont typeface="Arial Narrow" panose="020B0606020202030204" pitchFamily="34" charset="0"/>
                        <a:buChar char="–"/>
                        <a:tabLst/>
                        <a:defRPr/>
                      </a:pPr>
                      <a:r>
                        <a:rPr lang="en-US" sz="1000" b="0" kern="1200" baseline="0" dirty="0">
                          <a:solidFill>
                            <a:schemeClr val="tx1"/>
                          </a:solidFill>
                          <a:latin typeface="+mn-lt"/>
                          <a:ea typeface="+mn-ea"/>
                          <a:cs typeface="+mn-cs"/>
                        </a:rPr>
                        <a:t>Components to be included in the calculation (e.g. capacity payments or environmental externalities, etc.)</a:t>
                      </a:r>
                    </a:p>
                    <a:p>
                      <a:pPr marL="171450" marR="0" indent="-171450" algn="l" defTabSz="457200" rtl="0" eaLnBrk="1" fontAlgn="auto" latinLnBrk="0" hangingPunct="1">
                        <a:lnSpc>
                          <a:spcPct val="100000"/>
                        </a:lnSpc>
                        <a:spcBef>
                          <a:spcPts val="0"/>
                        </a:spcBef>
                        <a:spcAft>
                          <a:spcPts val="800"/>
                        </a:spcAft>
                        <a:buClrTx/>
                        <a:buSzTx/>
                        <a:buFont typeface="Arial Narrow" panose="020B0606020202030204" pitchFamily="34" charset="0"/>
                        <a:buChar char="–"/>
                        <a:tabLst/>
                        <a:defRPr/>
                      </a:pPr>
                      <a:r>
                        <a:rPr lang="en-US" sz="1000" b="0" kern="1200" baseline="0" dirty="0">
                          <a:solidFill>
                            <a:schemeClr val="tx1"/>
                          </a:solidFill>
                          <a:latin typeface="+mn-lt"/>
                          <a:ea typeface="+mn-ea"/>
                          <a:cs typeface="+mn-cs"/>
                        </a:rPr>
                        <a:t>Calculation method to be employed (e.g. peaker, competitive bidding, etc.)</a:t>
                      </a:r>
                    </a:p>
                    <a:p>
                      <a:pPr marL="171450" marR="0" indent="-171450" algn="l" defTabSz="457200" rtl="0" eaLnBrk="1" fontAlgn="auto" latinLnBrk="0" hangingPunct="1">
                        <a:lnSpc>
                          <a:spcPct val="100000"/>
                        </a:lnSpc>
                        <a:spcBef>
                          <a:spcPts val="0"/>
                        </a:spcBef>
                        <a:spcAft>
                          <a:spcPts val="800"/>
                        </a:spcAft>
                        <a:buClrTx/>
                        <a:buSzTx/>
                        <a:buFont typeface="Arial Narrow" panose="020B0606020202030204" pitchFamily="34" charset="0"/>
                        <a:buChar char="–"/>
                        <a:tabLst/>
                        <a:defRPr/>
                      </a:pPr>
                      <a:r>
                        <a:rPr lang="en-US" sz="1000" b="0" kern="1200" baseline="0" dirty="0">
                          <a:solidFill>
                            <a:schemeClr val="tx1"/>
                          </a:solidFill>
                          <a:latin typeface="+mn-lt"/>
                          <a:ea typeface="+mn-ea"/>
                          <a:cs typeface="+mn-cs"/>
                        </a:rPr>
                        <a:t>Administrative proceedings to be followed (e.g. biennial avoided cost hearings)</a:t>
                      </a:r>
                    </a:p>
                    <a:p>
                      <a:pPr marL="171450" marR="0" indent="-171450" algn="l" defTabSz="4572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lang="en-US" sz="1100" b="0" kern="1200" baseline="0" dirty="0">
                          <a:solidFill>
                            <a:schemeClr val="tx1"/>
                          </a:solidFill>
                          <a:latin typeface="+mn-lt"/>
                          <a:ea typeface="+mn-ea"/>
                          <a:cs typeface="+mn-cs"/>
                        </a:rPr>
                        <a:t>Sets PPA terms to be offered by utilities to QFs</a:t>
                      </a:r>
                    </a:p>
                    <a:p>
                      <a:pPr marL="171450" marR="0" indent="-171450" algn="l" defTabSz="4572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lang="en-US" sz="1100" b="0" kern="1200" baseline="0" dirty="0">
                          <a:solidFill>
                            <a:schemeClr val="tx1"/>
                          </a:solidFill>
                          <a:latin typeface="+mn-lt"/>
                          <a:ea typeface="+mn-ea"/>
                          <a:cs typeface="+mn-cs"/>
                        </a:rPr>
                        <a:t>Sets capacity ceiling on standard offer rates for the state </a:t>
                      </a:r>
                    </a:p>
                    <a:p>
                      <a:pPr marL="171450" marR="0" indent="-171450" algn="l" defTabSz="4572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lang="en-US" sz="1100" b="0" kern="1200" baseline="0" dirty="0">
                          <a:solidFill>
                            <a:schemeClr val="tx1"/>
                          </a:solidFill>
                          <a:latin typeface="+mn-lt"/>
                          <a:ea typeface="+mn-ea"/>
                          <a:cs typeface="+mn-cs"/>
                        </a:rPr>
                        <a:t>Establishes ownership rules for RECs, i.e. REC ownership transfer with PPA or ability for QF’s to maintain REC ownership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03560594"/>
                  </a:ext>
                </a:extLst>
              </a:tr>
            </a:tbl>
          </a:graphicData>
        </a:graphic>
      </p:graphicFrame>
      <p:sp>
        <p:nvSpPr>
          <p:cNvPr id="19" name="Oval 18"/>
          <p:cNvSpPr/>
          <p:nvPr/>
        </p:nvSpPr>
        <p:spPr>
          <a:xfrm>
            <a:off x="3246120" y="1573467"/>
            <a:ext cx="182880" cy="182880"/>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1</a:t>
            </a:r>
          </a:p>
        </p:txBody>
      </p:sp>
      <p:graphicFrame>
        <p:nvGraphicFramePr>
          <p:cNvPr id="20" name="Table 19"/>
          <p:cNvGraphicFramePr>
            <a:graphicFrameLocks noGrp="1"/>
          </p:cNvGraphicFramePr>
          <p:nvPr>
            <p:extLst/>
          </p:nvPr>
        </p:nvGraphicFramePr>
        <p:xfrm>
          <a:off x="6339840" y="1522445"/>
          <a:ext cx="2499360" cy="4018280"/>
        </p:xfrm>
        <a:graphic>
          <a:graphicData uri="http://schemas.openxmlformats.org/drawingml/2006/table">
            <a:tbl>
              <a:tblPr firstRow="1" bandRow="1">
                <a:tableStyleId>{5C22544A-7EE6-4342-B048-85BDC9FD1C3A}</a:tableStyleId>
              </a:tblPr>
              <a:tblGrid>
                <a:gridCol w="2499360">
                  <a:extLst>
                    <a:ext uri="{9D8B030D-6E8A-4147-A177-3AD203B41FA5}">
                      <a16:colId xmlns:a16="http://schemas.microsoft.com/office/drawing/2014/main" val="1440337802"/>
                    </a:ext>
                  </a:extLst>
                </a:gridCol>
              </a:tblGrid>
              <a:tr h="666084">
                <a:tc>
                  <a:txBody>
                    <a:bodyPr/>
                    <a:lstStyle/>
                    <a:p>
                      <a:pPr marL="0" indent="0" algn="l" defTabSz="457200" rtl="0" eaLnBrk="1" latinLnBrk="0" hangingPunct="1">
                        <a:spcAft>
                          <a:spcPts val="800"/>
                        </a:spcAft>
                        <a:buFont typeface="Wingdings" panose="05000000000000000000" pitchFamily="2" charset="2"/>
                        <a:buNone/>
                      </a:pPr>
                      <a:r>
                        <a:rPr lang="en-US" sz="1100" kern="1200" dirty="0">
                          <a:solidFill>
                            <a:schemeClr val="tx1"/>
                          </a:solidFill>
                          <a:latin typeface="+mn-lt"/>
                          <a:ea typeface="+mn-ea"/>
                          <a:cs typeface="+mn-cs"/>
                        </a:rPr>
                        <a:t>Regulated Utility </a:t>
                      </a:r>
                      <a:endParaRPr lang="en-US" sz="1100" b="1" kern="1200" dirty="0">
                        <a:solidFill>
                          <a:schemeClr val="tx1"/>
                        </a:solidFill>
                        <a:latin typeface="+mn-lt"/>
                        <a:ea typeface="+mn-ea"/>
                        <a:cs typeface="+mn-cs"/>
                      </a:endParaRPr>
                    </a:p>
                    <a:p>
                      <a:pPr marL="171450" marR="0" indent="-171450" algn="l" defTabSz="4572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lang="en-US" sz="1100" b="0" kern="1200" dirty="0">
                          <a:solidFill>
                            <a:schemeClr val="tx1"/>
                          </a:solidFill>
                          <a:latin typeface="+mn-lt"/>
                          <a:ea typeface="+mn-ea"/>
                          <a:cs typeface="+mn-cs"/>
                        </a:rPr>
                        <a:t>Operates within guidelines set by</a:t>
                      </a:r>
                      <a:r>
                        <a:rPr lang="en-US" sz="1100" b="0" kern="1200" baseline="0" dirty="0">
                          <a:solidFill>
                            <a:schemeClr val="tx1"/>
                          </a:solidFill>
                          <a:latin typeface="+mn-lt"/>
                          <a:ea typeface="+mn-ea"/>
                          <a:cs typeface="+mn-cs"/>
                        </a:rPr>
                        <a:t> the public utility commission </a:t>
                      </a:r>
                      <a:endParaRPr lang="en-US" sz="1800" b="0" kern="1200" baseline="0" dirty="0">
                        <a:solidFill>
                          <a:schemeClr val="tx1"/>
                        </a:solidFill>
                        <a:latin typeface="+mn-lt"/>
                        <a:ea typeface="+mn-ea"/>
                        <a:cs typeface="+mn-cs"/>
                      </a:endParaRPr>
                    </a:p>
                    <a:p>
                      <a:pPr marL="171450" marR="0" indent="-171450" algn="l" defTabSz="457200" rtl="0" eaLnBrk="1" fontAlgn="auto" latinLnBrk="0" hangingPunct="1">
                        <a:lnSpc>
                          <a:spcPct val="100000"/>
                        </a:lnSpc>
                        <a:spcBef>
                          <a:spcPts val="0"/>
                        </a:spcBef>
                        <a:spcAft>
                          <a:spcPts val="800"/>
                        </a:spcAft>
                        <a:buClrTx/>
                        <a:buSzTx/>
                        <a:buFont typeface="Arial Narrow" panose="020B0606020202030204" pitchFamily="34" charset="0"/>
                        <a:buChar char="–"/>
                        <a:tabLst/>
                        <a:defRPr/>
                      </a:pPr>
                      <a:r>
                        <a:rPr lang="en-US" sz="1000" b="0" kern="1200" baseline="0" dirty="0">
                          <a:solidFill>
                            <a:schemeClr val="tx1"/>
                          </a:solidFill>
                          <a:latin typeface="+mn-lt"/>
                          <a:ea typeface="+mn-ea"/>
                          <a:cs typeface="+mn-cs"/>
                        </a:rPr>
                        <a:t>Use chosen calculation methodology</a:t>
                      </a:r>
                    </a:p>
                    <a:p>
                      <a:pPr marL="171450" marR="0" indent="-171450" algn="l" defTabSz="457200" rtl="0" eaLnBrk="1" fontAlgn="auto" latinLnBrk="0" hangingPunct="1">
                        <a:lnSpc>
                          <a:spcPct val="100000"/>
                        </a:lnSpc>
                        <a:spcBef>
                          <a:spcPts val="0"/>
                        </a:spcBef>
                        <a:spcAft>
                          <a:spcPts val="800"/>
                        </a:spcAft>
                        <a:buClrTx/>
                        <a:buSzTx/>
                        <a:buFont typeface="Arial Narrow" panose="020B0606020202030204" pitchFamily="34" charset="0"/>
                        <a:buChar char="–"/>
                        <a:tabLst/>
                        <a:defRPr/>
                      </a:pPr>
                      <a:r>
                        <a:rPr lang="en-US" sz="1000" b="0" kern="1200" baseline="0" dirty="0">
                          <a:solidFill>
                            <a:schemeClr val="tx1"/>
                          </a:solidFill>
                          <a:latin typeface="+mn-lt"/>
                          <a:ea typeface="+mn-ea"/>
                          <a:cs typeface="+mn-cs"/>
                        </a:rPr>
                        <a:t>Adhere to standard offer rate limits</a:t>
                      </a:r>
                    </a:p>
                    <a:p>
                      <a:pPr marL="171450" marR="0" indent="-171450" algn="l" defTabSz="457200" rtl="0" eaLnBrk="1" fontAlgn="auto" latinLnBrk="0" hangingPunct="1">
                        <a:lnSpc>
                          <a:spcPct val="100000"/>
                        </a:lnSpc>
                        <a:spcBef>
                          <a:spcPts val="0"/>
                        </a:spcBef>
                        <a:spcAft>
                          <a:spcPts val="800"/>
                        </a:spcAft>
                        <a:buClrTx/>
                        <a:buSzTx/>
                        <a:buFont typeface="Arial Narrow" panose="020B0606020202030204" pitchFamily="34" charset="0"/>
                        <a:buChar char="–"/>
                        <a:tabLst/>
                        <a:defRPr/>
                      </a:pPr>
                      <a:r>
                        <a:rPr lang="en-US" sz="1000" b="0" kern="1200" baseline="0" dirty="0">
                          <a:solidFill>
                            <a:schemeClr val="tx1"/>
                          </a:solidFill>
                          <a:latin typeface="+mn-lt"/>
                          <a:ea typeface="+mn-ea"/>
                          <a:cs typeface="+mn-cs"/>
                        </a:rPr>
                        <a:t>Participate in required proceedings</a:t>
                      </a:r>
                      <a:endParaRPr lang="en-US" sz="1100" b="0" kern="1200" baseline="0" dirty="0">
                        <a:solidFill>
                          <a:schemeClr val="tx1"/>
                        </a:solidFill>
                        <a:latin typeface="+mn-lt"/>
                        <a:ea typeface="+mn-ea"/>
                        <a:cs typeface="+mn-cs"/>
                      </a:endParaRPr>
                    </a:p>
                    <a:p>
                      <a:pPr marL="171450" marR="0" indent="-171450" algn="l" defTabSz="4572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lang="en-US" sz="1100" b="0" kern="1200" baseline="0" dirty="0">
                          <a:solidFill>
                            <a:schemeClr val="tx1"/>
                          </a:solidFill>
                          <a:latin typeface="+mn-lt"/>
                          <a:ea typeface="+mn-ea"/>
                          <a:cs typeface="+mn-cs"/>
                        </a:rPr>
                        <a:t>Chooses the assumptions that provide inputs in avoided cost calculations</a:t>
                      </a:r>
                    </a:p>
                    <a:p>
                      <a:pPr marL="171450" marR="0" indent="-171450" algn="l" defTabSz="4572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lang="en-US" sz="1100" b="0" kern="1200" baseline="0" dirty="0">
                          <a:solidFill>
                            <a:schemeClr val="tx1"/>
                          </a:solidFill>
                          <a:latin typeface="+mn-lt"/>
                          <a:ea typeface="+mn-ea"/>
                          <a:cs typeface="+mn-cs"/>
                        </a:rPr>
                        <a:t>Presents and defends avoided cost assumptions and rates at scheduled proceedings with the state utility commission</a:t>
                      </a:r>
                    </a:p>
                    <a:p>
                      <a:pPr marL="171450" marR="0" indent="-171450" algn="l" defTabSz="4572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lang="en-US" sz="1100" b="0" kern="1200" baseline="0" dirty="0">
                          <a:solidFill>
                            <a:schemeClr val="tx1"/>
                          </a:solidFill>
                          <a:latin typeface="+mn-lt"/>
                          <a:ea typeface="+mn-ea"/>
                          <a:cs typeface="+mn-cs"/>
                        </a:rPr>
                        <a:t>Contracts with QFs to buy power at avoided cost rate</a:t>
                      </a:r>
                      <a:endParaRPr lang="en-US" sz="2400" b="0" kern="1200" baseline="0" dirty="0">
                        <a:solidFill>
                          <a:schemeClr val="tx1"/>
                        </a:solidFill>
                        <a:latin typeface="+mn-lt"/>
                        <a:ea typeface="+mn-ea"/>
                        <a:cs typeface="+mn-cs"/>
                      </a:endParaRPr>
                    </a:p>
                    <a:p>
                      <a:pPr marL="171450" marR="0" indent="-171450" algn="l" defTabSz="457200" rtl="0" eaLnBrk="1" fontAlgn="auto" latinLnBrk="0" hangingPunct="1">
                        <a:lnSpc>
                          <a:spcPct val="100000"/>
                        </a:lnSpc>
                        <a:spcBef>
                          <a:spcPts val="0"/>
                        </a:spcBef>
                        <a:spcAft>
                          <a:spcPts val="800"/>
                        </a:spcAft>
                        <a:buClrTx/>
                        <a:buSzTx/>
                        <a:buFont typeface="Arial Narrow" panose="020B0606020202030204" pitchFamily="34" charset="0"/>
                        <a:buChar char="–"/>
                        <a:tabLst/>
                        <a:defRPr/>
                      </a:pPr>
                      <a:r>
                        <a:rPr lang="en-US" sz="1000" b="0" kern="1200" baseline="0" dirty="0">
                          <a:solidFill>
                            <a:schemeClr val="tx1"/>
                          </a:solidFill>
                          <a:latin typeface="+mn-lt"/>
                          <a:ea typeface="+mn-ea"/>
                          <a:cs typeface="+mn-cs"/>
                        </a:rPr>
                        <a:t>Provides PPA rate (on and off peak) and PPA terms</a:t>
                      </a:r>
                    </a:p>
                    <a:p>
                      <a:pPr marL="171450" marR="0" indent="-171450" algn="l" defTabSz="457200" rtl="0" eaLnBrk="1" fontAlgn="auto" latinLnBrk="0" hangingPunct="1">
                        <a:lnSpc>
                          <a:spcPct val="100000"/>
                        </a:lnSpc>
                        <a:spcBef>
                          <a:spcPts val="0"/>
                        </a:spcBef>
                        <a:spcAft>
                          <a:spcPts val="800"/>
                        </a:spcAft>
                        <a:buClrTx/>
                        <a:buSzTx/>
                        <a:buFont typeface="Arial Narrow" panose="020B0606020202030204" pitchFamily="34" charset="0"/>
                        <a:buChar char="–"/>
                        <a:tabLst/>
                        <a:defRPr/>
                      </a:pPr>
                      <a:r>
                        <a:rPr lang="en-US" sz="1000" b="0" kern="1200" baseline="0" dirty="0">
                          <a:solidFill>
                            <a:schemeClr val="tx1"/>
                          </a:solidFill>
                          <a:latin typeface="+mn-lt"/>
                          <a:ea typeface="+mn-ea"/>
                          <a:cs typeface="+mn-cs"/>
                        </a:rPr>
                        <a:t>Works with QF on interconnection to the grid</a:t>
                      </a:r>
                    </a:p>
                    <a:p>
                      <a:pPr marL="171450" marR="0" indent="-171450" algn="l" defTabSz="457200" rtl="0" eaLnBrk="1" fontAlgn="auto" latinLnBrk="0" hangingPunct="1">
                        <a:lnSpc>
                          <a:spcPct val="100000"/>
                        </a:lnSpc>
                        <a:spcBef>
                          <a:spcPts val="0"/>
                        </a:spcBef>
                        <a:spcAft>
                          <a:spcPts val="800"/>
                        </a:spcAft>
                        <a:buClrTx/>
                        <a:buSzTx/>
                        <a:buFont typeface="Arial Narrow" panose="020B0606020202030204" pitchFamily="34" charset="0"/>
                        <a:buChar char="–"/>
                        <a:tabLst/>
                        <a:defRPr/>
                      </a:pPr>
                      <a:endParaRPr lang="en-US" sz="1000" b="0" kern="1200" baseline="0" dirty="0">
                        <a:solidFill>
                          <a:schemeClr val="tx1"/>
                        </a:solidFill>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03560594"/>
                  </a:ext>
                </a:extLst>
              </a:tr>
            </a:tbl>
          </a:graphicData>
        </a:graphic>
      </p:graphicFrame>
      <p:sp>
        <p:nvSpPr>
          <p:cNvPr id="21" name="Oval 20"/>
          <p:cNvSpPr/>
          <p:nvPr/>
        </p:nvSpPr>
        <p:spPr>
          <a:xfrm>
            <a:off x="6187440" y="1573467"/>
            <a:ext cx="182880" cy="182880"/>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1</a:t>
            </a:r>
          </a:p>
        </p:txBody>
      </p:sp>
      <p:sp>
        <p:nvSpPr>
          <p:cNvPr id="22" name="TextBox 21"/>
          <p:cNvSpPr txBox="1"/>
          <p:nvPr/>
        </p:nvSpPr>
        <p:spPr>
          <a:xfrm>
            <a:off x="1676400" y="6264275"/>
            <a:ext cx="5105400" cy="584775"/>
          </a:xfrm>
          <a:prstGeom prst="rect">
            <a:avLst/>
          </a:prstGeom>
          <a:noFill/>
        </p:spPr>
        <p:txBody>
          <a:bodyPr wrap="square" rtlCol="0">
            <a:spAutoFit/>
          </a:bodyPr>
          <a:lstStyle/>
          <a:p>
            <a:pPr marL="228600" indent="-228600">
              <a:buFontTx/>
              <a:buAutoNum type="arabicPeriod"/>
            </a:pPr>
            <a:r>
              <a:rPr lang="en-US" sz="800" dirty="0"/>
              <a:t>“</a:t>
            </a:r>
            <a:r>
              <a:rPr lang="en-US" sz="800" dirty="0">
                <a:hlinkClick r:id="rId2"/>
              </a:rPr>
              <a:t>Reviving PURPA’s Purpose</a:t>
            </a:r>
            <a:r>
              <a:rPr lang="en-US" sz="800" dirty="0"/>
              <a:t>”, Carolyn </a:t>
            </a:r>
            <a:r>
              <a:rPr lang="en-US" sz="800" dirty="0" err="1"/>
              <a:t>Elefant</a:t>
            </a:r>
            <a:r>
              <a:rPr lang="en-US" sz="800" dirty="0"/>
              <a:t>, 2011</a:t>
            </a:r>
          </a:p>
          <a:p>
            <a:pPr marL="228600" indent="-228600">
              <a:buAutoNum type="arabicPeriod"/>
            </a:pPr>
            <a:r>
              <a:rPr lang="en-US" sz="800" dirty="0"/>
              <a:t>“</a:t>
            </a:r>
            <a:r>
              <a:rPr lang="en-US" sz="800" dirty="0">
                <a:hlinkClick r:id="rId3"/>
              </a:rPr>
              <a:t>PURPA Title II Compliance Manual</a:t>
            </a:r>
            <a:r>
              <a:rPr lang="en-US" sz="800" dirty="0"/>
              <a:t>”, Robert E Burns and Kenneth Rose, March 2014</a:t>
            </a:r>
          </a:p>
          <a:p>
            <a:pPr marL="228600" indent="-228600">
              <a:buFontTx/>
              <a:buAutoNum type="arabicPeriod"/>
            </a:pPr>
            <a:r>
              <a:rPr lang="en-US" sz="800" dirty="0"/>
              <a:t>“</a:t>
            </a:r>
            <a:r>
              <a:rPr lang="en-US" sz="800" dirty="0">
                <a:hlinkClick r:id="rId4"/>
              </a:rPr>
              <a:t>Remarks of Kenneth Rose, Ph.D. for the Federal Energy Regulatory Commission’s Technical Conference on Implementation Issues Under the Public Utility  Regulatory Policies Act of 1978</a:t>
            </a:r>
            <a:r>
              <a:rPr lang="en-US" sz="800" dirty="0"/>
              <a:t>”, FERC, June 29 2016</a:t>
            </a:r>
          </a:p>
        </p:txBody>
      </p:sp>
    </p:spTree>
    <p:extLst>
      <p:ext uri="{BB962C8B-B14F-4D97-AF65-F5344CB8AC3E}">
        <p14:creationId xmlns:p14="http://schemas.microsoft.com/office/powerpoint/2010/main" val="1825243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056" y="5082766"/>
            <a:ext cx="6860919" cy="784634"/>
          </a:xfrm>
        </p:spPr>
        <p:txBody>
          <a:bodyPr>
            <a:normAutofit/>
          </a:bodyPr>
          <a:lstStyle/>
          <a:p>
            <a:r>
              <a:rPr lang="en-US" sz="3200" dirty="0">
                <a:latin typeface="+mj-lt"/>
              </a:rPr>
              <a:t>Recent PURPA Activity</a:t>
            </a:r>
          </a:p>
        </p:txBody>
      </p:sp>
      <p:sp>
        <p:nvSpPr>
          <p:cNvPr id="3" name="Slide Number Placeholder 5"/>
          <p:cNvSpPr txBox="1">
            <a:spLocks/>
          </p:cNvSpPr>
          <p:nvPr/>
        </p:nvSpPr>
        <p:spPr>
          <a:xfrm>
            <a:off x="6121400" y="6446837"/>
            <a:ext cx="2590800" cy="365125"/>
          </a:xfrm>
          <a:prstGeom prst="rect">
            <a:avLst/>
          </a:prstGeom>
        </p:spPr>
        <p:txBody>
          <a:bodyPr/>
          <a:lstStyle>
            <a:defPPr>
              <a:defRPr lang="en-US"/>
            </a:defPPr>
            <a:lvl1pPr marL="0" algn="r" defTabSz="457200" rtl="0" eaLnBrk="1" latinLnBrk="0" hangingPunct="1">
              <a:defRPr sz="1000" b="0" i="0" kern="1200">
                <a:solidFill>
                  <a:srgbClr val="626780"/>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CACEDC"/>
                </a:solidFill>
              </a:rPr>
              <a:t>CYPRESS CREEK RENEWABLES  |  </a:t>
            </a:r>
            <a:fld id="{F8AF020E-C1AE-2442-A876-9BB9D9FD2B6F}" type="slidenum">
              <a:rPr lang="en-US" smtClean="0">
                <a:solidFill>
                  <a:srgbClr val="CACEDC"/>
                </a:solidFill>
              </a:rPr>
              <a:pPr/>
              <a:t>12</a:t>
            </a:fld>
            <a:endParaRPr lang="en-US" dirty="0">
              <a:solidFill>
                <a:srgbClr val="CACEDC"/>
              </a:solidFill>
            </a:endParaRPr>
          </a:p>
        </p:txBody>
      </p:sp>
    </p:spTree>
    <p:extLst>
      <p:ext uri="{BB962C8B-B14F-4D97-AF65-F5344CB8AC3E}">
        <p14:creationId xmlns:p14="http://schemas.microsoft.com/office/powerpoint/2010/main" val="1561251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Delta Montrose Electric Association vs. Tri-State Generation and Transmission Association, Inc. – Docket EL15-43-000 and Docket No. EL16-39-000. (February 2015 and June 2016)</a:t>
            </a:r>
          </a:p>
          <a:p>
            <a:pPr lvl="1"/>
            <a:r>
              <a:rPr lang="en-US" sz="1500" dirty="0"/>
              <a:t>FERC found that the distribution co-op (Delta Montrose) has an obligation to purchase from QFs on its system regardless of conflicting provisions in  its existing power purchase agreement with its G&amp;T (Tri-State). FERC subsequently rejected Tri-State’s petition to asses a cost recovery charge against Delta Montrose. </a:t>
            </a:r>
          </a:p>
          <a:p>
            <a:r>
              <a:rPr lang="en-US" dirty="0"/>
              <a:t>FERC Technical Working Group: Implementation Issues Under PURPA of 1978  (June 2016)</a:t>
            </a:r>
          </a:p>
          <a:p>
            <a:pPr lvl="1"/>
            <a:r>
              <a:rPr lang="en-US" sz="1500" dirty="0"/>
              <a:t>At the behest of utilities, FERC convened a PURPA technical working group with the intent of offering policy guidance on PURPA. Focus on Mandatory Purchase Obligation and Avoided Cost Calculations</a:t>
            </a:r>
          </a:p>
          <a:p>
            <a:r>
              <a:rPr lang="en-US" dirty="0"/>
              <a:t>Windham Solar – Docket EL16-115-000 (November 2016)</a:t>
            </a:r>
          </a:p>
          <a:p>
            <a:pPr lvl="1"/>
            <a:r>
              <a:rPr lang="en-US" sz="1500" dirty="0"/>
              <a:t>Responding to a petitioner in Connecticut, FERC ruled that QFs are entitled to  “obtaining a legally enforceable obligation with a forecasted avoided cost rate” that should be </a:t>
            </a:r>
            <a:r>
              <a:rPr lang="en-US" sz="1500" b="1" u="sng" dirty="0"/>
              <a:t>“long enough to allow QFs reasonable opportunities to attract capital from potential investors”</a:t>
            </a:r>
          </a:p>
          <a:p>
            <a:r>
              <a:rPr lang="en-US" dirty="0"/>
              <a:t>FLS Energy vs. Montana Commission (December 2016)</a:t>
            </a:r>
          </a:p>
          <a:p>
            <a:pPr lvl="1"/>
            <a:r>
              <a:rPr lang="en-US" sz="1500" dirty="0"/>
              <a:t>FERC indicated the Montana Commission had violated PURPA by halting standard QF contracts without first undergoing the necessary review to implement new rates. New  QF development alone does not constitute a statutory PURPA emergency sufficient to withdraw state Commission approved rates and tariffs. </a:t>
            </a:r>
          </a:p>
          <a:p>
            <a:pPr marL="0" indent="0">
              <a:buNone/>
            </a:pPr>
            <a:endParaRPr lang="en-US" dirty="0"/>
          </a:p>
          <a:p>
            <a:endParaRPr lang="en-US" dirty="0"/>
          </a:p>
        </p:txBody>
      </p:sp>
      <p:sp>
        <p:nvSpPr>
          <p:cNvPr id="3" name="Title 2"/>
          <p:cNvSpPr>
            <a:spLocks noGrp="1"/>
          </p:cNvSpPr>
          <p:nvPr>
            <p:ph type="title"/>
          </p:nvPr>
        </p:nvSpPr>
        <p:spPr/>
        <p:txBody>
          <a:bodyPr/>
          <a:lstStyle/>
          <a:p>
            <a:r>
              <a:rPr lang="en-US" dirty="0"/>
              <a:t>Recent FERC Decisions</a:t>
            </a:r>
          </a:p>
        </p:txBody>
      </p:sp>
      <p:sp>
        <p:nvSpPr>
          <p:cNvPr id="5" name="Slide Number Placeholder 4"/>
          <p:cNvSpPr>
            <a:spLocks noGrp="1"/>
          </p:cNvSpPr>
          <p:nvPr>
            <p:ph type="sldNum" sz="quarter" idx="4"/>
          </p:nvPr>
        </p:nvSpPr>
        <p:spPr/>
        <p:txBody>
          <a:bodyPr/>
          <a:lstStyle/>
          <a:p>
            <a:r>
              <a:rPr lang="en-US"/>
              <a:t>SECTION TITLE  |  </a:t>
            </a:r>
            <a:fld id="{F8AF020E-C1AE-2442-A876-9BB9D9FD2B6F}" type="slidenum">
              <a:rPr lang="en-US" smtClean="0"/>
              <a:pPr/>
              <a:t>13</a:t>
            </a:fld>
            <a:endParaRPr lang="en-US" dirty="0"/>
          </a:p>
        </p:txBody>
      </p:sp>
    </p:spTree>
    <p:extLst>
      <p:ext uri="{BB962C8B-B14F-4D97-AF65-F5344CB8AC3E}">
        <p14:creationId xmlns:p14="http://schemas.microsoft.com/office/powerpoint/2010/main" val="3857537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08717"/>
            <a:ext cx="8229600" cy="4650302"/>
          </a:xfrm>
        </p:spPr>
        <p:txBody>
          <a:bodyPr>
            <a:normAutofit fontScale="55000" lnSpcReduction="20000"/>
          </a:bodyPr>
          <a:lstStyle/>
          <a:p>
            <a:r>
              <a:rPr lang="en-US" sz="3200" dirty="0"/>
              <a:t>Michigan</a:t>
            </a:r>
          </a:p>
          <a:p>
            <a:pPr lvl="1"/>
            <a:r>
              <a:rPr lang="en-US" dirty="0"/>
              <a:t>Existing hydro and landfill gas QFs with expiring PURPA contracts and environmental interests drove a stakeholder workshop that generated a policy recommendation for the Michigan Public Service Commission. In August of 2016, the MPSC opened proceedings to revise PURPA rules for eight utilities with a mid 2017 trajectory for new PURPA policy. (</a:t>
            </a:r>
            <a:r>
              <a:rPr lang="en-US" u="sng" dirty="0">
                <a:hlinkClick r:id="rId2"/>
              </a:rPr>
              <a:t>Dockets U18089 to U18096</a:t>
            </a:r>
            <a:r>
              <a:rPr lang="en-US" dirty="0"/>
              <a:t>)</a:t>
            </a:r>
          </a:p>
          <a:p>
            <a:pPr lvl="1"/>
            <a:r>
              <a:rPr lang="en-US" dirty="0"/>
              <a:t>Michigan ALJ Decision (March 2017): After a comprehensive legal and economic review of state PURPA implementation, an Administrative Law Judge recommended the implementation of a 2MW standard offer contract in Michigan while also suggesting the most reasonable size limit of a standard offer contract should be 20 MW. (Docket U18089)</a:t>
            </a:r>
          </a:p>
          <a:p>
            <a:pPr lvl="1"/>
            <a:endParaRPr lang="en-US" dirty="0"/>
          </a:p>
          <a:p>
            <a:r>
              <a:rPr lang="en-US" sz="3200" dirty="0"/>
              <a:t>Connecticut</a:t>
            </a:r>
          </a:p>
          <a:p>
            <a:pPr lvl="1"/>
            <a:r>
              <a:rPr lang="en-US" dirty="0"/>
              <a:t>In response to the Windham Solar decision that implied Connecticut’s PURPA policy of providing spot market locational marginal pricing to QFs was discriminatory to IPPs and not compliant with PURPA, a regulatory proceeding has been opened to review its state PURPA implementation. (</a:t>
            </a:r>
            <a:r>
              <a:rPr lang="en-US" u="sng" dirty="0">
                <a:hlinkClick r:id="rId3"/>
              </a:rPr>
              <a:t>Docket 16-09-26</a:t>
            </a:r>
            <a:r>
              <a:rPr lang="en-US" dirty="0"/>
              <a:t>)</a:t>
            </a:r>
          </a:p>
          <a:p>
            <a:r>
              <a:rPr lang="en-US" sz="3600" dirty="0"/>
              <a:t>Iowa</a:t>
            </a:r>
          </a:p>
          <a:p>
            <a:pPr lvl="1"/>
            <a:r>
              <a:rPr lang="en-US" dirty="0"/>
              <a:t>The Iowa Utilities Resource Board is re-examining its state PURPA rules for the first time in nearly two decades. (Dockets </a:t>
            </a:r>
            <a:r>
              <a:rPr lang="en-US" u="sng" dirty="0">
                <a:hlinkClick r:id="rId4"/>
              </a:rPr>
              <a:t>RMU-2016-0006</a:t>
            </a:r>
            <a:r>
              <a:rPr lang="en-US" dirty="0"/>
              <a:t>, </a:t>
            </a:r>
            <a:r>
              <a:rPr lang="en-US" u="sng" dirty="0">
                <a:hlinkClick r:id="rId5"/>
              </a:rPr>
              <a:t>TF-2016-0290</a:t>
            </a:r>
            <a:r>
              <a:rPr lang="en-US" dirty="0"/>
              <a:t>, </a:t>
            </a:r>
            <a:r>
              <a:rPr lang="en-US" u="sng" dirty="0">
                <a:hlinkClick r:id="rId6"/>
              </a:rPr>
              <a:t>TF-2016-0294</a:t>
            </a:r>
            <a:r>
              <a:rPr lang="en-US" dirty="0"/>
              <a:t>)</a:t>
            </a:r>
          </a:p>
          <a:p>
            <a:pPr marL="0" indent="0">
              <a:buNone/>
            </a:pPr>
            <a:endParaRPr lang="en-US" dirty="0"/>
          </a:p>
          <a:p>
            <a:endParaRPr lang="en-US" dirty="0"/>
          </a:p>
        </p:txBody>
      </p:sp>
      <p:sp>
        <p:nvSpPr>
          <p:cNvPr id="3" name="Title 2"/>
          <p:cNvSpPr>
            <a:spLocks noGrp="1"/>
          </p:cNvSpPr>
          <p:nvPr>
            <p:ph type="title"/>
          </p:nvPr>
        </p:nvSpPr>
        <p:spPr/>
        <p:txBody>
          <a:bodyPr/>
          <a:lstStyle/>
          <a:p>
            <a:r>
              <a:rPr lang="en-US" dirty="0"/>
              <a:t>Other States Evaluating PURPA Implementation</a:t>
            </a:r>
          </a:p>
        </p:txBody>
      </p:sp>
      <p:sp>
        <p:nvSpPr>
          <p:cNvPr id="5" name="Slide Number Placeholder 4"/>
          <p:cNvSpPr>
            <a:spLocks noGrp="1"/>
          </p:cNvSpPr>
          <p:nvPr>
            <p:ph type="sldNum" sz="quarter" idx="4"/>
          </p:nvPr>
        </p:nvSpPr>
        <p:spPr/>
        <p:txBody>
          <a:bodyPr/>
          <a:lstStyle/>
          <a:p>
            <a:r>
              <a:rPr lang="en-US"/>
              <a:t>SECTION TITLE  |  </a:t>
            </a:r>
            <a:fld id="{F8AF020E-C1AE-2442-A876-9BB9D9FD2B6F}" type="slidenum">
              <a:rPr lang="en-US" smtClean="0"/>
              <a:pPr/>
              <a:t>14</a:t>
            </a:fld>
            <a:endParaRPr lang="en-US" dirty="0"/>
          </a:p>
        </p:txBody>
      </p:sp>
    </p:spTree>
    <p:extLst>
      <p:ext uri="{BB962C8B-B14F-4D97-AF65-F5344CB8AC3E}">
        <p14:creationId xmlns:p14="http://schemas.microsoft.com/office/powerpoint/2010/main" val="2026601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056" y="5082766"/>
            <a:ext cx="6860919" cy="784634"/>
          </a:xfrm>
        </p:spPr>
        <p:txBody>
          <a:bodyPr>
            <a:normAutofit/>
          </a:bodyPr>
          <a:lstStyle/>
          <a:p>
            <a:r>
              <a:rPr lang="en-US" sz="3200" dirty="0">
                <a:latin typeface="+mj-lt"/>
              </a:rPr>
              <a:t>Missouri vs North Carolina</a:t>
            </a:r>
          </a:p>
        </p:txBody>
      </p:sp>
      <p:sp>
        <p:nvSpPr>
          <p:cNvPr id="3" name="Slide Number Placeholder 5"/>
          <p:cNvSpPr txBox="1">
            <a:spLocks/>
          </p:cNvSpPr>
          <p:nvPr/>
        </p:nvSpPr>
        <p:spPr>
          <a:xfrm>
            <a:off x="6121400" y="6446837"/>
            <a:ext cx="2590800" cy="365125"/>
          </a:xfrm>
          <a:prstGeom prst="rect">
            <a:avLst/>
          </a:prstGeom>
        </p:spPr>
        <p:txBody>
          <a:bodyPr/>
          <a:lstStyle>
            <a:defPPr>
              <a:defRPr lang="en-US"/>
            </a:defPPr>
            <a:lvl1pPr marL="0" algn="r" defTabSz="457200" rtl="0" eaLnBrk="1" latinLnBrk="0" hangingPunct="1">
              <a:defRPr sz="1000" b="0" i="0" kern="1200">
                <a:solidFill>
                  <a:srgbClr val="626780"/>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CACEDC"/>
                </a:solidFill>
              </a:rPr>
              <a:t>CYPRESS CREEK RENEWABLES  |  </a:t>
            </a:r>
            <a:fld id="{F8AF020E-C1AE-2442-A876-9BB9D9FD2B6F}" type="slidenum">
              <a:rPr lang="en-US" smtClean="0">
                <a:solidFill>
                  <a:srgbClr val="CACEDC"/>
                </a:solidFill>
              </a:rPr>
              <a:pPr/>
              <a:t>15</a:t>
            </a:fld>
            <a:endParaRPr lang="en-US" dirty="0">
              <a:solidFill>
                <a:srgbClr val="CACEDC"/>
              </a:solidFill>
            </a:endParaRPr>
          </a:p>
        </p:txBody>
      </p:sp>
    </p:spTree>
    <p:extLst>
      <p:ext uri="{BB962C8B-B14F-4D97-AF65-F5344CB8AC3E}">
        <p14:creationId xmlns:p14="http://schemas.microsoft.com/office/powerpoint/2010/main" val="2279919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
          <p:cNvSpPr>
            <a:spLocks noGrp="1"/>
          </p:cNvSpPr>
          <p:nvPr>
            <p:ph idx="1"/>
          </p:nvPr>
        </p:nvSpPr>
        <p:spPr>
          <a:xfrm>
            <a:off x="457200" y="990600"/>
            <a:ext cx="8305800" cy="606206"/>
          </a:xfrm>
        </p:spPr>
        <p:txBody>
          <a:bodyPr>
            <a:normAutofit/>
          </a:bodyPr>
          <a:lstStyle/>
          <a:p>
            <a:pPr marL="192024" indent="-192024"/>
            <a:r>
              <a:rPr lang="en-US" sz="1300" dirty="0">
                <a:latin typeface="Arial Narrow"/>
                <a:cs typeface="Arial Narrow"/>
              </a:rPr>
              <a:t>Missouri and North Carolina illustrate the wide latitude states have in implementing PURPA. These differences have been instrumental in shaping each states energy portfolio. </a:t>
            </a:r>
          </a:p>
        </p:txBody>
      </p:sp>
      <p:sp>
        <p:nvSpPr>
          <p:cNvPr id="3" name="Title 2"/>
          <p:cNvSpPr>
            <a:spLocks noGrp="1"/>
          </p:cNvSpPr>
          <p:nvPr>
            <p:ph type="title"/>
          </p:nvPr>
        </p:nvSpPr>
        <p:spPr/>
        <p:txBody>
          <a:bodyPr>
            <a:normAutofit/>
          </a:bodyPr>
          <a:lstStyle/>
          <a:p>
            <a:r>
              <a:rPr lang="en-US" b="1" dirty="0"/>
              <a:t>Different approaches to PURPA Implementation </a:t>
            </a:r>
          </a:p>
        </p:txBody>
      </p:sp>
      <p:sp>
        <p:nvSpPr>
          <p:cNvPr id="5" name="Slide Number Placeholder 5"/>
          <p:cNvSpPr>
            <a:spLocks noGrp="1"/>
          </p:cNvSpPr>
          <p:nvPr>
            <p:ph type="sldNum" sz="quarter" idx="4"/>
          </p:nvPr>
        </p:nvSpPr>
        <p:spPr>
          <a:xfrm>
            <a:off x="6553200" y="6264275"/>
            <a:ext cx="2133600" cy="365125"/>
          </a:xfrm>
          <a:prstGeom prst="rect">
            <a:avLst/>
          </a:prstGeom>
        </p:spPr>
        <p:txBody>
          <a:bodyPr/>
          <a:lstStyle>
            <a:lvl1pPr algn="r">
              <a:defRPr sz="1000" b="0" i="0">
                <a:solidFill>
                  <a:srgbClr val="626780"/>
                </a:solidFill>
                <a:latin typeface="Arial Narrow"/>
                <a:cs typeface="Arial Narrow"/>
              </a:defRPr>
            </a:lvl1pPr>
          </a:lstStyle>
          <a:p>
            <a:r>
              <a:rPr lang="en-US" dirty="0">
                <a:solidFill>
                  <a:srgbClr val="CACEDC"/>
                </a:solidFill>
              </a:rPr>
              <a:t>CYPRESS CREEK RENEWABLES  |  </a:t>
            </a:r>
            <a:fld id="{F8AF020E-C1AE-2442-A876-9BB9D9FD2B6F}" type="slidenum">
              <a:rPr lang="en-US" smtClean="0">
                <a:solidFill>
                  <a:srgbClr val="CACEDC"/>
                </a:solidFill>
              </a:rPr>
              <a:pPr/>
              <a:t>16</a:t>
            </a:fld>
            <a:endParaRPr lang="en-US" dirty="0">
              <a:solidFill>
                <a:srgbClr val="CACEDC"/>
              </a:solidFill>
            </a:endParaRPr>
          </a:p>
        </p:txBody>
      </p:sp>
      <p:grpSp>
        <p:nvGrpSpPr>
          <p:cNvPr id="22" name="Group 21"/>
          <p:cNvGrpSpPr/>
          <p:nvPr/>
        </p:nvGrpSpPr>
        <p:grpSpPr>
          <a:xfrm>
            <a:off x="320328" y="1600200"/>
            <a:ext cx="4114800" cy="4719241"/>
            <a:chOff x="381000" y="1140023"/>
            <a:chExt cx="3886200" cy="4719241"/>
          </a:xfrm>
        </p:grpSpPr>
        <p:grpSp>
          <p:nvGrpSpPr>
            <p:cNvPr id="23" name="Group 22"/>
            <p:cNvGrpSpPr/>
            <p:nvPr/>
          </p:nvGrpSpPr>
          <p:grpSpPr>
            <a:xfrm>
              <a:off x="381000" y="1140023"/>
              <a:ext cx="3886200" cy="338554"/>
              <a:chOff x="457200" y="1219200"/>
              <a:chExt cx="3505200" cy="338554"/>
            </a:xfrm>
          </p:grpSpPr>
          <p:cxnSp>
            <p:nvCxnSpPr>
              <p:cNvPr id="25" name="Straight Connector 24"/>
              <p:cNvCxnSpPr/>
              <p:nvPr/>
            </p:nvCxnSpPr>
            <p:spPr>
              <a:xfrm>
                <a:off x="457200" y="1357699"/>
                <a:ext cx="35052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257300" y="1219200"/>
                <a:ext cx="1905000" cy="338554"/>
              </a:xfrm>
              <a:prstGeom prst="rect">
                <a:avLst/>
              </a:prstGeom>
              <a:solidFill>
                <a:schemeClr val="bg1"/>
              </a:solidFill>
            </p:spPr>
            <p:txBody>
              <a:bodyPr wrap="square" rtlCol="0">
                <a:spAutoFit/>
              </a:bodyPr>
              <a:lstStyle/>
              <a:p>
                <a:pPr algn="ctr"/>
                <a:r>
                  <a:rPr lang="en-US" sz="1600" b="1" dirty="0"/>
                  <a:t>Missouri</a:t>
                </a:r>
              </a:p>
            </p:txBody>
          </p:sp>
        </p:grpSp>
        <p:sp>
          <p:nvSpPr>
            <p:cNvPr id="24" name="TextBox 23"/>
            <p:cNvSpPr txBox="1"/>
            <p:nvPr/>
          </p:nvSpPr>
          <p:spPr>
            <a:xfrm>
              <a:off x="381000" y="1447800"/>
              <a:ext cx="3886200" cy="4411464"/>
            </a:xfrm>
            <a:prstGeom prst="rect">
              <a:avLst/>
            </a:prstGeom>
            <a:noFill/>
          </p:spPr>
          <p:txBody>
            <a:bodyPr wrap="square" rtlCol="0">
              <a:spAutoFit/>
            </a:bodyPr>
            <a:lstStyle/>
            <a:p>
              <a:pPr marL="171450" indent="-171450">
                <a:spcAft>
                  <a:spcPts val="800"/>
                </a:spcAft>
                <a:buFont typeface="Wingdings" panose="05000000000000000000" pitchFamily="2" charset="2"/>
                <a:buChar char="§"/>
              </a:pPr>
              <a:r>
                <a:rPr lang="en-US" sz="1200" dirty="0"/>
                <a:t>Standard Contract:</a:t>
              </a:r>
            </a:p>
            <a:p>
              <a:pPr marL="628650" lvl="1" indent="-171450">
                <a:spcAft>
                  <a:spcPts val="800"/>
                </a:spcAft>
                <a:buFont typeface="Wingdings" panose="05000000000000000000" pitchFamily="2" charset="2"/>
                <a:buChar char="§"/>
              </a:pPr>
              <a:r>
                <a:rPr lang="en-US" sz="1200" dirty="0"/>
                <a:t>100kWac cap</a:t>
              </a:r>
            </a:p>
            <a:p>
              <a:pPr marL="628650" lvl="1" indent="-171450">
                <a:spcAft>
                  <a:spcPts val="800"/>
                </a:spcAft>
                <a:buFont typeface="Wingdings" panose="05000000000000000000" pitchFamily="2" charset="2"/>
                <a:buChar char="§"/>
              </a:pPr>
              <a:r>
                <a:rPr lang="en-US" sz="1200" dirty="0"/>
                <a:t>No fixed term</a:t>
              </a:r>
            </a:p>
            <a:p>
              <a:pPr marL="628650" lvl="1" indent="-171450">
                <a:spcAft>
                  <a:spcPts val="800"/>
                </a:spcAft>
                <a:buFont typeface="Wingdings" panose="05000000000000000000" pitchFamily="2" charset="2"/>
                <a:buChar char="§"/>
              </a:pPr>
              <a:r>
                <a:rPr lang="en-US" sz="1200" dirty="0"/>
                <a:t>Current filing only provides rates for energy (Sheet 170), March 4, 2017</a:t>
              </a:r>
            </a:p>
            <a:p>
              <a:pPr marL="628650" lvl="1" indent="-171450">
                <a:spcAft>
                  <a:spcPts val="800"/>
                </a:spcAft>
                <a:buFont typeface="Wingdings" panose="05000000000000000000" pitchFamily="2" charset="2"/>
                <a:buChar char="§"/>
              </a:pPr>
              <a:r>
                <a:rPr lang="en-US" sz="1200" dirty="0"/>
                <a:t>No standard form contract</a:t>
              </a:r>
            </a:p>
            <a:p>
              <a:pPr marL="171450" indent="-171450">
                <a:spcAft>
                  <a:spcPts val="800"/>
                </a:spcAft>
                <a:buFont typeface="Wingdings" panose="05000000000000000000" pitchFamily="2" charset="2"/>
                <a:buChar char="§"/>
              </a:pPr>
              <a:r>
                <a:rPr lang="en-US" sz="1200" dirty="0"/>
                <a:t>Non-Standard Contracts</a:t>
              </a:r>
            </a:p>
            <a:p>
              <a:pPr marL="628650" lvl="1" indent="-171450">
                <a:spcAft>
                  <a:spcPts val="800"/>
                </a:spcAft>
                <a:buFont typeface="Wingdings" panose="05000000000000000000" pitchFamily="2" charset="2"/>
                <a:buChar char="§"/>
              </a:pPr>
              <a:r>
                <a:rPr lang="en-US" sz="1200" dirty="0"/>
                <a:t>4 CSR 240-20.060 (4)(C)2 states that “There may be put into effect standard rates for purchases from qualifying facilities with a design capacity of more than one hundred (100) kilowatts.”</a:t>
              </a:r>
            </a:p>
            <a:p>
              <a:pPr marL="628650" lvl="1" indent="-171450">
                <a:spcAft>
                  <a:spcPts val="800"/>
                </a:spcAft>
                <a:buFont typeface="Wingdings" panose="05000000000000000000" pitchFamily="2" charset="2"/>
                <a:buChar char="§"/>
              </a:pPr>
              <a:r>
                <a:rPr lang="en-US" sz="1200" dirty="0"/>
                <a:t>4 CSR 240-20.060 (4)(D)2 provides Qualifying Facilities the option to contract over a specified term at the “avoided cost rate at the time the obligation is incurred”</a:t>
              </a:r>
            </a:p>
            <a:p>
              <a:pPr marL="628650" lvl="1" indent="-171450">
                <a:spcAft>
                  <a:spcPts val="800"/>
                </a:spcAft>
                <a:buFont typeface="Wingdings" panose="05000000000000000000" pitchFamily="2" charset="2"/>
                <a:buChar char="§"/>
              </a:pPr>
              <a:r>
                <a:rPr lang="en-US" sz="1200" dirty="0"/>
                <a:t>No formal process to request indicative pricing or negotiate a power purchase agreement</a:t>
              </a:r>
            </a:p>
            <a:p>
              <a:pPr marL="628650" lvl="1" indent="-171450">
                <a:spcAft>
                  <a:spcPts val="800"/>
                </a:spcAft>
                <a:buFont typeface="Wingdings" panose="05000000000000000000" pitchFamily="2" charset="2"/>
                <a:buChar char="§"/>
              </a:pPr>
              <a:endParaRPr lang="en-US" sz="1100" dirty="0"/>
            </a:p>
            <a:p>
              <a:pPr marL="628650" lvl="1" indent="-171450">
                <a:spcAft>
                  <a:spcPts val="800"/>
                </a:spcAft>
                <a:buFont typeface="Wingdings" panose="05000000000000000000" pitchFamily="2" charset="2"/>
                <a:buChar char="§"/>
              </a:pPr>
              <a:endParaRPr lang="en-US" sz="1100" dirty="0"/>
            </a:p>
          </p:txBody>
        </p:sp>
      </p:grpSp>
      <p:grpSp>
        <p:nvGrpSpPr>
          <p:cNvPr id="27" name="Group 26"/>
          <p:cNvGrpSpPr/>
          <p:nvPr/>
        </p:nvGrpSpPr>
        <p:grpSpPr>
          <a:xfrm>
            <a:off x="4741987" y="1600200"/>
            <a:ext cx="4114800" cy="512961"/>
            <a:chOff x="4778201" y="1140023"/>
            <a:chExt cx="3900920" cy="512961"/>
          </a:xfrm>
        </p:grpSpPr>
        <p:grpSp>
          <p:nvGrpSpPr>
            <p:cNvPr id="28" name="Group 27"/>
            <p:cNvGrpSpPr/>
            <p:nvPr/>
          </p:nvGrpSpPr>
          <p:grpSpPr>
            <a:xfrm>
              <a:off x="4778201" y="1140023"/>
              <a:ext cx="3886200" cy="338554"/>
              <a:chOff x="457200" y="1219200"/>
              <a:chExt cx="3505200" cy="338554"/>
            </a:xfrm>
          </p:grpSpPr>
          <p:cxnSp>
            <p:nvCxnSpPr>
              <p:cNvPr id="41" name="Straight Connector 40"/>
              <p:cNvCxnSpPr/>
              <p:nvPr/>
            </p:nvCxnSpPr>
            <p:spPr>
              <a:xfrm>
                <a:off x="457200" y="1357699"/>
                <a:ext cx="35052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1257300" y="1219200"/>
                <a:ext cx="1905000" cy="338554"/>
              </a:xfrm>
              <a:prstGeom prst="rect">
                <a:avLst/>
              </a:prstGeom>
              <a:solidFill>
                <a:schemeClr val="bg1"/>
              </a:solidFill>
            </p:spPr>
            <p:txBody>
              <a:bodyPr wrap="square" rtlCol="0">
                <a:spAutoFit/>
              </a:bodyPr>
              <a:lstStyle/>
              <a:p>
                <a:pPr algn="ctr"/>
                <a:r>
                  <a:rPr lang="en-US" sz="1600" b="1" dirty="0"/>
                  <a:t>North Carolina</a:t>
                </a:r>
                <a:endParaRPr lang="en-US" sz="1600" baseline="30000" dirty="0"/>
              </a:p>
            </p:txBody>
          </p:sp>
        </p:grpSp>
        <p:sp>
          <p:nvSpPr>
            <p:cNvPr id="40" name="TextBox 39"/>
            <p:cNvSpPr txBox="1"/>
            <p:nvPr/>
          </p:nvSpPr>
          <p:spPr>
            <a:xfrm>
              <a:off x="4778201" y="1447800"/>
              <a:ext cx="3900920" cy="205184"/>
            </a:xfrm>
            <a:prstGeom prst="rect">
              <a:avLst/>
            </a:prstGeom>
            <a:noFill/>
          </p:spPr>
          <p:txBody>
            <a:bodyPr wrap="square" rtlCol="0">
              <a:spAutoFit/>
            </a:bodyPr>
            <a:lstStyle/>
            <a:p>
              <a:pPr marL="171450" indent="-171450">
                <a:spcAft>
                  <a:spcPts val="800"/>
                </a:spcAft>
                <a:buFont typeface="Wingdings" panose="05000000000000000000" pitchFamily="2" charset="2"/>
                <a:buChar char="§"/>
              </a:pPr>
              <a:endParaRPr lang="en-US" altLang="en-US" sz="1100" baseline="30000" dirty="0">
                <a:cs typeface="Arial Narrow Bold"/>
              </a:endParaRPr>
            </a:p>
          </p:txBody>
        </p:sp>
      </p:grpSp>
      <p:sp>
        <p:nvSpPr>
          <p:cNvPr id="43" name="TextBox 42"/>
          <p:cNvSpPr txBox="1"/>
          <p:nvPr/>
        </p:nvSpPr>
        <p:spPr>
          <a:xfrm>
            <a:off x="4435128" y="1907976"/>
            <a:ext cx="4114800" cy="3518912"/>
          </a:xfrm>
          <a:prstGeom prst="rect">
            <a:avLst/>
          </a:prstGeom>
          <a:noFill/>
        </p:spPr>
        <p:txBody>
          <a:bodyPr wrap="square" rtlCol="0">
            <a:spAutoFit/>
          </a:bodyPr>
          <a:lstStyle/>
          <a:p>
            <a:pPr marL="171450" indent="-171450">
              <a:spcAft>
                <a:spcPts val="800"/>
              </a:spcAft>
              <a:buFont typeface="Wingdings" panose="05000000000000000000" pitchFamily="2" charset="2"/>
              <a:buChar char="§"/>
            </a:pPr>
            <a:r>
              <a:rPr lang="en-US" sz="1200" dirty="0"/>
              <a:t>Standard Contract:</a:t>
            </a:r>
          </a:p>
          <a:p>
            <a:pPr marL="628650" lvl="1" indent="-171450">
              <a:spcAft>
                <a:spcPts val="800"/>
              </a:spcAft>
              <a:buFont typeface="Wingdings" panose="05000000000000000000" pitchFamily="2" charset="2"/>
              <a:buChar char="§"/>
            </a:pPr>
            <a:r>
              <a:rPr lang="en-US" sz="1200" dirty="0"/>
              <a:t>5MWac cap</a:t>
            </a:r>
          </a:p>
          <a:p>
            <a:pPr marL="628650" lvl="1" indent="-171450">
              <a:spcAft>
                <a:spcPts val="800"/>
              </a:spcAft>
              <a:buFont typeface="Wingdings" panose="05000000000000000000" pitchFamily="2" charset="2"/>
              <a:buChar char="§"/>
            </a:pPr>
            <a:r>
              <a:rPr lang="en-US" sz="1200" dirty="0"/>
              <a:t>15 year term</a:t>
            </a:r>
          </a:p>
          <a:p>
            <a:pPr marL="628650" lvl="1" indent="-171450">
              <a:spcAft>
                <a:spcPts val="800"/>
              </a:spcAft>
              <a:buFont typeface="Wingdings" panose="05000000000000000000" pitchFamily="2" charset="2"/>
              <a:buChar char="§"/>
            </a:pPr>
            <a:r>
              <a:rPr lang="en-US" sz="1200" dirty="0"/>
              <a:t>Energy + capacity rates</a:t>
            </a:r>
          </a:p>
          <a:p>
            <a:pPr marL="628650" lvl="1" indent="-171450">
              <a:spcAft>
                <a:spcPts val="800"/>
              </a:spcAft>
              <a:buFont typeface="Wingdings" panose="05000000000000000000" pitchFamily="2" charset="2"/>
              <a:buChar char="§"/>
            </a:pPr>
            <a:r>
              <a:rPr lang="en-US" sz="1200" dirty="0"/>
              <a:t>Form contract approved by the PSC</a:t>
            </a:r>
          </a:p>
          <a:p>
            <a:pPr marL="171450" indent="-171450">
              <a:spcAft>
                <a:spcPts val="800"/>
              </a:spcAft>
              <a:buFont typeface="Wingdings" panose="05000000000000000000" pitchFamily="2" charset="2"/>
              <a:buChar char="§"/>
            </a:pPr>
            <a:r>
              <a:rPr lang="en-US" sz="1200" dirty="0"/>
              <a:t>Non-Standard Contracts</a:t>
            </a:r>
          </a:p>
          <a:p>
            <a:pPr marL="628650" lvl="1" indent="-171450">
              <a:spcAft>
                <a:spcPts val="800"/>
              </a:spcAft>
              <a:buFont typeface="Wingdings" panose="05000000000000000000" pitchFamily="2" charset="2"/>
              <a:buChar char="§"/>
            </a:pPr>
            <a:r>
              <a:rPr lang="en-US" sz="1200" dirty="0"/>
              <a:t>Up to 80MWac</a:t>
            </a:r>
          </a:p>
          <a:p>
            <a:pPr marL="628650" lvl="1" indent="-171450">
              <a:spcAft>
                <a:spcPts val="800"/>
              </a:spcAft>
              <a:buFont typeface="Wingdings" panose="05000000000000000000" pitchFamily="2" charset="2"/>
              <a:buChar char="§"/>
            </a:pPr>
            <a:r>
              <a:rPr lang="en-US" sz="1200" dirty="0"/>
              <a:t>Established process for requesting pricing and forming a Legally Enforceable Obligation</a:t>
            </a:r>
          </a:p>
          <a:p>
            <a:pPr marL="628650" lvl="1" indent="-171450">
              <a:spcAft>
                <a:spcPts val="800"/>
              </a:spcAft>
              <a:buFont typeface="Wingdings" panose="05000000000000000000" pitchFamily="2" charset="2"/>
              <a:buChar char="§"/>
            </a:pPr>
            <a:r>
              <a:rPr lang="en-US" sz="1200" dirty="0"/>
              <a:t>10 year term </a:t>
            </a:r>
          </a:p>
          <a:p>
            <a:pPr>
              <a:spcAft>
                <a:spcPts val="800"/>
              </a:spcAft>
            </a:pPr>
            <a:endParaRPr lang="en-US" sz="1200" dirty="0"/>
          </a:p>
          <a:p>
            <a:pPr>
              <a:spcAft>
                <a:spcPts val="800"/>
              </a:spcAft>
            </a:pPr>
            <a:r>
              <a:rPr lang="en-US" sz="1200" dirty="0"/>
              <a:t>*NC avoided costs are currently under review by the commission in biennial filings*</a:t>
            </a:r>
          </a:p>
        </p:txBody>
      </p:sp>
    </p:spTree>
    <p:extLst>
      <p:ext uri="{BB962C8B-B14F-4D97-AF65-F5344CB8AC3E}">
        <p14:creationId xmlns:p14="http://schemas.microsoft.com/office/powerpoint/2010/main" val="936971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t>Different Outcomes for Deployment of Solar</a:t>
            </a:r>
          </a:p>
        </p:txBody>
      </p:sp>
      <p:grpSp>
        <p:nvGrpSpPr>
          <p:cNvPr id="22" name="Group 21"/>
          <p:cNvGrpSpPr/>
          <p:nvPr/>
        </p:nvGrpSpPr>
        <p:grpSpPr>
          <a:xfrm>
            <a:off x="320328" y="1219200"/>
            <a:ext cx="4114800" cy="3154710"/>
            <a:chOff x="381000" y="1140023"/>
            <a:chExt cx="3886200" cy="3154710"/>
          </a:xfrm>
        </p:grpSpPr>
        <p:grpSp>
          <p:nvGrpSpPr>
            <p:cNvPr id="23" name="Group 22"/>
            <p:cNvGrpSpPr/>
            <p:nvPr/>
          </p:nvGrpSpPr>
          <p:grpSpPr>
            <a:xfrm>
              <a:off x="381000" y="1140023"/>
              <a:ext cx="3886200" cy="338554"/>
              <a:chOff x="457200" y="1219200"/>
              <a:chExt cx="3505200" cy="338554"/>
            </a:xfrm>
          </p:grpSpPr>
          <p:cxnSp>
            <p:nvCxnSpPr>
              <p:cNvPr id="25" name="Straight Connector 24"/>
              <p:cNvCxnSpPr/>
              <p:nvPr/>
            </p:nvCxnSpPr>
            <p:spPr>
              <a:xfrm>
                <a:off x="457200" y="1357699"/>
                <a:ext cx="35052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257300" y="1219200"/>
                <a:ext cx="1905000" cy="338554"/>
              </a:xfrm>
              <a:prstGeom prst="rect">
                <a:avLst/>
              </a:prstGeom>
              <a:solidFill>
                <a:schemeClr val="bg1"/>
              </a:solidFill>
            </p:spPr>
            <p:txBody>
              <a:bodyPr wrap="square" rtlCol="0">
                <a:spAutoFit/>
              </a:bodyPr>
              <a:lstStyle/>
              <a:p>
                <a:pPr algn="ctr"/>
                <a:r>
                  <a:rPr lang="en-US" sz="1600" b="1" dirty="0"/>
                  <a:t>Missouri</a:t>
                </a:r>
              </a:p>
            </p:txBody>
          </p:sp>
        </p:grpSp>
        <p:sp>
          <p:nvSpPr>
            <p:cNvPr id="24" name="TextBox 23"/>
            <p:cNvSpPr txBox="1"/>
            <p:nvPr/>
          </p:nvSpPr>
          <p:spPr>
            <a:xfrm>
              <a:off x="381000" y="1447800"/>
              <a:ext cx="3886200" cy="2846933"/>
            </a:xfrm>
            <a:prstGeom prst="rect">
              <a:avLst/>
            </a:prstGeom>
            <a:noFill/>
          </p:spPr>
          <p:txBody>
            <a:bodyPr wrap="square" rtlCol="0">
              <a:spAutoFit/>
            </a:bodyPr>
            <a:lstStyle/>
            <a:p>
              <a:pPr marL="171450" indent="-171450">
                <a:spcAft>
                  <a:spcPts val="800"/>
                </a:spcAft>
                <a:buFont typeface="Wingdings" panose="05000000000000000000" pitchFamily="2" charset="2"/>
                <a:buChar char="§"/>
              </a:pPr>
              <a:r>
                <a:rPr lang="en-US" sz="1600" dirty="0"/>
                <a:t>136MWdc installed (approx. 86% residential/commercial)</a:t>
              </a:r>
            </a:p>
            <a:p>
              <a:pPr marL="171450" indent="-171450">
                <a:spcAft>
                  <a:spcPts val="800"/>
                </a:spcAft>
                <a:buFont typeface="Wingdings" panose="05000000000000000000" pitchFamily="2" charset="2"/>
                <a:buChar char="§"/>
              </a:pPr>
              <a:r>
                <a:rPr lang="en-US" sz="1600" dirty="0"/>
                <a:t>70% of utility scale installations connected in Municipal utility service territories </a:t>
              </a:r>
            </a:p>
            <a:p>
              <a:pPr marL="171450" indent="-171450">
                <a:spcAft>
                  <a:spcPts val="800"/>
                </a:spcAft>
                <a:buFont typeface="Wingdings" panose="05000000000000000000" pitchFamily="2" charset="2"/>
                <a:buChar char="§"/>
              </a:pPr>
              <a:r>
                <a:rPr lang="en-US" sz="1600" dirty="0"/>
                <a:t>125 solar companies</a:t>
              </a:r>
            </a:p>
            <a:p>
              <a:pPr marL="171450" indent="-171450">
                <a:spcAft>
                  <a:spcPts val="800"/>
                </a:spcAft>
                <a:buFont typeface="Wingdings" panose="05000000000000000000" pitchFamily="2" charset="2"/>
                <a:buChar char="§"/>
              </a:pPr>
              <a:r>
                <a:rPr lang="en-US" sz="1600" dirty="0"/>
                <a:t>20MWdc installed in 2015</a:t>
              </a:r>
            </a:p>
            <a:p>
              <a:pPr marL="171450" indent="-171450">
                <a:spcAft>
                  <a:spcPts val="800"/>
                </a:spcAft>
                <a:buFont typeface="Wingdings" panose="05000000000000000000" pitchFamily="2" charset="2"/>
                <a:buChar char="§"/>
              </a:pPr>
              <a:r>
                <a:rPr lang="en-US" sz="1600" dirty="0"/>
                <a:t>Solar installations peaked in 2014</a:t>
              </a:r>
            </a:p>
            <a:p>
              <a:pPr marL="171450" indent="-171450">
                <a:spcAft>
                  <a:spcPts val="800"/>
                </a:spcAft>
                <a:buFont typeface="Wingdings" panose="05000000000000000000" pitchFamily="2" charset="2"/>
                <a:buChar char="§"/>
              </a:pPr>
              <a:r>
                <a:rPr lang="en-US" sz="1600" dirty="0"/>
                <a:t>325MWdc anticipated over the next 5 years</a:t>
              </a:r>
            </a:p>
            <a:p>
              <a:pPr marL="628650" lvl="1" indent="-171450">
                <a:spcAft>
                  <a:spcPts val="800"/>
                </a:spcAft>
                <a:buFont typeface="Wingdings" panose="05000000000000000000" pitchFamily="2" charset="2"/>
                <a:buChar char="§"/>
              </a:pPr>
              <a:endParaRPr lang="en-US" sz="1100" dirty="0"/>
            </a:p>
          </p:txBody>
        </p:sp>
      </p:grpSp>
      <p:grpSp>
        <p:nvGrpSpPr>
          <p:cNvPr id="27" name="Group 26"/>
          <p:cNvGrpSpPr/>
          <p:nvPr/>
        </p:nvGrpSpPr>
        <p:grpSpPr>
          <a:xfrm>
            <a:off x="4741987" y="1219200"/>
            <a:ext cx="4114800" cy="512961"/>
            <a:chOff x="4778201" y="1140023"/>
            <a:chExt cx="3900920" cy="512961"/>
          </a:xfrm>
        </p:grpSpPr>
        <p:grpSp>
          <p:nvGrpSpPr>
            <p:cNvPr id="28" name="Group 27"/>
            <p:cNvGrpSpPr/>
            <p:nvPr/>
          </p:nvGrpSpPr>
          <p:grpSpPr>
            <a:xfrm>
              <a:off x="4778201" y="1140023"/>
              <a:ext cx="3886200" cy="338554"/>
              <a:chOff x="457200" y="1219200"/>
              <a:chExt cx="3505200" cy="338554"/>
            </a:xfrm>
          </p:grpSpPr>
          <p:cxnSp>
            <p:nvCxnSpPr>
              <p:cNvPr id="41" name="Straight Connector 40"/>
              <p:cNvCxnSpPr/>
              <p:nvPr/>
            </p:nvCxnSpPr>
            <p:spPr>
              <a:xfrm>
                <a:off x="457200" y="1357699"/>
                <a:ext cx="35052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1257300" y="1219200"/>
                <a:ext cx="1905000" cy="338554"/>
              </a:xfrm>
              <a:prstGeom prst="rect">
                <a:avLst/>
              </a:prstGeom>
              <a:solidFill>
                <a:schemeClr val="bg1"/>
              </a:solidFill>
            </p:spPr>
            <p:txBody>
              <a:bodyPr wrap="square" rtlCol="0">
                <a:spAutoFit/>
              </a:bodyPr>
              <a:lstStyle/>
              <a:p>
                <a:pPr algn="ctr"/>
                <a:r>
                  <a:rPr lang="en-US" sz="1600" b="1" dirty="0"/>
                  <a:t>North Carolina</a:t>
                </a:r>
                <a:endParaRPr lang="en-US" sz="1600" baseline="30000" dirty="0"/>
              </a:p>
            </p:txBody>
          </p:sp>
        </p:grpSp>
        <p:sp>
          <p:nvSpPr>
            <p:cNvPr id="40" name="TextBox 39"/>
            <p:cNvSpPr txBox="1"/>
            <p:nvPr/>
          </p:nvSpPr>
          <p:spPr>
            <a:xfrm>
              <a:off x="4778201" y="1447800"/>
              <a:ext cx="3900920" cy="205184"/>
            </a:xfrm>
            <a:prstGeom prst="rect">
              <a:avLst/>
            </a:prstGeom>
            <a:noFill/>
          </p:spPr>
          <p:txBody>
            <a:bodyPr wrap="square" rtlCol="0">
              <a:spAutoFit/>
            </a:bodyPr>
            <a:lstStyle/>
            <a:p>
              <a:pPr marL="171450" indent="-171450">
                <a:spcAft>
                  <a:spcPts val="800"/>
                </a:spcAft>
                <a:buFont typeface="Wingdings" panose="05000000000000000000" pitchFamily="2" charset="2"/>
                <a:buChar char="§"/>
              </a:pPr>
              <a:endParaRPr lang="en-US" altLang="en-US" sz="1100" baseline="30000" dirty="0">
                <a:cs typeface="Arial Narrow Bold"/>
              </a:endParaRPr>
            </a:p>
          </p:txBody>
        </p:sp>
      </p:grpSp>
      <p:sp>
        <p:nvSpPr>
          <p:cNvPr id="43" name="TextBox 42"/>
          <p:cNvSpPr txBox="1"/>
          <p:nvPr/>
        </p:nvSpPr>
        <p:spPr>
          <a:xfrm>
            <a:off x="4435128" y="1557754"/>
            <a:ext cx="4114800" cy="2328843"/>
          </a:xfrm>
          <a:prstGeom prst="rect">
            <a:avLst/>
          </a:prstGeom>
          <a:noFill/>
        </p:spPr>
        <p:txBody>
          <a:bodyPr wrap="square" rtlCol="0">
            <a:spAutoFit/>
          </a:bodyPr>
          <a:lstStyle/>
          <a:p>
            <a:pPr marL="171450" indent="-171450">
              <a:spcAft>
                <a:spcPts val="800"/>
              </a:spcAft>
              <a:buFont typeface="Wingdings" panose="05000000000000000000" pitchFamily="2" charset="2"/>
              <a:buChar char="§"/>
            </a:pPr>
            <a:r>
              <a:rPr lang="en-US" sz="1600" dirty="0"/>
              <a:t>2,294MWdc installed (approx. 94% utility-scale)</a:t>
            </a:r>
          </a:p>
          <a:p>
            <a:pPr marL="171450" indent="-171450">
              <a:spcAft>
                <a:spcPts val="800"/>
              </a:spcAft>
              <a:buFont typeface="Wingdings" panose="05000000000000000000" pitchFamily="2" charset="2"/>
              <a:buChar char="§"/>
            </a:pPr>
            <a:r>
              <a:rPr lang="en-US" sz="1600" dirty="0"/>
              <a:t>Vast majority of utility-scale connected with investor owned utilities</a:t>
            </a:r>
          </a:p>
          <a:p>
            <a:pPr marL="171450" indent="-171450">
              <a:spcAft>
                <a:spcPts val="800"/>
              </a:spcAft>
              <a:buFont typeface="Wingdings" panose="05000000000000000000" pitchFamily="2" charset="2"/>
              <a:buChar char="§"/>
            </a:pPr>
            <a:r>
              <a:rPr lang="en-US" sz="1600" dirty="0"/>
              <a:t>213 solar companies</a:t>
            </a:r>
          </a:p>
          <a:p>
            <a:pPr marL="171450" indent="-171450">
              <a:spcAft>
                <a:spcPts val="800"/>
              </a:spcAft>
              <a:buFont typeface="Wingdings" panose="05000000000000000000" pitchFamily="2" charset="2"/>
              <a:buChar char="§"/>
            </a:pPr>
            <a:r>
              <a:rPr lang="en-US" sz="1600" dirty="0"/>
              <a:t>1,140MWdc installed in 2015</a:t>
            </a:r>
          </a:p>
          <a:p>
            <a:pPr marL="171450" indent="-171450">
              <a:spcAft>
                <a:spcPts val="800"/>
              </a:spcAft>
              <a:buFont typeface="Wingdings" panose="05000000000000000000" pitchFamily="2" charset="2"/>
              <a:buChar char="§"/>
            </a:pPr>
            <a:r>
              <a:rPr lang="en-US" sz="1600" dirty="0"/>
              <a:t>Solar installations on track to increase in 2016</a:t>
            </a:r>
          </a:p>
          <a:p>
            <a:pPr marL="171450" indent="-171450">
              <a:spcAft>
                <a:spcPts val="800"/>
              </a:spcAft>
              <a:buFont typeface="Wingdings" panose="05000000000000000000" pitchFamily="2" charset="2"/>
              <a:buChar char="§"/>
            </a:pPr>
            <a:r>
              <a:rPr lang="en-US" sz="1600" dirty="0"/>
              <a:t>3,479MWdc anticipated over the next 5 years</a:t>
            </a:r>
          </a:p>
        </p:txBody>
      </p:sp>
      <p:sp>
        <p:nvSpPr>
          <p:cNvPr id="17" name="TextBox 16"/>
          <p:cNvSpPr txBox="1"/>
          <p:nvPr/>
        </p:nvSpPr>
        <p:spPr>
          <a:xfrm>
            <a:off x="1676400" y="5796171"/>
            <a:ext cx="6553200" cy="338554"/>
          </a:xfrm>
          <a:prstGeom prst="rect">
            <a:avLst/>
          </a:prstGeom>
          <a:noFill/>
        </p:spPr>
        <p:txBody>
          <a:bodyPr wrap="square" rtlCol="0">
            <a:spAutoFit/>
          </a:bodyPr>
          <a:lstStyle/>
          <a:p>
            <a:pPr marL="228600" indent="-228600">
              <a:buAutoNum type="arabicPeriod"/>
            </a:pPr>
            <a:r>
              <a:rPr lang="en-US" sz="800" dirty="0"/>
              <a:t>SEIA Missouri Market Report: </a:t>
            </a:r>
            <a:r>
              <a:rPr lang="en-US" sz="800" dirty="0">
                <a:hlinkClick r:id="rId2"/>
              </a:rPr>
              <a:t>http://www.seia.org/sites/default/files/MO%20State%20Factsheet_6.15.2016.pdf#overlay-context=state-solar-policy/missouri</a:t>
            </a:r>
            <a:endParaRPr lang="en-US" sz="800" dirty="0"/>
          </a:p>
          <a:p>
            <a:pPr marL="228600" indent="-228600">
              <a:buAutoNum type="arabicPeriod"/>
            </a:pPr>
            <a:r>
              <a:rPr lang="en-US" sz="800" dirty="0"/>
              <a:t>SEIA North Carolina Market Report: </a:t>
            </a:r>
            <a:r>
              <a:rPr lang="en-US" sz="800" dirty="0">
                <a:hlinkClick r:id="rId3"/>
              </a:rPr>
              <a:t>http://www.seia.org/sites/default/files/NC%20State%20Factsheet_6.15.2016.pdf#overlay-context=state-solar-policy/north-carolina</a:t>
            </a:r>
            <a:r>
              <a:rPr lang="en-US" sz="800" dirty="0"/>
              <a:t> </a:t>
            </a:r>
          </a:p>
        </p:txBody>
      </p:sp>
    </p:spTree>
    <p:extLst>
      <p:ext uri="{BB962C8B-B14F-4D97-AF65-F5344CB8AC3E}">
        <p14:creationId xmlns:p14="http://schemas.microsoft.com/office/powerpoint/2010/main" val="1879913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056" y="5082766"/>
            <a:ext cx="6860919" cy="784634"/>
          </a:xfrm>
        </p:spPr>
        <p:txBody>
          <a:bodyPr>
            <a:normAutofit/>
          </a:bodyPr>
          <a:lstStyle/>
          <a:p>
            <a:r>
              <a:rPr lang="en-US" sz="3200" dirty="0">
                <a:latin typeface="+mj-lt"/>
              </a:rPr>
              <a:t>Benefits of a Vibrant QF Market </a:t>
            </a:r>
          </a:p>
        </p:txBody>
      </p:sp>
      <p:sp>
        <p:nvSpPr>
          <p:cNvPr id="3" name="Slide Number Placeholder 5"/>
          <p:cNvSpPr txBox="1">
            <a:spLocks/>
          </p:cNvSpPr>
          <p:nvPr/>
        </p:nvSpPr>
        <p:spPr>
          <a:xfrm>
            <a:off x="6121400" y="6446837"/>
            <a:ext cx="2590800" cy="365125"/>
          </a:xfrm>
          <a:prstGeom prst="rect">
            <a:avLst/>
          </a:prstGeom>
        </p:spPr>
        <p:txBody>
          <a:bodyPr/>
          <a:lstStyle>
            <a:defPPr>
              <a:defRPr lang="en-US"/>
            </a:defPPr>
            <a:lvl1pPr marL="0" algn="r" defTabSz="457200" rtl="0" eaLnBrk="1" latinLnBrk="0" hangingPunct="1">
              <a:defRPr sz="1000" b="0" i="0" kern="1200">
                <a:solidFill>
                  <a:srgbClr val="626780"/>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CACEDC"/>
                </a:solidFill>
              </a:rPr>
              <a:t>CYPRESS CREEK RENEWABLES  |  </a:t>
            </a:r>
            <a:fld id="{F8AF020E-C1AE-2442-A876-9BB9D9FD2B6F}" type="slidenum">
              <a:rPr lang="en-US" smtClean="0">
                <a:solidFill>
                  <a:srgbClr val="CACEDC"/>
                </a:solidFill>
              </a:rPr>
              <a:pPr/>
              <a:t>18</a:t>
            </a:fld>
            <a:endParaRPr lang="en-US" dirty="0">
              <a:solidFill>
                <a:srgbClr val="CACEDC"/>
              </a:solidFill>
            </a:endParaRPr>
          </a:p>
        </p:txBody>
      </p:sp>
    </p:spTree>
    <p:extLst>
      <p:ext uri="{BB962C8B-B14F-4D97-AF65-F5344CB8AC3E}">
        <p14:creationId xmlns:p14="http://schemas.microsoft.com/office/powerpoint/2010/main" val="1670291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t>Economic Impact of Solar Development in NC</a:t>
            </a:r>
          </a:p>
        </p:txBody>
      </p:sp>
      <p:sp>
        <p:nvSpPr>
          <p:cNvPr id="32" name="Slide Number Placeholder 5"/>
          <p:cNvSpPr>
            <a:spLocks noGrp="1"/>
          </p:cNvSpPr>
          <p:nvPr>
            <p:ph type="sldNum" sz="quarter" idx="4"/>
          </p:nvPr>
        </p:nvSpPr>
        <p:spPr>
          <a:xfrm>
            <a:off x="6553200" y="6264275"/>
            <a:ext cx="2133600" cy="365125"/>
          </a:xfrm>
          <a:prstGeom prst="rect">
            <a:avLst/>
          </a:prstGeom>
        </p:spPr>
        <p:txBody>
          <a:bodyPr/>
          <a:lstStyle>
            <a:lvl1pPr algn="r">
              <a:defRPr sz="1000" b="0" i="0">
                <a:solidFill>
                  <a:srgbClr val="626780"/>
                </a:solidFill>
                <a:latin typeface="Arial Narrow"/>
                <a:cs typeface="Arial Narrow"/>
              </a:defRPr>
            </a:lvl1pPr>
          </a:lstStyle>
          <a:p>
            <a:r>
              <a:rPr lang="en-US" dirty="0">
                <a:solidFill>
                  <a:schemeClr val="accent1">
                    <a:lumMod val="60000"/>
                    <a:lumOff val="40000"/>
                  </a:schemeClr>
                </a:solidFill>
              </a:rPr>
              <a:t>CYPRESS CREEK RENEWABLES  |  </a:t>
            </a:r>
            <a:fld id="{F8AF020E-C1AE-2442-A876-9BB9D9FD2B6F}" type="slidenum">
              <a:rPr lang="en-US" smtClean="0">
                <a:solidFill>
                  <a:schemeClr val="accent1">
                    <a:lumMod val="60000"/>
                    <a:lumOff val="40000"/>
                  </a:schemeClr>
                </a:solidFill>
              </a:rPr>
              <a:pPr/>
              <a:t>19</a:t>
            </a:fld>
            <a:endParaRPr lang="en-US" dirty="0">
              <a:solidFill>
                <a:schemeClr val="accent1">
                  <a:lumMod val="60000"/>
                  <a:lumOff val="40000"/>
                </a:schemeClr>
              </a:solidFill>
            </a:endParaRPr>
          </a:p>
        </p:txBody>
      </p:sp>
      <p:sp>
        <p:nvSpPr>
          <p:cNvPr id="34" name="Content Placeholder 3"/>
          <p:cNvSpPr>
            <a:spLocks noGrp="1"/>
          </p:cNvSpPr>
          <p:nvPr>
            <p:ph idx="13"/>
          </p:nvPr>
        </p:nvSpPr>
        <p:spPr>
          <a:xfrm>
            <a:off x="457200" y="990600"/>
            <a:ext cx="8229600" cy="448282"/>
          </a:xfrm>
        </p:spPr>
        <p:txBody>
          <a:bodyPr>
            <a:normAutofit/>
          </a:bodyPr>
          <a:lstStyle/>
          <a:p>
            <a:r>
              <a:rPr lang="en-US" sz="1400" b="1" dirty="0">
                <a:solidFill>
                  <a:srgbClr val="61658A"/>
                </a:solidFill>
              </a:rPr>
              <a:t>High growth development and investment opportunity </a:t>
            </a:r>
          </a:p>
        </p:txBody>
      </p:sp>
      <p:grpSp>
        <p:nvGrpSpPr>
          <p:cNvPr id="2" name="Group 1"/>
          <p:cNvGrpSpPr/>
          <p:nvPr/>
        </p:nvGrpSpPr>
        <p:grpSpPr>
          <a:xfrm>
            <a:off x="492229" y="1850740"/>
            <a:ext cx="8159542" cy="3276690"/>
            <a:chOff x="527258" y="2514600"/>
            <a:chExt cx="8159542" cy="3276690"/>
          </a:xfrm>
        </p:grpSpPr>
        <p:sp>
          <p:nvSpPr>
            <p:cNvPr id="29" name="Rectangle 28"/>
            <p:cNvSpPr/>
            <p:nvPr/>
          </p:nvSpPr>
          <p:spPr>
            <a:xfrm>
              <a:off x="839336" y="2514609"/>
              <a:ext cx="7841322" cy="612648"/>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30" name="Rectangle 29"/>
            <p:cNvSpPr/>
            <p:nvPr/>
          </p:nvSpPr>
          <p:spPr>
            <a:xfrm>
              <a:off x="845478" y="3186932"/>
              <a:ext cx="7841322" cy="610368"/>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33" name="Rectangle 32"/>
            <p:cNvSpPr/>
            <p:nvPr/>
          </p:nvSpPr>
          <p:spPr>
            <a:xfrm>
              <a:off x="845478" y="3845694"/>
              <a:ext cx="7841322" cy="610368"/>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35" name="Rectangle 34"/>
            <p:cNvSpPr/>
            <p:nvPr/>
          </p:nvSpPr>
          <p:spPr>
            <a:xfrm>
              <a:off x="845478" y="4507777"/>
              <a:ext cx="7841322" cy="610368"/>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36" name="Rectangle 35"/>
            <p:cNvSpPr/>
            <p:nvPr/>
          </p:nvSpPr>
          <p:spPr>
            <a:xfrm>
              <a:off x="845478" y="5180877"/>
              <a:ext cx="7841322" cy="610368"/>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 name="Shape 188"/>
            <p:cNvSpPr txBox="1"/>
            <p:nvPr/>
          </p:nvSpPr>
          <p:spPr>
            <a:xfrm>
              <a:off x="2290642" y="2514609"/>
              <a:ext cx="6390016" cy="612639"/>
            </a:xfrm>
            <a:prstGeom prst="rect">
              <a:avLst/>
            </a:prstGeom>
            <a:noFill/>
            <a:ln>
              <a:noFill/>
            </a:ln>
          </p:spPr>
          <p:txBody>
            <a:bodyPr lIns="91425" tIns="45700" rIns="91425" bIns="45700" anchor="ctr" anchorCtr="0">
              <a:noAutofit/>
            </a:bodyPr>
            <a:lstStyle/>
            <a:p>
              <a:pPr marL="171450" indent="-171450" algn="just">
                <a:spcAft>
                  <a:spcPts val="600"/>
                </a:spcAft>
                <a:buSzPct val="25000"/>
                <a:buFont typeface="Wingdings" charset="2"/>
                <a:buChar char="§"/>
              </a:pPr>
              <a:r>
                <a:rPr lang="en-US" sz="1400" b="0" i="0" u="none" strike="noStrike" cap="none" baseline="0" dirty="0">
                  <a:ea typeface="Futura"/>
                  <a:cs typeface="Futura"/>
                  <a:sym typeface="Futura"/>
                </a:rPr>
                <a:t>$4.428 billion invested</a:t>
              </a:r>
              <a:r>
                <a:rPr lang="en-US" sz="1400" b="0" i="0" u="none" strike="noStrike" cap="none" dirty="0">
                  <a:ea typeface="Futura"/>
                  <a:cs typeface="Futura"/>
                  <a:sym typeface="Futura"/>
                </a:rPr>
                <a:t> between 2007 and 2015 </a:t>
              </a:r>
              <a:endParaRPr lang="en-US" sz="1400" b="0" i="0" u="none" strike="noStrike" cap="none" baseline="0" dirty="0">
                <a:ea typeface="Futura"/>
                <a:cs typeface="Futura"/>
                <a:sym typeface="Futura"/>
              </a:endParaRPr>
            </a:p>
          </p:txBody>
        </p:sp>
        <p:sp>
          <p:nvSpPr>
            <p:cNvPr id="8" name="Shape 188"/>
            <p:cNvSpPr txBox="1"/>
            <p:nvPr/>
          </p:nvSpPr>
          <p:spPr>
            <a:xfrm>
              <a:off x="2286000" y="3235875"/>
              <a:ext cx="6394658" cy="558104"/>
            </a:xfrm>
            <a:prstGeom prst="rect">
              <a:avLst/>
            </a:prstGeom>
            <a:noFill/>
            <a:ln>
              <a:noFill/>
            </a:ln>
          </p:spPr>
          <p:txBody>
            <a:bodyPr lIns="91425" tIns="45700" rIns="91425" bIns="45700" anchor="ctr" anchorCtr="0">
              <a:noAutofit/>
            </a:bodyPr>
            <a:lstStyle/>
            <a:p>
              <a:pPr marL="171450" indent="-171450" algn="just">
                <a:spcAft>
                  <a:spcPts val="600"/>
                </a:spcAft>
                <a:buSzPct val="25000"/>
                <a:buFont typeface="Wingdings" charset="2"/>
                <a:buChar char="§"/>
              </a:pPr>
              <a:r>
                <a:rPr lang="en-US" sz="1400" dirty="0">
                  <a:ea typeface="Futura"/>
                  <a:cs typeface="Futura"/>
                  <a:sym typeface="Futura"/>
                </a:rPr>
                <a:t>26,000 full time equivalents  </a:t>
              </a:r>
            </a:p>
          </p:txBody>
        </p:sp>
        <p:sp>
          <p:nvSpPr>
            <p:cNvPr id="9" name="Shape 188"/>
            <p:cNvSpPr txBox="1"/>
            <p:nvPr/>
          </p:nvSpPr>
          <p:spPr>
            <a:xfrm>
              <a:off x="2250971" y="5180877"/>
              <a:ext cx="6394658" cy="570554"/>
            </a:xfrm>
            <a:prstGeom prst="rect">
              <a:avLst/>
            </a:prstGeom>
            <a:noFill/>
            <a:ln>
              <a:noFill/>
            </a:ln>
          </p:spPr>
          <p:txBody>
            <a:bodyPr lIns="91425" tIns="45700" rIns="91425" bIns="45700" anchor="ctr" anchorCtr="0">
              <a:noAutofit/>
            </a:bodyPr>
            <a:lstStyle/>
            <a:p>
              <a:pPr marL="171450" indent="-171450" algn="just">
                <a:spcAft>
                  <a:spcPts val="600"/>
                </a:spcAft>
                <a:buSzPct val="25000"/>
                <a:buFont typeface="Wingdings" charset="2"/>
                <a:buChar char="§"/>
              </a:pPr>
              <a:r>
                <a:rPr lang="en-US" sz="1400" dirty="0">
                  <a:ea typeface="Futura"/>
                  <a:cs typeface="Futura"/>
                  <a:sym typeface="Futura"/>
                </a:rPr>
                <a:t>2,961 million megawatt hours with zero emissions</a:t>
              </a:r>
            </a:p>
          </p:txBody>
        </p:sp>
        <p:sp>
          <p:nvSpPr>
            <p:cNvPr id="11" name="Shape 188"/>
            <p:cNvSpPr txBox="1"/>
            <p:nvPr/>
          </p:nvSpPr>
          <p:spPr>
            <a:xfrm>
              <a:off x="2286000" y="4559345"/>
              <a:ext cx="6394658" cy="539195"/>
            </a:xfrm>
            <a:prstGeom prst="rect">
              <a:avLst/>
            </a:prstGeom>
            <a:noFill/>
            <a:ln>
              <a:noFill/>
            </a:ln>
          </p:spPr>
          <p:txBody>
            <a:bodyPr lIns="91425" tIns="45700" rIns="91425" bIns="45700" anchor="ctr" anchorCtr="0">
              <a:noAutofit/>
            </a:bodyPr>
            <a:lstStyle/>
            <a:p>
              <a:pPr marL="171450" lvl="0" indent="-171450" algn="just">
                <a:spcAft>
                  <a:spcPts val="600"/>
                </a:spcAft>
                <a:buSzPct val="25000"/>
                <a:buFont typeface="Wingdings" charset="2"/>
                <a:buChar char="§"/>
              </a:pPr>
              <a:r>
                <a:rPr lang="en-US" sz="1400" dirty="0">
                  <a:latin typeface="+mn-lt"/>
                  <a:ea typeface="Futura"/>
                  <a:cs typeface="Futura"/>
                  <a:sym typeface="Futura"/>
                </a:rPr>
                <a:t>Up to $651 million in cumulative savings between 2008-2029 vs existing conventional generation portfolio  </a:t>
              </a:r>
            </a:p>
          </p:txBody>
        </p:sp>
        <p:sp>
          <p:nvSpPr>
            <p:cNvPr id="12" name="Shape 188"/>
            <p:cNvSpPr txBox="1"/>
            <p:nvPr/>
          </p:nvSpPr>
          <p:spPr>
            <a:xfrm>
              <a:off x="2286000" y="3878767"/>
              <a:ext cx="6390409" cy="539195"/>
            </a:xfrm>
            <a:prstGeom prst="rect">
              <a:avLst/>
            </a:prstGeom>
            <a:noFill/>
            <a:ln>
              <a:noFill/>
            </a:ln>
          </p:spPr>
          <p:txBody>
            <a:bodyPr lIns="91425" tIns="45700" rIns="91425" bIns="45700" anchor="ctr" anchorCtr="0">
              <a:noAutofit/>
            </a:bodyPr>
            <a:lstStyle/>
            <a:p>
              <a:pPr marL="171450" lvl="0" indent="-171450" algn="just">
                <a:spcAft>
                  <a:spcPts val="600"/>
                </a:spcAft>
                <a:buSzPct val="25000"/>
                <a:buFont typeface="Wingdings" charset="2"/>
                <a:buChar char="§"/>
              </a:pPr>
              <a:r>
                <a:rPr lang="en-US" sz="1400" dirty="0">
                  <a:latin typeface="+mn-lt"/>
                  <a:ea typeface="Futura"/>
                  <a:cs typeface="Futura"/>
                  <a:sym typeface="Futura"/>
                </a:rPr>
                <a:t>25,000 full time equivalents</a:t>
              </a:r>
            </a:p>
          </p:txBody>
        </p:sp>
        <p:sp>
          <p:nvSpPr>
            <p:cNvPr id="38" name="Snip Single Corner Rectangle 37"/>
            <p:cNvSpPr/>
            <p:nvPr/>
          </p:nvSpPr>
          <p:spPr>
            <a:xfrm flipV="1">
              <a:off x="533400" y="2514600"/>
              <a:ext cx="1676400" cy="612648"/>
            </a:xfrm>
            <a:prstGeom prst="snip1Rect">
              <a:avLst>
                <a:gd name="adj" fmla="val 4300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4B4A4A"/>
                  </a:solidFill>
                </a:rPr>
                <a:t>t</a:t>
              </a:r>
              <a:endParaRPr lang="en-US" sz="1400" dirty="0">
                <a:solidFill>
                  <a:schemeClr val="bg1"/>
                </a:solidFill>
              </a:endParaRPr>
            </a:p>
          </p:txBody>
        </p:sp>
        <p:sp>
          <p:nvSpPr>
            <p:cNvPr id="44" name="Snip Single Corner Rectangle 43"/>
            <p:cNvSpPr/>
            <p:nvPr/>
          </p:nvSpPr>
          <p:spPr>
            <a:xfrm flipV="1">
              <a:off x="533400" y="3186932"/>
              <a:ext cx="1676400" cy="610413"/>
            </a:xfrm>
            <a:prstGeom prst="snip1Rect">
              <a:avLst>
                <a:gd name="adj" fmla="val 4300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rgbClr val="4B4A4A"/>
                </a:solidFill>
              </a:endParaRPr>
            </a:p>
          </p:txBody>
        </p:sp>
        <p:sp>
          <p:nvSpPr>
            <p:cNvPr id="45" name="Shape 188"/>
            <p:cNvSpPr txBox="1"/>
            <p:nvPr/>
          </p:nvSpPr>
          <p:spPr>
            <a:xfrm>
              <a:off x="527258" y="3308195"/>
              <a:ext cx="1606342" cy="425605"/>
            </a:xfrm>
            <a:prstGeom prst="rect">
              <a:avLst/>
            </a:prstGeom>
            <a:noFill/>
            <a:ln>
              <a:noFill/>
            </a:ln>
          </p:spPr>
          <p:txBody>
            <a:bodyPr lIns="91425" tIns="45700" rIns="91425" bIns="45700" anchor="t" anchorCtr="0">
              <a:noAutofit/>
            </a:bodyPr>
            <a:lstStyle/>
            <a:p>
              <a:pPr algn="ctr"/>
              <a:r>
                <a:rPr lang="en-US" sz="1400" dirty="0">
                  <a:solidFill>
                    <a:schemeClr val="bg1"/>
                  </a:solidFill>
                </a:rPr>
                <a:t>Direct Jobs</a:t>
              </a:r>
            </a:p>
          </p:txBody>
        </p:sp>
        <p:sp>
          <p:nvSpPr>
            <p:cNvPr id="53" name="Snip Single Corner Rectangle 52"/>
            <p:cNvSpPr/>
            <p:nvPr/>
          </p:nvSpPr>
          <p:spPr>
            <a:xfrm flipV="1">
              <a:off x="533400" y="3845694"/>
              <a:ext cx="1676400" cy="610413"/>
            </a:xfrm>
            <a:prstGeom prst="snip1Rect">
              <a:avLst>
                <a:gd name="adj" fmla="val 4300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rgbClr val="4B4A4A"/>
                </a:solidFill>
              </a:endParaRPr>
            </a:p>
          </p:txBody>
        </p:sp>
        <p:sp>
          <p:nvSpPr>
            <p:cNvPr id="54" name="Shape 188"/>
            <p:cNvSpPr txBox="1"/>
            <p:nvPr/>
          </p:nvSpPr>
          <p:spPr>
            <a:xfrm>
              <a:off x="609600" y="3954303"/>
              <a:ext cx="1524000" cy="425605"/>
            </a:xfrm>
            <a:prstGeom prst="rect">
              <a:avLst/>
            </a:prstGeom>
            <a:noFill/>
            <a:ln>
              <a:noFill/>
            </a:ln>
          </p:spPr>
          <p:txBody>
            <a:bodyPr lIns="91425" tIns="45700" rIns="91425" bIns="45700" anchor="t" anchorCtr="0">
              <a:noAutofit/>
            </a:bodyPr>
            <a:lstStyle/>
            <a:p>
              <a:pPr algn="ctr"/>
              <a:r>
                <a:rPr lang="en-US" sz="1400" dirty="0">
                  <a:solidFill>
                    <a:schemeClr val="bg1"/>
                  </a:solidFill>
                </a:rPr>
                <a:t>Indirect Jobs</a:t>
              </a:r>
            </a:p>
          </p:txBody>
        </p:sp>
        <p:sp>
          <p:nvSpPr>
            <p:cNvPr id="55" name="Snip Single Corner Rectangle 54"/>
            <p:cNvSpPr/>
            <p:nvPr/>
          </p:nvSpPr>
          <p:spPr>
            <a:xfrm flipV="1">
              <a:off x="533400" y="4513473"/>
              <a:ext cx="1676400" cy="610413"/>
            </a:xfrm>
            <a:prstGeom prst="snip1Rect">
              <a:avLst>
                <a:gd name="adj" fmla="val 4300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rgbClr val="4B4A4A"/>
                </a:solidFill>
              </a:endParaRPr>
            </a:p>
          </p:txBody>
        </p:sp>
        <p:sp>
          <p:nvSpPr>
            <p:cNvPr id="56" name="Shape 188"/>
            <p:cNvSpPr txBox="1"/>
            <p:nvPr/>
          </p:nvSpPr>
          <p:spPr>
            <a:xfrm>
              <a:off x="609600" y="4622082"/>
              <a:ext cx="1524000" cy="425605"/>
            </a:xfrm>
            <a:prstGeom prst="rect">
              <a:avLst/>
            </a:prstGeom>
            <a:noFill/>
            <a:ln>
              <a:noFill/>
            </a:ln>
          </p:spPr>
          <p:txBody>
            <a:bodyPr lIns="91425" tIns="45700" rIns="91425" bIns="45700" anchor="t" anchorCtr="0">
              <a:noAutofit/>
            </a:bodyPr>
            <a:lstStyle/>
            <a:p>
              <a:pPr algn="ctr"/>
              <a:r>
                <a:rPr lang="en-US" sz="1400" dirty="0">
                  <a:solidFill>
                    <a:schemeClr val="bg1"/>
                  </a:solidFill>
                </a:rPr>
                <a:t>Savings for Rate Payers</a:t>
              </a:r>
            </a:p>
          </p:txBody>
        </p:sp>
        <p:sp>
          <p:nvSpPr>
            <p:cNvPr id="57" name="Snip Single Corner Rectangle 56"/>
            <p:cNvSpPr/>
            <p:nvPr/>
          </p:nvSpPr>
          <p:spPr>
            <a:xfrm flipV="1">
              <a:off x="533400" y="5180877"/>
              <a:ext cx="1676400" cy="610413"/>
            </a:xfrm>
            <a:prstGeom prst="snip1Rect">
              <a:avLst>
                <a:gd name="adj" fmla="val 4300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rgbClr val="4B4A4A"/>
                </a:solidFill>
              </a:endParaRPr>
            </a:p>
          </p:txBody>
        </p:sp>
        <p:sp>
          <p:nvSpPr>
            <p:cNvPr id="58" name="Shape 188"/>
            <p:cNvSpPr txBox="1"/>
            <p:nvPr/>
          </p:nvSpPr>
          <p:spPr>
            <a:xfrm>
              <a:off x="609600" y="5289486"/>
              <a:ext cx="1524000" cy="425605"/>
            </a:xfrm>
            <a:prstGeom prst="rect">
              <a:avLst/>
            </a:prstGeom>
            <a:noFill/>
            <a:ln>
              <a:noFill/>
            </a:ln>
          </p:spPr>
          <p:txBody>
            <a:bodyPr lIns="91425" tIns="45700" rIns="91425" bIns="45700" anchor="t" anchorCtr="0">
              <a:noAutofit/>
            </a:bodyPr>
            <a:lstStyle/>
            <a:p>
              <a:pPr algn="ctr"/>
              <a:r>
                <a:rPr lang="en-US" sz="1400" dirty="0">
                  <a:solidFill>
                    <a:schemeClr val="bg1"/>
                  </a:solidFill>
                </a:rPr>
                <a:t>Energy Produced</a:t>
              </a:r>
            </a:p>
          </p:txBody>
        </p:sp>
        <p:sp>
          <p:nvSpPr>
            <p:cNvPr id="26" name="Shape 188"/>
            <p:cNvSpPr txBox="1"/>
            <p:nvPr/>
          </p:nvSpPr>
          <p:spPr>
            <a:xfrm>
              <a:off x="527258" y="2522309"/>
              <a:ext cx="1606342" cy="570306"/>
            </a:xfrm>
            <a:prstGeom prst="rect">
              <a:avLst/>
            </a:prstGeom>
            <a:noFill/>
            <a:ln>
              <a:noFill/>
            </a:ln>
          </p:spPr>
          <p:txBody>
            <a:bodyPr lIns="91425" tIns="45700" rIns="91425" bIns="45700" anchor="ctr" anchorCtr="0">
              <a:noAutofit/>
            </a:bodyPr>
            <a:lstStyle/>
            <a:p>
              <a:pPr algn="ctr"/>
              <a:r>
                <a:rPr lang="en-US" sz="1400" dirty="0">
                  <a:solidFill>
                    <a:schemeClr val="bg1"/>
                  </a:solidFill>
                </a:rPr>
                <a:t>Direct Investment</a:t>
              </a:r>
            </a:p>
          </p:txBody>
        </p:sp>
      </p:grpSp>
      <p:sp>
        <p:nvSpPr>
          <p:cNvPr id="31" name="TextBox 30"/>
          <p:cNvSpPr txBox="1"/>
          <p:nvPr/>
        </p:nvSpPr>
        <p:spPr>
          <a:xfrm>
            <a:off x="1676400" y="5796171"/>
            <a:ext cx="6553200" cy="461665"/>
          </a:xfrm>
          <a:prstGeom prst="rect">
            <a:avLst/>
          </a:prstGeom>
          <a:noFill/>
        </p:spPr>
        <p:txBody>
          <a:bodyPr wrap="square" rtlCol="0">
            <a:spAutoFit/>
          </a:bodyPr>
          <a:lstStyle/>
          <a:p>
            <a:pPr marL="228600" indent="-228600">
              <a:buAutoNum type="arabicPeriod"/>
            </a:pPr>
            <a:r>
              <a:rPr lang="en-US" sz="800" dirty="0"/>
              <a:t>(2016). Economic impact analysis of clean energy development in North Carolina-2016 update. Research Triangle Park, NC: RTI International.</a:t>
            </a:r>
          </a:p>
          <a:p>
            <a:pPr marL="228600" indent="-228600">
              <a:buFontTx/>
              <a:buAutoNum type="arabicPeriod"/>
            </a:pPr>
            <a:r>
              <a:rPr lang="en-US" sz="800" dirty="0"/>
              <a:t>(2015). Economic and rate impact analysis of clean energy development in North Carolina-2015 update. Research Triangle Park, NC: RTI International.</a:t>
            </a:r>
          </a:p>
          <a:p>
            <a:endParaRPr lang="en-US" sz="800" dirty="0"/>
          </a:p>
        </p:txBody>
      </p:sp>
    </p:spTree>
    <p:extLst>
      <p:ext uri="{BB962C8B-B14F-4D97-AF65-F5344CB8AC3E}">
        <p14:creationId xmlns:p14="http://schemas.microsoft.com/office/powerpoint/2010/main" val="4221089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Missouri has begun to see development and construction of utility-scale solar projects</a:t>
            </a:r>
          </a:p>
          <a:p>
            <a:r>
              <a:rPr lang="en-US" dirty="0"/>
              <a:t>What is the Public Service Commissions role in shaping the development of such facilities and how have other states approached this subject? </a:t>
            </a:r>
          </a:p>
          <a:p>
            <a:endParaRPr lang="en-US" dirty="0"/>
          </a:p>
          <a:p>
            <a:r>
              <a:rPr lang="en-US" dirty="0"/>
              <a:t>Cypress Creek Renewables is actively developing such projects across the country in more than 14 different markets</a:t>
            </a:r>
          </a:p>
          <a:p>
            <a:r>
              <a:rPr lang="en-US" dirty="0"/>
              <a:t>Based on our experience we have learned that PURPA implementation is a critical role the Public Service Commission can play in guiding solar development </a:t>
            </a:r>
          </a:p>
          <a:p>
            <a:r>
              <a:rPr lang="en-US" dirty="0"/>
              <a:t>The comparison of policies between Missouri and North Carolina provides an excellent illustration of the power the public service commission has over the solar market. </a:t>
            </a:r>
          </a:p>
          <a:p>
            <a:endParaRPr lang="en-US" dirty="0"/>
          </a:p>
          <a:p>
            <a:endParaRPr lang="en-US" dirty="0"/>
          </a:p>
        </p:txBody>
      </p:sp>
      <p:sp>
        <p:nvSpPr>
          <p:cNvPr id="3" name="Title 2"/>
          <p:cNvSpPr>
            <a:spLocks noGrp="1"/>
          </p:cNvSpPr>
          <p:nvPr>
            <p:ph type="title"/>
          </p:nvPr>
        </p:nvSpPr>
        <p:spPr/>
        <p:txBody>
          <a:bodyPr/>
          <a:lstStyle/>
          <a:p>
            <a:r>
              <a:rPr lang="en-US" dirty="0"/>
              <a:t>Utility Scale Solar Development</a:t>
            </a:r>
          </a:p>
        </p:txBody>
      </p:sp>
      <p:sp>
        <p:nvSpPr>
          <p:cNvPr id="5" name="Slide Number Placeholder 4"/>
          <p:cNvSpPr>
            <a:spLocks noGrp="1"/>
          </p:cNvSpPr>
          <p:nvPr>
            <p:ph type="sldNum" sz="quarter" idx="4"/>
          </p:nvPr>
        </p:nvSpPr>
        <p:spPr/>
        <p:txBody>
          <a:bodyPr/>
          <a:lstStyle/>
          <a:p>
            <a:r>
              <a:rPr lang="en-US"/>
              <a:t>SECTION TITLE  |  </a:t>
            </a:r>
            <a:fld id="{F8AF020E-C1AE-2442-A876-9BB9D9FD2B6F}" type="slidenum">
              <a:rPr lang="en-US" smtClean="0"/>
              <a:pPr/>
              <a:t>2</a:t>
            </a:fld>
            <a:endParaRPr lang="en-US" dirty="0"/>
          </a:p>
        </p:txBody>
      </p:sp>
      <p:sp>
        <p:nvSpPr>
          <p:cNvPr id="6" name="TextBox 5"/>
          <p:cNvSpPr txBox="1"/>
          <p:nvPr/>
        </p:nvSpPr>
        <p:spPr>
          <a:xfrm>
            <a:off x="1676400" y="5796171"/>
            <a:ext cx="6553200" cy="461665"/>
          </a:xfrm>
          <a:prstGeom prst="rect">
            <a:avLst/>
          </a:prstGeom>
          <a:noFill/>
        </p:spPr>
        <p:txBody>
          <a:bodyPr wrap="square" rtlCol="0">
            <a:spAutoFit/>
          </a:bodyPr>
          <a:lstStyle/>
          <a:p>
            <a:pPr marL="228600" indent="-228600">
              <a:buFontTx/>
              <a:buAutoNum type="arabicPeriod"/>
            </a:pPr>
            <a:r>
              <a:rPr lang="en-US" sz="800" dirty="0"/>
              <a:t>(2016). Economic impact analysis of clean energy development in North Carolina-2016 update. Research Triangle Park, NC: RTI International.</a:t>
            </a:r>
          </a:p>
          <a:p>
            <a:pPr marL="228600" indent="-228600">
              <a:buAutoNum type="arabicPeriod"/>
            </a:pPr>
            <a:r>
              <a:rPr lang="en-US" sz="800" dirty="0"/>
              <a:t>2016). Conservatives for Clean Energy 2016 Energy and Voters Poll </a:t>
            </a:r>
            <a:r>
              <a:rPr lang="en-US" sz="800" dirty="0">
                <a:hlinkClick r:id="rId2"/>
              </a:rPr>
              <a:t>http://www.cleanenergyconservatives.com/2016-poll/</a:t>
            </a:r>
            <a:r>
              <a:rPr lang="en-US" sz="800" dirty="0"/>
              <a:t> </a:t>
            </a:r>
          </a:p>
          <a:p>
            <a:endParaRPr lang="en-US" sz="800" dirty="0"/>
          </a:p>
        </p:txBody>
      </p:sp>
    </p:spTree>
    <p:extLst>
      <p:ext uri="{BB962C8B-B14F-4D97-AF65-F5344CB8AC3E}">
        <p14:creationId xmlns:p14="http://schemas.microsoft.com/office/powerpoint/2010/main" val="4040552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t>Local Impact of Solar Development in NC</a:t>
            </a:r>
          </a:p>
        </p:txBody>
      </p:sp>
      <p:sp>
        <p:nvSpPr>
          <p:cNvPr id="32" name="Slide Number Placeholder 5"/>
          <p:cNvSpPr>
            <a:spLocks noGrp="1"/>
          </p:cNvSpPr>
          <p:nvPr>
            <p:ph type="sldNum" sz="quarter" idx="4"/>
          </p:nvPr>
        </p:nvSpPr>
        <p:spPr>
          <a:xfrm>
            <a:off x="6553200" y="6264275"/>
            <a:ext cx="2133600" cy="365125"/>
          </a:xfrm>
          <a:prstGeom prst="rect">
            <a:avLst/>
          </a:prstGeom>
        </p:spPr>
        <p:txBody>
          <a:bodyPr/>
          <a:lstStyle>
            <a:lvl1pPr algn="r">
              <a:defRPr sz="1000" b="0" i="0">
                <a:solidFill>
                  <a:srgbClr val="626780"/>
                </a:solidFill>
                <a:latin typeface="Arial Narrow"/>
                <a:cs typeface="Arial Narrow"/>
              </a:defRPr>
            </a:lvl1pPr>
          </a:lstStyle>
          <a:p>
            <a:r>
              <a:rPr lang="en-US" dirty="0">
                <a:solidFill>
                  <a:schemeClr val="accent1">
                    <a:lumMod val="60000"/>
                    <a:lumOff val="40000"/>
                  </a:schemeClr>
                </a:solidFill>
              </a:rPr>
              <a:t>CYPRESS CREEK RENEWABLES  |  </a:t>
            </a:r>
            <a:fld id="{F8AF020E-C1AE-2442-A876-9BB9D9FD2B6F}" type="slidenum">
              <a:rPr lang="en-US" smtClean="0">
                <a:solidFill>
                  <a:schemeClr val="accent1">
                    <a:lumMod val="60000"/>
                    <a:lumOff val="40000"/>
                  </a:schemeClr>
                </a:solidFill>
              </a:rPr>
              <a:pPr/>
              <a:t>20</a:t>
            </a:fld>
            <a:endParaRPr lang="en-US" dirty="0">
              <a:solidFill>
                <a:schemeClr val="accent1">
                  <a:lumMod val="60000"/>
                  <a:lumOff val="40000"/>
                </a:schemeClr>
              </a:solidFill>
            </a:endParaRPr>
          </a:p>
        </p:txBody>
      </p:sp>
      <p:sp>
        <p:nvSpPr>
          <p:cNvPr id="34" name="Content Placeholder 3"/>
          <p:cNvSpPr>
            <a:spLocks noGrp="1"/>
          </p:cNvSpPr>
          <p:nvPr>
            <p:ph idx="13"/>
          </p:nvPr>
        </p:nvSpPr>
        <p:spPr>
          <a:xfrm>
            <a:off x="457200" y="990600"/>
            <a:ext cx="8229600" cy="448282"/>
          </a:xfrm>
        </p:spPr>
        <p:txBody>
          <a:bodyPr>
            <a:normAutofit/>
          </a:bodyPr>
          <a:lstStyle/>
          <a:p>
            <a:r>
              <a:rPr lang="en-US" sz="1400" b="1" dirty="0"/>
              <a:t>QF solar development is an economic engine for rural communities throughout North Carolina</a:t>
            </a:r>
            <a:endParaRPr lang="en-US" sz="1400" b="1" dirty="0">
              <a:solidFill>
                <a:srgbClr val="61658A"/>
              </a:solidFill>
            </a:endParaRPr>
          </a:p>
        </p:txBody>
      </p:sp>
      <p:grpSp>
        <p:nvGrpSpPr>
          <p:cNvPr id="2" name="Group 1"/>
          <p:cNvGrpSpPr/>
          <p:nvPr/>
        </p:nvGrpSpPr>
        <p:grpSpPr>
          <a:xfrm>
            <a:off x="492228" y="1445322"/>
            <a:ext cx="8194571" cy="4193478"/>
            <a:chOff x="527258" y="2514600"/>
            <a:chExt cx="8159542" cy="3276690"/>
          </a:xfrm>
        </p:grpSpPr>
        <p:sp>
          <p:nvSpPr>
            <p:cNvPr id="29" name="Rectangle 28"/>
            <p:cNvSpPr/>
            <p:nvPr/>
          </p:nvSpPr>
          <p:spPr>
            <a:xfrm>
              <a:off x="839336" y="2514609"/>
              <a:ext cx="7841322" cy="612648"/>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30" name="Rectangle 29"/>
            <p:cNvSpPr/>
            <p:nvPr/>
          </p:nvSpPr>
          <p:spPr>
            <a:xfrm>
              <a:off x="845478" y="3186932"/>
              <a:ext cx="7841322" cy="610368"/>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33" name="Rectangle 32"/>
            <p:cNvSpPr/>
            <p:nvPr/>
          </p:nvSpPr>
          <p:spPr>
            <a:xfrm>
              <a:off x="845478" y="3845694"/>
              <a:ext cx="7841322" cy="610368"/>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35" name="Rectangle 34"/>
            <p:cNvSpPr/>
            <p:nvPr/>
          </p:nvSpPr>
          <p:spPr>
            <a:xfrm>
              <a:off x="845478" y="4507777"/>
              <a:ext cx="7841322" cy="610368"/>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36" name="Rectangle 35"/>
            <p:cNvSpPr/>
            <p:nvPr/>
          </p:nvSpPr>
          <p:spPr>
            <a:xfrm>
              <a:off x="845478" y="5180877"/>
              <a:ext cx="7841322" cy="610368"/>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 name="Shape 188"/>
            <p:cNvSpPr txBox="1"/>
            <p:nvPr/>
          </p:nvSpPr>
          <p:spPr>
            <a:xfrm>
              <a:off x="2290642" y="2514609"/>
              <a:ext cx="6390016" cy="612639"/>
            </a:xfrm>
            <a:prstGeom prst="rect">
              <a:avLst/>
            </a:prstGeom>
            <a:noFill/>
            <a:ln>
              <a:noFill/>
            </a:ln>
          </p:spPr>
          <p:txBody>
            <a:bodyPr lIns="91425" tIns="45700" rIns="91425" bIns="45700" anchor="ctr" anchorCtr="0">
              <a:noAutofit/>
            </a:bodyPr>
            <a:lstStyle/>
            <a:p>
              <a:pPr marL="171450" indent="-171450" algn="just">
                <a:spcAft>
                  <a:spcPts val="600"/>
                </a:spcAft>
                <a:buSzPct val="25000"/>
                <a:buFont typeface="Wingdings" charset="2"/>
                <a:buChar char="§"/>
              </a:pPr>
              <a:r>
                <a:rPr lang="en-US" sz="1400" b="0" i="0" u="none" strike="noStrike" cap="none" baseline="0" dirty="0">
                  <a:ea typeface="Futura"/>
                  <a:cs typeface="Futura"/>
                  <a:sym typeface="Futura"/>
                </a:rPr>
                <a:t>The average North Carolina utility-scale project pays</a:t>
              </a:r>
              <a:r>
                <a:rPr lang="en-US" sz="1400" b="0" i="0" u="none" strike="noStrike" cap="none" dirty="0">
                  <a:ea typeface="Futura"/>
                  <a:cs typeface="Futura"/>
                  <a:sym typeface="Futura"/>
                </a:rPr>
                <a:t> about $25,000 per year in local tax revenue </a:t>
              </a:r>
              <a:r>
                <a:rPr lang="en-US" sz="1400" b="0" i="0" u="none" strike="noStrike" cap="none" baseline="0" dirty="0">
                  <a:ea typeface="Futura"/>
                  <a:cs typeface="Futura"/>
                  <a:sym typeface="Futura"/>
                </a:rPr>
                <a:t> </a:t>
              </a:r>
            </a:p>
          </p:txBody>
        </p:sp>
        <p:sp>
          <p:nvSpPr>
            <p:cNvPr id="8" name="Shape 188"/>
            <p:cNvSpPr txBox="1"/>
            <p:nvPr/>
          </p:nvSpPr>
          <p:spPr>
            <a:xfrm>
              <a:off x="2286000" y="3235875"/>
              <a:ext cx="6394658" cy="558104"/>
            </a:xfrm>
            <a:prstGeom prst="rect">
              <a:avLst/>
            </a:prstGeom>
            <a:noFill/>
            <a:ln>
              <a:noFill/>
            </a:ln>
          </p:spPr>
          <p:txBody>
            <a:bodyPr lIns="91425" tIns="45700" rIns="91425" bIns="45700" anchor="ctr" anchorCtr="0">
              <a:noAutofit/>
            </a:bodyPr>
            <a:lstStyle/>
            <a:p>
              <a:pPr marL="171450" indent="-171450" algn="just">
                <a:spcAft>
                  <a:spcPts val="600"/>
                </a:spcAft>
                <a:buSzPct val="25000"/>
                <a:buFont typeface="Wingdings" charset="2"/>
                <a:buChar char="§"/>
              </a:pPr>
              <a:r>
                <a:rPr lang="en-US" sz="1400" dirty="0">
                  <a:ea typeface="Futura"/>
                  <a:cs typeface="Futura"/>
                  <a:sym typeface="Futura"/>
                </a:rPr>
                <a:t>Approximately $12,887,640 annually statewide</a:t>
              </a:r>
            </a:p>
          </p:txBody>
        </p:sp>
        <p:sp>
          <p:nvSpPr>
            <p:cNvPr id="9" name="Shape 188"/>
            <p:cNvSpPr txBox="1"/>
            <p:nvPr/>
          </p:nvSpPr>
          <p:spPr>
            <a:xfrm>
              <a:off x="2250971" y="5180877"/>
              <a:ext cx="6394658" cy="570554"/>
            </a:xfrm>
            <a:prstGeom prst="rect">
              <a:avLst/>
            </a:prstGeom>
            <a:noFill/>
            <a:ln>
              <a:noFill/>
            </a:ln>
          </p:spPr>
          <p:txBody>
            <a:bodyPr lIns="91425" tIns="45700" rIns="91425" bIns="45700" anchor="ctr" anchorCtr="0">
              <a:noAutofit/>
            </a:bodyPr>
            <a:lstStyle/>
            <a:p>
              <a:pPr marL="171450" indent="-171450" algn="just">
                <a:spcAft>
                  <a:spcPts val="600"/>
                </a:spcAft>
                <a:buSzPct val="25000"/>
                <a:buFont typeface="Wingdings" charset="2"/>
                <a:buChar char="§"/>
              </a:pPr>
              <a:r>
                <a:rPr lang="en-US" sz="1400" dirty="0">
                  <a:ea typeface="Futura"/>
                  <a:cs typeface="Futura"/>
                  <a:sym typeface="Futura"/>
                </a:rPr>
                <a:t>Utility-scale solar installations require very few local services (water, sewage, </a:t>
              </a:r>
              <a:r>
                <a:rPr lang="en-US" sz="1400" dirty="0" err="1">
                  <a:ea typeface="Futura"/>
                  <a:cs typeface="Futura"/>
                  <a:sym typeface="Futura"/>
                </a:rPr>
                <a:t>etc</a:t>
              </a:r>
              <a:r>
                <a:rPr lang="en-US" sz="1400" dirty="0">
                  <a:ea typeface="Futura"/>
                  <a:cs typeface="Futura"/>
                  <a:sym typeface="Futura"/>
                </a:rPr>
                <a:t>).</a:t>
              </a:r>
            </a:p>
            <a:p>
              <a:pPr marL="171450" indent="-171450" algn="just">
                <a:spcAft>
                  <a:spcPts val="600"/>
                </a:spcAft>
                <a:buSzPct val="25000"/>
                <a:buFont typeface="Wingdings" charset="2"/>
                <a:buChar char="§"/>
              </a:pPr>
              <a:r>
                <a:rPr lang="en-US" sz="1400" dirty="0">
                  <a:ea typeface="Futura"/>
                  <a:cs typeface="Futura"/>
                  <a:sym typeface="Futura"/>
                </a:rPr>
                <a:t>Significantly less traffic impact vs. commercial or residential development </a:t>
              </a:r>
            </a:p>
            <a:p>
              <a:pPr marL="171450" indent="-171450" algn="just">
                <a:spcAft>
                  <a:spcPts val="600"/>
                </a:spcAft>
                <a:buSzPct val="25000"/>
                <a:buFont typeface="Wingdings" charset="2"/>
                <a:buChar char="§"/>
              </a:pPr>
              <a:r>
                <a:rPr lang="en-US" sz="1400" dirty="0">
                  <a:ea typeface="Futura"/>
                  <a:cs typeface="Futura"/>
                  <a:sym typeface="Futura"/>
                </a:rPr>
                <a:t>These facilities also create no emissions or environmental hazards for local residents</a:t>
              </a:r>
            </a:p>
          </p:txBody>
        </p:sp>
        <p:sp>
          <p:nvSpPr>
            <p:cNvPr id="11" name="Shape 188"/>
            <p:cNvSpPr txBox="1"/>
            <p:nvPr/>
          </p:nvSpPr>
          <p:spPr>
            <a:xfrm>
              <a:off x="2286000" y="4559345"/>
              <a:ext cx="6394658" cy="539195"/>
            </a:xfrm>
            <a:prstGeom prst="rect">
              <a:avLst/>
            </a:prstGeom>
            <a:noFill/>
            <a:ln>
              <a:noFill/>
            </a:ln>
          </p:spPr>
          <p:txBody>
            <a:bodyPr lIns="91425" tIns="45700" rIns="91425" bIns="45700" anchor="ctr" anchorCtr="0">
              <a:noAutofit/>
            </a:bodyPr>
            <a:lstStyle/>
            <a:p>
              <a:pPr marL="171450" lvl="0" indent="-171450" algn="just">
                <a:spcAft>
                  <a:spcPts val="600"/>
                </a:spcAft>
                <a:buSzPct val="25000"/>
                <a:buFont typeface="Wingdings" charset="2"/>
                <a:buChar char="§"/>
              </a:pPr>
              <a:r>
                <a:rPr lang="en-US" sz="1400" dirty="0">
                  <a:latin typeface="+mn-lt"/>
                  <a:ea typeface="Futura"/>
                  <a:cs typeface="Futura"/>
                  <a:sym typeface="Futura"/>
                </a:rPr>
                <a:t>A 2015 study showed that 48% of projects examined were located in the state’s most economically distressed counties </a:t>
              </a:r>
            </a:p>
          </p:txBody>
        </p:sp>
        <p:sp>
          <p:nvSpPr>
            <p:cNvPr id="12" name="Shape 188"/>
            <p:cNvSpPr txBox="1"/>
            <p:nvPr/>
          </p:nvSpPr>
          <p:spPr>
            <a:xfrm>
              <a:off x="2286000" y="3878767"/>
              <a:ext cx="6390409" cy="539195"/>
            </a:xfrm>
            <a:prstGeom prst="rect">
              <a:avLst/>
            </a:prstGeom>
            <a:noFill/>
            <a:ln>
              <a:noFill/>
            </a:ln>
          </p:spPr>
          <p:txBody>
            <a:bodyPr lIns="91425" tIns="45700" rIns="91425" bIns="45700" anchor="ctr" anchorCtr="0">
              <a:noAutofit/>
            </a:bodyPr>
            <a:lstStyle/>
            <a:p>
              <a:pPr marL="171450" indent="-171450" algn="just">
                <a:spcAft>
                  <a:spcPts val="600"/>
                </a:spcAft>
                <a:buSzPct val="25000"/>
                <a:buFont typeface="Wingdings" charset="2"/>
                <a:buChar char="§"/>
              </a:pPr>
              <a:r>
                <a:rPr lang="en-US" sz="1400" dirty="0">
                  <a:ea typeface="Futura"/>
                  <a:cs typeface="Futura"/>
                  <a:sym typeface="Futura"/>
                </a:rPr>
                <a:t>68 counties have investments of more than $1 million. Nearly 70% of counties in the state</a:t>
              </a:r>
            </a:p>
          </p:txBody>
        </p:sp>
        <p:sp>
          <p:nvSpPr>
            <p:cNvPr id="38" name="Snip Single Corner Rectangle 37"/>
            <p:cNvSpPr/>
            <p:nvPr/>
          </p:nvSpPr>
          <p:spPr>
            <a:xfrm flipV="1">
              <a:off x="533400" y="2514600"/>
              <a:ext cx="1676400" cy="612648"/>
            </a:xfrm>
            <a:prstGeom prst="snip1Rect">
              <a:avLst>
                <a:gd name="adj" fmla="val 4300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4B4A4A"/>
                  </a:solidFill>
                </a:rPr>
                <a:t>t</a:t>
              </a:r>
              <a:endParaRPr lang="en-US" sz="1400" dirty="0">
                <a:solidFill>
                  <a:schemeClr val="bg1"/>
                </a:solidFill>
              </a:endParaRPr>
            </a:p>
          </p:txBody>
        </p:sp>
        <p:sp>
          <p:nvSpPr>
            <p:cNvPr id="44" name="Snip Single Corner Rectangle 43"/>
            <p:cNvSpPr/>
            <p:nvPr/>
          </p:nvSpPr>
          <p:spPr>
            <a:xfrm flipV="1">
              <a:off x="533400" y="3186932"/>
              <a:ext cx="1676400" cy="610413"/>
            </a:xfrm>
            <a:prstGeom prst="snip1Rect">
              <a:avLst>
                <a:gd name="adj" fmla="val 4300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rgbClr val="4B4A4A"/>
                </a:solidFill>
              </a:endParaRPr>
            </a:p>
          </p:txBody>
        </p:sp>
        <p:sp>
          <p:nvSpPr>
            <p:cNvPr id="45" name="Shape 188"/>
            <p:cNvSpPr txBox="1"/>
            <p:nvPr/>
          </p:nvSpPr>
          <p:spPr>
            <a:xfrm>
              <a:off x="527258" y="3308195"/>
              <a:ext cx="1606342" cy="425605"/>
            </a:xfrm>
            <a:prstGeom prst="rect">
              <a:avLst/>
            </a:prstGeom>
            <a:noFill/>
            <a:ln>
              <a:noFill/>
            </a:ln>
          </p:spPr>
          <p:txBody>
            <a:bodyPr lIns="91425" tIns="45700" rIns="91425" bIns="45700" anchor="t" anchorCtr="0">
              <a:noAutofit/>
            </a:bodyPr>
            <a:lstStyle/>
            <a:p>
              <a:pPr algn="ctr"/>
              <a:r>
                <a:rPr lang="en-US" sz="1400" dirty="0">
                  <a:solidFill>
                    <a:schemeClr val="bg1"/>
                  </a:solidFill>
                </a:rPr>
                <a:t>Total Local Tax Revenue</a:t>
              </a:r>
            </a:p>
          </p:txBody>
        </p:sp>
        <p:sp>
          <p:nvSpPr>
            <p:cNvPr id="53" name="Snip Single Corner Rectangle 52"/>
            <p:cNvSpPr/>
            <p:nvPr/>
          </p:nvSpPr>
          <p:spPr>
            <a:xfrm flipV="1">
              <a:off x="533400" y="3845694"/>
              <a:ext cx="1676400" cy="610413"/>
            </a:xfrm>
            <a:prstGeom prst="snip1Rect">
              <a:avLst>
                <a:gd name="adj" fmla="val 4300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rgbClr val="4B4A4A"/>
                </a:solidFill>
              </a:endParaRPr>
            </a:p>
          </p:txBody>
        </p:sp>
        <p:sp>
          <p:nvSpPr>
            <p:cNvPr id="54" name="Shape 188"/>
            <p:cNvSpPr txBox="1"/>
            <p:nvPr/>
          </p:nvSpPr>
          <p:spPr>
            <a:xfrm>
              <a:off x="609600" y="3954303"/>
              <a:ext cx="1524000" cy="425605"/>
            </a:xfrm>
            <a:prstGeom prst="rect">
              <a:avLst/>
            </a:prstGeom>
            <a:noFill/>
            <a:ln>
              <a:noFill/>
            </a:ln>
          </p:spPr>
          <p:txBody>
            <a:bodyPr lIns="91425" tIns="45700" rIns="91425" bIns="45700" anchor="t" anchorCtr="0">
              <a:noAutofit/>
            </a:bodyPr>
            <a:lstStyle/>
            <a:p>
              <a:pPr algn="ctr"/>
              <a:r>
                <a:rPr lang="en-US" sz="1400" dirty="0">
                  <a:solidFill>
                    <a:schemeClr val="bg1"/>
                  </a:solidFill>
                </a:rPr>
                <a:t>Benefits Across the State</a:t>
              </a:r>
            </a:p>
          </p:txBody>
        </p:sp>
        <p:sp>
          <p:nvSpPr>
            <p:cNvPr id="55" name="Snip Single Corner Rectangle 54"/>
            <p:cNvSpPr/>
            <p:nvPr/>
          </p:nvSpPr>
          <p:spPr>
            <a:xfrm flipV="1">
              <a:off x="533400" y="4513473"/>
              <a:ext cx="1676400" cy="610413"/>
            </a:xfrm>
            <a:prstGeom prst="snip1Rect">
              <a:avLst>
                <a:gd name="adj" fmla="val 4300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rgbClr val="4B4A4A"/>
                </a:solidFill>
              </a:endParaRPr>
            </a:p>
          </p:txBody>
        </p:sp>
        <p:sp>
          <p:nvSpPr>
            <p:cNvPr id="56" name="Shape 188"/>
            <p:cNvSpPr txBox="1"/>
            <p:nvPr/>
          </p:nvSpPr>
          <p:spPr>
            <a:xfrm>
              <a:off x="609600" y="4622082"/>
              <a:ext cx="1524000" cy="425605"/>
            </a:xfrm>
            <a:prstGeom prst="rect">
              <a:avLst/>
            </a:prstGeom>
            <a:noFill/>
            <a:ln>
              <a:noFill/>
            </a:ln>
          </p:spPr>
          <p:txBody>
            <a:bodyPr lIns="91425" tIns="45700" rIns="91425" bIns="45700" anchor="t" anchorCtr="0">
              <a:noAutofit/>
            </a:bodyPr>
            <a:lstStyle/>
            <a:p>
              <a:pPr algn="ctr"/>
              <a:r>
                <a:rPr lang="en-US" sz="1400" dirty="0">
                  <a:solidFill>
                    <a:schemeClr val="bg1"/>
                  </a:solidFill>
                </a:rPr>
                <a:t>Helping Distressed Communities </a:t>
              </a:r>
            </a:p>
          </p:txBody>
        </p:sp>
        <p:sp>
          <p:nvSpPr>
            <p:cNvPr id="57" name="Snip Single Corner Rectangle 56"/>
            <p:cNvSpPr/>
            <p:nvPr/>
          </p:nvSpPr>
          <p:spPr>
            <a:xfrm flipV="1">
              <a:off x="533400" y="5180877"/>
              <a:ext cx="1676400" cy="610413"/>
            </a:xfrm>
            <a:prstGeom prst="snip1Rect">
              <a:avLst>
                <a:gd name="adj" fmla="val 4300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rgbClr val="4B4A4A"/>
                </a:solidFill>
              </a:endParaRPr>
            </a:p>
          </p:txBody>
        </p:sp>
        <p:sp>
          <p:nvSpPr>
            <p:cNvPr id="58" name="Shape 188"/>
            <p:cNvSpPr txBox="1"/>
            <p:nvPr/>
          </p:nvSpPr>
          <p:spPr>
            <a:xfrm>
              <a:off x="609600" y="5289486"/>
              <a:ext cx="1524000" cy="425605"/>
            </a:xfrm>
            <a:prstGeom prst="rect">
              <a:avLst/>
            </a:prstGeom>
            <a:noFill/>
            <a:ln>
              <a:noFill/>
            </a:ln>
          </p:spPr>
          <p:txBody>
            <a:bodyPr lIns="91425" tIns="45700" rIns="91425" bIns="45700" anchor="t" anchorCtr="0">
              <a:noAutofit/>
            </a:bodyPr>
            <a:lstStyle/>
            <a:p>
              <a:pPr algn="ctr"/>
              <a:r>
                <a:rPr lang="en-US" sz="1400" dirty="0">
                  <a:solidFill>
                    <a:schemeClr val="bg1"/>
                  </a:solidFill>
                </a:rPr>
                <a:t>Community Impact</a:t>
              </a:r>
            </a:p>
          </p:txBody>
        </p:sp>
        <p:sp>
          <p:nvSpPr>
            <p:cNvPr id="26" name="Shape 188"/>
            <p:cNvSpPr txBox="1"/>
            <p:nvPr/>
          </p:nvSpPr>
          <p:spPr>
            <a:xfrm>
              <a:off x="527258" y="2522309"/>
              <a:ext cx="1606342" cy="570306"/>
            </a:xfrm>
            <a:prstGeom prst="rect">
              <a:avLst/>
            </a:prstGeom>
            <a:noFill/>
            <a:ln>
              <a:noFill/>
            </a:ln>
          </p:spPr>
          <p:txBody>
            <a:bodyPr lIns="91425" tIns="45700" rIns="91425" bIns="45700" anchor="ctr" anchorCtr="0">
              <a:noAutofit/>
            </a:bodyPr>
            <a:lstStyle/>
            <a:p>
              <a:pPr algn="ctr"/>
              <a:r>
                <a:rPr lang="en-US" sz="1400" dirty="0">
                  <a:solidFill>
                    <a:schemeClr val="bg1"/>
                  </a:solidFill>
                </a:rPr>
                <a:t>Average Tax Revenue</a:t>
              </a:r>
            </a:p>
          </p:txBody>
        </p:sp>
      </p:grpSp>
      <p:sp>
        <p:nvSpPr>
          <p:cNvPr id="31" name="TextBox 30"/>
          <p:cNvSpPr txBox="1"/>
          <p:nvPr/>
        </p:nvSpPr>
        <p:spPr>
          <a:xfrm>
            <a:off x="1676400" y="5796171"/>
            <a:ext cx="6553200" cy="461665"/>
          </a:xfrm>
          <a:prstGeom prst="rect">
            <a:avLst/>
          </a:prstGeom>
          <a:noFill/>
        </p:spPr>
        <p:txBody>
          <a:bodyPr wrap="square" rtlCol="0">
            <a:spAutoFit/>
          </a:bodyPr>
          <a:lstStyle/>
          <a:p>
            <a:pPr marL="228600" indent="-228600">
              <a:buAutoNum type="arabicPeriod"/>
            </a:pPr>
            <a:r>
              <a:rPr lang="en-US" sz="800" dirty="0"/>
              <a:t>(2016). Economic impact analysis of clean energy development in North Carolina-2016 update. Research Triangle Park, NC: RTI International.</a:t>
            </a:r>
          </a:p>
          <a:p>
            <a:pPr marL="228600" indent="-228600">
              <a:buFontTx/>
              <a:buAutoNum type="arabicPeriod"/>
            </a:pPr>
            <a:r>
              <a:rPr lang="en-US" sz="800" dirty="0"/>
              <a:t>(2015). Analyzing the impact of utility-scale solar installations on local government revenue in counties across North Carolina, Dr. Andrew George, UNC. </a:t>
            </a:r>
          </a:p>
          <a:p>
            <a:endParaRPr lang="en-US" sz="800" dirty="0"/>
          </a:p>
        </p:txBody>
      </p:sp>
    </p:spTree>
    <p:extLst>
      <p:ext uri="{BB962C8B-B14F-4D97-AF65-F5344CB8AC3E}">
        <p14:creationId xmlns:p14="http://schemas.microsoft.com/office/powerpoint/2010/main" val="3491259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33 of 50 NC Senate districts have had investments in solar of more than $5 million. </a:t>
            </a:r>
          </a:p>
          <a:p>
            <a:r>
              <a:rPr lang="en-US" dirty="0"/>
              <a:t>5 districts have had investments of over $300 million</a:t>
            </a:r>
          </a:p>
          <a:p>
            <a:r>
              <a:rPr lang="en-US" dirty="0"/>
              <a:t>A 2016 poll by Conservatives for Clean Energy found that 93% of Democrats and 78% of Republicans supported lawmakers that encourage renewable energy options such as wind and solar power.</a:t>
            </a:r>
          </a:p>
          <a:p>
            <a:r>
              <a:rPr lang="en-US" dirty="0"/>
              <a:t>74.8% of North Carolina voters are in favor of increasing the state utility’s usage of renewable energy sources.</a:t>
            </a:r>
          </a:p>
          <a:p>
            <a:endParaRPr lang="en-US" dirty="0"/>
          </a:p>
          <a:p>
            <a:endParaRPr lang="en-US" dirty="0"/>
          </a:p>
        </p:txBody>
      </p:sp>
      <p:sp>
        <p:nvSpPr>
          <p:cNvPr id="3" name="Title 2"/>
          <p:cNvSpPr>
            <a:spLocks noGrp="1"/>
          </p:cNvSpPr>
          <p:nvPr>
            <p:ph type="title"/>
          </p:nvPr>
        </p:nvSpPr>
        <p:spPr/>
        <p:txBody>
          <a:bodyPr/>
          <a:lstStyle/>
          <a:p>
            <a:r>
              <a:rPr lang="en-US" dirty="0"/>
              <a:t>NC Residents Support Utility-Scale Solar Development</a:t>
            </a:r>
          </a:p>
        </p:txBody>
      </p:sp>
      <p:sp>
        <p:nvSpPr>
          <p:cNvPr id="5" name="Slide Number Placeholder 4"/>
          <p:cNvSpPr>
            <a:spLocks noGrp="1"/>
          </p:cNvSpPr>
          <p:nvPr>
            <p:ph type="sldNum" sz="quarter" idx="4"/>
          </p:nvPr>
        </p:nvSpPr>
        <p:spPr/>
        <p:txBody>
          <a:bodyPr/>
          <a:lstStyle/>
          <a:p>
            <a:r>
              <a:rPr lang="en-US"/>
              <a:t>SECTION TITLE  |  </a:t>
            </a:r>
            <a:fld id="{F8AF020E-C1AE-2442-A876-9BB9D9FD2B6F}" type="slidenum">
              <a:rPr lang="en-US" smtClean="0"/>
              <a:pPr/>
              <a:t>21</a:t>
            </a:fld>
            <a:endParaRPr lang="en-US" dirty="0"/>
          </a:p>
        </p:txBody>
      </p:sp>
      <p:sp>
        <p:nvSpPr>
          <p:cNvPr id="6" name="TextBox 5"/>
          <p:cNvSpPr txBox="1"/>
          <p:nvPr/>
        </p:nvSpPr>
        <p:spPr>
          <a:xfrm>
            <a:off x="1676400" y="5796171"/>
            <a:ext cx="6553200" cy="461665"/>
          </a:xfrm>
          <a:prstGeom prst="rect">
            <a:avLst/>
          </a:prstGeom>
          <a:noFill/>
        </p:spPr>
        <p:txBody>
          <a:bodyPr wrap="square" rtlCol="0">
            <a:spAutoFit/>
          </a:bodyPr>
          <a:lstStyle/>
          <a:p>
            <a:pPr marL="228600" indent="-228600">
              <a:buFontTx/>
              <a:buAutoNum type="arabicPeriod"/>
            </a:pPr>
            <a:r>
              <a:rPr lang="en-US" sz="800" dirty="0"/>
              <a:t>(2016). Economic impact analysis of clean energy development in North Carolina-2016 update. Research Triangle Park, NC: RTI International.</a:t>
            </a:r>
          </a:p>
          <a:p>
            <a:pPr marL="228600" indent="-228600">
              <a:buAutoNum type="arabicPeriod"/>
            </a:pPr>
            <a:r>
              <a:rPr lang="en-US" sz="800" dirty="0"/>
              <a:t>2016). Conservatives for Clean Energy 2016 Energy and Voters Poll </a:t>
            </a:r>
            <a:r>
              <a:rPr lang="en-US" sz="800" dirty="0">
                <a:hlinkClick r:id="rId2"/>
              </a:rPr>
              <a:t>http://www.cleanenergyconservatives.com/2016-poll/</a:t>
            </a:r>
            <a:r>
              <a:rPr lang="en-US" sz="800" dirty="0"/>
              <a:t> </a:t>
            </a:r>
          </a:p>
          <a:p>
            <a:endParaRPr lang="en-US" sz="800" dirty="0"/>
          </a:p>
        </p:txBody>
      </p:sp>
    </p:spTree>
    <p:extLst>
      <p:ext uri="{BB962C8B-B14F-4D97-AF65-F5344CB8AC3E}">
        <p14:creationId xmlns:p14="http://schemas.microsoft.com/office/powerpoint/2010/main" val="570994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Increase the capacity threshold for standard contracts to at least 5MWac</a:t>
            </a:r>
          </a:p>
          <a:p>
            <a:r>
              <a:rPr lang="en-US" dirty="0"/>
              <a:t>Require utilities to compensate QFs for all of the attributes the QF chooses to provide (energy, capacity and renewable energy credits)</a:t>
            </a:r>
          </a:p>
          <a:p>
            <a:r>
              <a:rPr lang="en-US" dirty="0"/>
              <a:t>Require contract terms of at least 15 years</a:t>
            </a:r>
          </a:p>
          <a:p>
            <a:r>
              <a:rPr lang="en-US" dirty="0"/>
              <a:t>Approve a standard form Power Purchase Agreement for QFs that are eligible for standard contract pricing</a:t>
            </a:r>
          </a:p>
          <a:p>
            <a:r>
              <a:rPr lang="en-US" dirty="0"/>
              <a:t>Formulate a standard procedure for Qualifying Facilities to negotiate Non-Standard contracts i.e. requirements to request pricing, deadlines for the utility to respond, steps to execute a contract. </a:t>
            </a:r>
          </a:p>
          <a:p>
            <a:endParaRPr lang="en-US" dirty="0"/>
          </a:p>
          <a:p>
            <a:endParaRPr lang="en-US" dirty="0"/>
          </a:p>
        </p:txBody>
      </p:sp>
      <p:sp>
        <p:nvSpPr>
          <p:cNvPr id="3" name="Title 2"/>
          <p:cNvSpPr>
            <a:spLocks noGrp="1"/>
          </p:cNvSpPr>
          <p:nvPr>
            <p:ph type="title"/>
          </p:nvPr>
        </p:nvSpPr>
        <p:spPr/>
        <p:txBody>
          <a:bodyPr/>
          <a:lstStyle/>
          <a:p>
            <a:r>
              <a:rPr lang="en-US" dirty="0"/>
              <a:t>What can Missouri Do to Support QF Development</a:t>
            </a:r>
          </a:p>
        </p:txBody>
      </p:sp>
      <p:sp>
        <p:nvSpPr>
          <p:cNvPr id="5" name="Slide Number Placeholder 4"/>
          <p:cNvSpPr>
            <a:spLocks noGrp="1"/>
          </p:cNvSpPr>
          <p:nvPr>
            <p:ph type="sldNum" sz="quarter" idx="4"/>
          </p:nvPr>
        </p:nvSpPr>
        <p:spPr/>
        <p:txBody>
          <a:bodyPr/>
          <a:lstStyle/>
          <a:p>
            <a:r>
              <a:rPr lang="en-US"/>
              <a:t>SECTION TITLE  |  </a:t>
            </a:r>
            <a:fld id="{F8AF020E-C1AE-2442-A876-9BB9D9FD2B6F}" type="slidenum">
              <a:rPr lang="en-US" smtClean="0"/>
              <a:pPr/>
              <a:t>22</a:t>
            </a:fld>
            <a:endParaRPr lang="en-US" dirty="0"/>
          </a:p>
        </p:txBody>
      </p:sp>
    </p:spTree>
    <p:extLst>
      <p:ext uri="{BB962C8B-B14F-4D97-AF65-F5344CB8AC3E}">
        <p14:creationId xmlns:p14="http://schemas.microsoft.com/office/powerpoint/2010/main" val="3468021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056" y="5082766"/>
            <a:ext cx="6860919" cy="784634"/>
          </a:xfrm>
        </p:spPr>
        <p:txBody>
          <a:bodyPr>
            <a:normAutofit/>
          </a:bodyPr>
          <a:lstStyle/>
          <a:p>
            <a:r>
              <a:rPr lang="en-US" sz="3200" dirty="0">
                <a:latin typeface="+mj-lt"/>
              </a:rPr>
              <a:t>Questions?</a:t>
            </a:r>
          </a:p>
        </p:txBody>
      </p:sp>
      <p:sp>
        <p:nvSpPr>
          <p:cNvPr id="3" name="Slide Number Placeholder 5"/>
          <p:cNvSpPr txBox="1">
            <a:spLocks/>
          </p:cNvSpPr>
          <p:nvPr/>
        </p:nvSpPr>
        <p:spPr>
          <a:xfrm>
            <a:off x="6121400" y="6446837"/>
            <a:ext cx="2590800" cy="365125"/>
          </a:xfrm>
          <a:prstGeom prst="rect">
            <a:avLst/>
          </a:prstGeom>
        </p:spPr>
        <p:txBody>
          <a:bodyPr/>
          <a:lstStyle>
            <a:defPPr>
              <a:defRPr lang="en-US"/>
            </a:defPPr>
            <a:lvl1pPr marL="0" algn="r" defTabSz="457200" rtl="0" eaLnBrk="1" latinLnBrk="0" hangingPunct="1">
              <a:defRPr sz="1000" b="0" i="0" kern="1200">
                <a:solidFill>
                  <a:srgbClr val="626780"/>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CACEDC"/>
                </a:solidFill>
              </a:rPr>
              <a:t>CYPRESS CREEK RENEWABLES  |  </a:t>
            </a:r>
            <a:fld id="{F8AF020E-C1AE-2442-A876-9BB9D9FD2B6F}" type="slidenum">
              <a:rPr lang="en-US" smtClean="0">
                <a:solidFill>
                  <a:srgbClr val="CACEDC"/>
                </a:solidFill>
              </a:rPr>
              <a:pPr/>
              <a:t>23</a:t>
            </a:fld>
            <a:endParaRPr lang="en-US" dirty="0">
              <a:solidFill>
                <a:srgbClr val="CACEDC"/>
              </a:solidFill>
            </a:endParaRPr>
          </a:p>
        </p:txBody>
      </p:sp>
    </p:spTree>
    <p:extLst>
      <p:ext uri="{BB962C8B-B14F-4D97-AF65-F5344CB8AC3E}">
        <p14:creationId xmlns:p14="http://schemas.microsoft.com/office/powerpoint/2010/main" val="1120373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9077" y="2514600"/>
            <a:ext cx="5649560" cy="2909343"/>
          </a:xfrm>
        </p:spPr>
        <p:txBody>
          <a:bodyPr/>
          <a:lstStyle/>
          <a:p>
            <a:pPr>
              <a:lnSpc>
                <a:spcPct val="140000"/>
              </a:lnSpc>
            </a:pPr>
            <a:r>
              <a:rPr lang="en-US" dirty="0">
                <a:latin typeface="+mn-lt"/>
              </a:rPr>
              <a:t>I. 	Cypress Creek Renewables Overview</a:t>
            </a:r>
            <a:br>
              <a:rPr lang="en-US" dirty="0">
                <a:latin typeface="+mn-lt"/>
              </a:rPr>
            </a:br>
            <a:r>
              <a:rPr lang="en-US" dirty="0">
                <a:latin typeface="+mn-lt"/>
              </a:rPr>
              <a:t>II. 	Basics of PURPA</a:t>
            </a:r>
            <a:br>
              <a:rPr lang="en-US" dirty="0">
                <a:latin typeface="+mn-lt"/>
              </a:rPr>
            </a:br>
            <a:r>
              <a:rPr lang="en-US" dirty="0">
                <a:latin typeface="+mn-lt"/>
              </a:rPr>
              <a:t>III. 	Missouri vs. North Carolina</a:t>
            </a:r>
            <a:br>
              <a:rPr lang="en-US" dirty="0">
                <a:latin typeface="+mn-lt"/>
              </a:rPr>
            </a:br>
            <a:r>
              <a:rPr lang="en-US" dirty="0">
                <a:latin typeface="+mn-lt"/>
              </a:rPr>
              <a:t>IV. 	Benefits of a Vibrant QF Market</a:t>
            </a:r>
            <a:br>
              <a:rPr lang="en-US" dirty="0">
                <a:latin typeface="+mn-lt"/>
              </a:rPr>
            </a:br>
            <a:r>
              <a:rPr lang="en-US" dirty="0">
                <a:latin typeface="+mn-lt"/>
              </a:rPr>
              <a:t>V.  	Questions</a:t>
            </a:r>
          </a:p>
        </p:txBody>
      </p:sp>
      <p:sp>
        <p:nvSpPr>
          <p:cNvPr id="3" name="Slide Number Placeholder 5"/>
          <p:cNvSpPr txBox="1">
            <a:spLocks/>
          </p:cNvSpPr>
          <p:nvPr/>
        </p:nvSpPr>
        <p:spPr>
          <a:xfrm>
            <a:off x="6096000" y="6446837"/>
            <a:ext cx="2590800" cy="365125"/>
          </a:xfrm>
          <a:prstGeom prst="rect">
            <a:avLst/>
          </a:prstGeom>
        </p:spPr>
        <p:txBody>
          <a:bodyPr/>
          <a:lstStyle>
            <a:defPPr>
              <a:defRPr lang="en-US"/>
            </a:defPPr>
            <a:lvl1pPr marL="0" algn="r" defTabSz="457200" rtl="0" eaLnBrk="1" latinLnBrk="0" hangingPunct="1">
              <a:defRPr sz="1000" b="0" i="0" kern="1200">
                <a:solidFill>
                  <a:srgbClr val="626780"/>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CACEDC"/>
                </a:solidFill>
              </a:rPr>
              <a:t>CYPRESS CREEK RENEWABLES  |  </a:t>
            </a:r>
            <a:fld id="{F8AF020E-C1AE-2442-A876-9BB9D9FD2B6F}" type="slidenum">
              <a:rPr lang="en-US" smtClean="0">
                <a:solidFill>
                  <a:srgbClr val="CACEDC"/>
                </a:solidFill>
              </a:rPr>
              <a:pPr/>
              <a:t>3</a:t>
            </a:fld>
            <a:endParaRPr lang="en-US" dirty="0">
              <a:solidFill>
                <a:srgbClr val="CACEDC"/>
              </a:solidFill>
            </a:endParaRPr>
          </a:p>
        </p:txBody>
      </p:sp>
    </p:spTree>
    <p:extLst>
      <p:ext uri="{BB962C8B-B14F-4D97-AF65-F5344CB8AC3E}">
        <p14:creationId xmlns:p14="http://schemas.microsoft.com/office/powerpoint/2010/main" val="1956594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056" y="5125100"/>
            <a:ext cx="6860919" cy="666100"/>
          </a:xfrm>
        </p:spPr>
        <p:txBody>
          <a:bodyPr>
            <a:normAutofit/>
          </a:bodyPr>
          <a:lstStyle/>
          <a:p>
            <a:r>
              <a:rPr lang="en-US" sz="2800" dirty="0"/>
              <a:t>CYPRESS CREEK RENEWABLES OVERVIEW</a:t>
            </a:r>
          </a:p>
        </p:txBody>
      </p:sp>
      <p:sp>
        <p:nvSpPr>
          <p:cNvPr id="3" name="Slide Number Placeholder 5"/>
          <p:cNvSpPr txBox="1">
            <a:spLocks/>
          </p:cNvSpPr>
          <p:nvPr/>
        </p:nvSpPr>
        <p:spPr>
          <a:xfrm>
            <a:off x="6146800" y="6442074"/>
            <a:ext cx="2590800" cy="365125"/>
          </a:xfrm>
          <a:prstGeom prst="rect">
            <a:avLst/>
          </a:prstGeom>
        </p:spPr>
        <p:txBody>
          <a:bodyPr/>
          <a:lstStyle>
            <a:defPPr>
              <a:defRPr lang="en-US"/>
            </a:defPPr>
            <a:lvl1pPr marL="0" algn="r" defTabSz="457200" rtl="0" eaLnBrk="1" latinLnBrk="0" hangingPunct="1">
              <a:defRPr sz="1000" b="0" i="0" kern="1200">
                <a:solidFill>
                  <a:srgbClr val="626780"/>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CACEDC"/>
                </a:solidFill>
              </a:rPr>
              <a:t>CYPRESS CREEK RENEWABLES  |  </a:t>
            </a:r>
            <a:fld id="{F8AF020E-C1AE-2442-A876-9BB9D9FD2B6F}" type="slidenum">
              <a:rPr lang="en-US" smtClean="0">
                <a:solidFill>
                  <a:srgbClr val="CACEDC"/>
                </a:solidFill>
              </a:rPr>
              <a:pPr/>
              <a:t>4</a:t>
            </a:fld>
            <a:endParaRPr lang="en-US" dirty="0">
              <a:solidFill>
                <a:srgbClr val="CACEDC"/>
              </a:solidFill>
            </a:endParaRPr>
          </a:p>
        </p:txBody>
      </p:sp>
    </p:spTree>
    <p:extLst>
      <p:ext uri="{BB962C8B-B14F-4D97-AF65-F5344CB8AC3E}">
        <p14:creationId xmlns:p14="http://schemas.microsoft.com/office/powerpoint/2010/main" val="312201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t>CYPRESS CREEK RENEWABLES</a:t>
            </a:r>
          </a:p>
        </p:txBody>
      </p:sp>
      <p:sp>
        <p:nvSpPr>
          <p:cNvPr id="32" name="Slide Number Placeholder 5"/>
          <p:cNvSpPr>
            <a:spLocks noGrp="1"/>
          </p:cNvSpPr>
          <p:nvPr>
            <p:ph type="sldNum" sz="quarter" idx="4"/>
          </p:nvPr>
        </p:nvSpPr>
        <p:spPr>
          <a:xfrm>
            <a:off x="6553200" y="6264275"/>
            <a:ext cx="2133600" cy="365125"/>
          </a:xfrm>
          <a:prstGeom prst="rect">
            <a:avLst/>
          </a:prstGeom>
        </p:spPr>
        <p:txBody>
          <a:bodyPr/>
          <a:lstStyle>
            <a:lvl1pPr algn="r">
              <a:defRPr sz="1000" b="0" i="0">
                <a:solidFill>
                  <a:srgbClr val="626780"/>
                </a:solidFill>
                <a:latin typeface="Arial Narrow"/>
                <a:cs typeface="Arial Narrow"/>
              </a:defRPr>
            </a:lvl1pPr>
          </a:lstStyle>
          <a:p>
            <a:r>
              <a:rPr lang="en-US" dirty="0">
                <a:solidFill>
                  <a:schemeClr val="accent1">
                    <a:lumMod val="60000"/>
                    <a:lumOff val="40000"/>
                  </a:schemeClr>
                </a:solidFill>
              </a:rPr>
              <a:t>CYPRESS CREEK RENEWABLES  |  </a:t>
            </a:r>
            <a:fld id="{F8AF020E-C1AE-2442-A876-9BB9D9FD2B6F}" type="slidenum">
              <a:rPr lang="en-US" smtClean="0">
                <a:solidFill>
                  <a:schemeClr val="accent1">
                    <a:lumMod val="60000"/>
                    <a:lumOff val="40000"/>
                  </a:schemeClr>
                </a:solidFill>
              </a:rPr>
              <a:pPr/>
              <a:t>5</a:t>
            </a:fld>
            <a:endParaRPr lang="en-US" dirty="0">
              <a:solidFill>
                <a:schemeClr val="accent1">
                  <a:lumMod val="60000"/>
                  <a:lumOff val="40000"/>
                </a:schemeClr>
              </a:solidFill>
            </a:endParaRPr>
          </a:p>
        </p:txBody>
      </p:sp>
      <p:sp>
        <p:nvSpPr>
          <p:cNvPr id="28" name="Content Placeholder 6"/>
          <p:cNvSpPr>
            <a:spLocks noGrp="1"/>
          </p:cNvSpPr>
          <p:nvPr>
            <p:ph idx="1"/>
          </p:nvPr>
        </p:nvSpPr>
        <p:spPr>
          <a:xfrm>
            <a:off x="457200" y="1371600"/>
            <a:ext cx="8458200" cy="935567"/>
          </a:xfrm>
        </p:spPr>
        <p:txBody>
          <a:bodyPr>
            <a:normAutofit/>
          </a:bodyPr>
          <a:lstStyle/>
          <a:p>
            <a:pPr>
              <a:lnSpc>
                <a:spcPct val="70000"/>
              </a:lnSpc>
            </a:pPr>
            <a:r>
              <a:rPr lang="en-US" sz="1300" dirty="0">
                <a:latin typeface="+mn-lt"/>
              </a:rPr>
              <a:t>More than 1GWdc completed.</a:t>
            </a:r>
          </a:p>
          <a:p>
            <a:pPr>
              <a:lnSpc>
                <a:spcPct val="70000"/>
              </a:lnSpc>
            </a:pPr>
            <a:r>
              <a:rPr lang="en-US" sz="1300" dirty="0">
                <a:latin typeface="+mn-lt"/>
              </a:rPr>
              <a:t>Built 400MWdc in 2016</a:t>
            </a:r>
          </a:p>
          <a:p>
            <a:pPr>
              <a:lnSpc>
                <a:spcPct val="70000"/>
              </a:lnSpc>
            </a:pPr>
            <a:r>
              <a:rPr lang="en-US" sz="1300" dirty="0">
                <a:latin typeface="+mn-lt"/>
              </a:rPr>
              <a:t>5 </a:t>
            </a:r>
            <a:r>
              <a:rPr lang="en-US" sz="1300" dirty="0" err="1">
                <a:latin typeface="+mn-lt"/>
              </a:rPr>
              <a:t>GWdc</a:t>
            </a:r>
            <a:r>
              <a:rPr lang="en-US" sz="1300" dirty="0">
                <a:latin typeface="+mn-lt"/>
              </a:rPr>
              <a:t> additional 2017 and beyond pipeline</a:t>
            </a:r>
          </a:p>
        </p:txBody>
      </p:sp>
      <p:sp>
        <p:nvSpPr>
          <p:cNvPr id="34" name="Content Placeholder 3"/>
          <p:cNvSpPr>
            <a:spLocks noGrp="1"/>
          </p:cNvSpPr>
          <p:nvPr>
            <p:ph idx="13"/>
          </p:nvPr>
        </p:nvSpPr>
        <p:spPr>
          <a:xfrm>
            <a:off x="457200" y="990600"/>
            <a:ext cx="8229600" cy="448282"/>
          </a:xfrm>
        </p:spPr>
        <p:txBody>
          <a:bodyPr>
            <a:normAutofit/>
          </a:bodyPr>
          <a:lstStyle/>
          <a:p>
            <a:r>
              <a:rPr lang="en-US" sz="1400" b="1" dirty="0">
                <a:solidFill>
                  <a:srgbClr val="61658A"/>
                </a:solidFill>
              </a:rPr>
              <a:t>High growth development and project financing platform, diversified across the U.S.</a:t>
            </a:r>
          </a:p>
        </p:txBody>
      </p:sp>
      <p:grpSp>
        <p:nvGrpSpPr>
          <p:cNvPr id="2" name="Group 1"/>
          <p:cNvGrpSpPr/>
          <p:nvPr/>
        </p:nvGrpSpPr>
        <p:grpSpPr>
          <a:xfrm>
            <a:off x="527258" y="2514600"/>
            <a:ext cx="8159542" cy="3276690"/>
            <a:chOff x="527258" y="2514600"/>
            <a:chExt cx="8159542" cy="3276690"/>
          </a:xfrm>
        </p:grpSpPr>
        <p:sp>
          <p:nvSpPr>
            <p:cNvPr id="29" name="Rectangle 28"/>
            <p:cNvSpPr/>
            <p:nvPr/>
          </p:nvSpPr>
          <p:spPr>
            <a:xfrm>
              <a:off x="839336" y="2514609"/>
              <a:ext cx="7841322" cy="612648"/>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845478" y="3186932"/>
              <a:ext cx="7841322" cy="610368"/>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845478" y="3845694"/>
              <a:ext cx="7841322" cy="610368"/>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845478" y="4507777"/>
              <a:ext cx="7841322" cy="610368"/>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845478" y="5180877"/>
              <a:ext cx="7841322" cy="610368"/>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hape 188"/>
            <p:cNvSpPr txBox="1"/>
            <p:nvPr/>
          </p:nvSpPr>
          <p:spPr>
            <a:xfrm>
              <a:off x="2290642" y="2514609"/>
              <a:ext cx="6390016" cy="612639"/>
            </a:xfrm>
            <a:prstGeom prst="rect">
              <a:avLst/>
            </a:prstGeom>
            <a:noFill/>
            <a:ln>
              <a:noFill/>
            </a:ln>
          </p:spPr>
          <p:txBody>
            <a:bodyPr lIns="91425" tIns="45700" rIns="91425" bIns="45700" anchor="ctr" anchorCtr="0">
              <a:noAutofit/>
            </a:bodyPr>
            <a:lstStyle/>
            <a:p>
              <a:pPr marL="171450" indent="-171450" algn="just">
                <a:spcAft>
                  <a:spcPts val="600"/>
                </a:spcAft>
                <a:buSzPct val="25000"/>
                <a:buFont typeface="Wingdings" charset="2"/>
                <a:buChar char="§"/>
              </a:pPr>
              <a:r>
                <a:rPr lang="en-US" sz="1100" dirty="0"/>
                <a:t>Cypress Creek Renewables is a utility-scale solar developer and long-term owner and operator of solar projects. </a:t>
              </a:r>
            </a:p>
          </p:txBody>
        </p:sp>
        <p:sp>
          <p:nvSpPr>
            <p:cNvPr id="8" name="Shape 188"/>
            <p:cNvSpPr txBox="1"/>
            <p:nvPr/>
          </p:nvSpPr>
          <p:spPr>
            <a:xfrm>
              <a:off x="2286000" y="3235875"/>
              <a:ext cx="6394658" cy="558104"/>
            </a:xfrm>
            <a:prstGeom prst="rect">
              <a:avLst/>
            </a:prstGeom>
            <a:noFill/>
            <a:ln>
              <a:noFill/>
            </a:ln>
          </p:spPr>
          <p:txBody>
            <a:bodyPr lIns="91425" tIns="45700" rIns="91425" bIns="45700" anchor="ctr" anchorCtr="0">
              <a:noAutofit/>
            </a:bodyPr>
            <a:lstStyle/>
            <a:p>
              <a:pPr marL="171450" indent="-171450" algn="just">
                <a:spcAft>
                  <a:spcPts val="600"/>
                </a:spcAft>
                <a:buSzPct val="25000"/>
                <a:buFont typeface="Wingdings" charset="2"/>
                <a:buChar char="§"/>
              </a:pPr>
              <a:r>
                <a:rPr lang="en-US" sz="1100" dirty="0">
                  <a:latin typeface="+mn-lt"/>
                  <a:ea typeface="Futura"/>
                  <a:cs typeface="Futura"/>
                  <a:sym typeface="Futura"/>
                </a:rPr>
                <a:t>Business model focuses on utility-scale ground mount projects primarily 2-80 MW in capacity</a:t>
              </a:r>
              <a:r>
                <a:rPr lang="en-US" sz="1100" dirty="0">
                  <a:ea typeface="Futura"/>
                  <a:cs typeface="Futura"/>
                  <a:sym typeface="Futura"/>
                </a:rPr>
                <a:t> in multiple U.S. states.</a:t>
              </a:r>
              <a:endParaRPr lang="en-US" sz="1100" dirty="0">
                <a:latin typeface="+mn-lt"/>
                <a:ea typeface="Futura"/>
                <a:cs typeface="Futura"/>
                <a:sym typeface="Futura"/>
              </a:endParaRPr>
            </a:p>
            <a:p>
              <a:pPr marL="171450" indent="-171450" algn="just">
                <a:spcAft>
                  <a:spcPts val="600"/>
                </a:spcAft>
                <a:buSzPct val="25000"/>
                <a:buFont typeface="Wingdings" charset="2"/>
                <a:buChar char="§"/>
              </a:pPr>
              <a:r>
                <a:rPr lang="en-US" sz="1100" dirty="0">
                  <a:latin typeface="+mn-lt"/>
                  <a:ea typeface="Futura"/>
                  <a:cs typeface="Futura"/>
                  <a:sym typeface="Futura"/>
                </a:rPr>
                <a:t>Multi-pronged development strategy: QF standard offer PPAs, bilateral PPAs, retail markets, &amp; community </a:t>
              </a:r>
              <a:r>
                <a:rPr lang="en-US" sz="1100" dirty="0">
                  <a:ea typeface="Futura"/>
                  <a:cs typeface="Futura"/>
                  <a:sym typeface="Futura"/>
                </a:rPr>
                <a:t>s</a:t>
              </a:r>
              <a:r>
                <a:rPr lang="en-US" sz="1100" dirty="0">
                  <a:latin typeface="+mn-lt"/>
                  <a:ea typeface="Futura"/>
                  <a:cs typeface="Futura"/>
                  <a:sym typeface="Futura"/>
                </a:rPr>
                <a:t>olar. </a:t>
              </a:r>
            </a:p>
          </p:txBody>
        </p:sp>
        <p:sp>
          <p:nvSpPr>
            <p:cNvPr id="9" name="Shape 188"/>
            <p:cNvSpPr txBox="1"/>
            <p:nvPr/>
          </p:nvSpPr>
          <p:spPr>
            <a:xfrm>
              <a:off x="2286000" y="5180877"/>
              <a:ext cx="6394658" cy="570554"/>
            </a:xfrm>
            <a:prstGeom prst="rect">
              <a:avLst/>
            </a:prstGeom>
            <a:noFill/>
            <a:ln>
              <a:noFill/>
            </a:ln>
          </p:spPr>
          <p:txBody>
            <a:bodyPr lIns="91425" tIns="45700" rIns="91425" bIns="45700" anchor="ctr" anchorCtr="0">
              <a:noAutofit/>
            </a:bodyPr>
            <a:lstStyle/>
            <a:p>
              <a:pPr marL="171450" lvl="0" indent="-171450" algn="just">
                <a:spcAft>
                  <a:spcPts val="600"/>
                </a:spcAft>
                <a:buSzPct val="25000"/>
                <a:buFont typeface="Wingdings" charset="2"/>
                <a:buChar char="§"/>
              </a:pPr>
              <a:r>
                <a:rPr lang="en-US" sz="1100" dirty="0">
                  <a:ea typeface="Futura"/>
                  <a:cs typeface="Futura"/>
                  <a:sym typeface="Futura"/>
                </a:rPr>
                <a:t>Declining build costs, long-term extension of the ITC, and opening of new markets will all drive Cypress’ growth.</a:t>
              </a:r>
            </a:p>
            <a:p>
              <a:pPr marL="171450" lvl="0" indent="-171450" algn="just">
                <a:spcAft>
                  <a:spcPts val="600"/>
                </a:spcAft>
                <a:buSzPct val="25000"/>
                <a:buFont typeface="Wingdings" charset="2"/>
                <a:buChar char="§"/>
              </a:pPr>
              <a:r>
                <a:rPr lang="en-US" sz="1100" dirty="0">
                  <a:ea typeface="Futura"/>
                  <a:cs typeface="Futura"/>
                  <a:sym typeface="Futura"/>
                </a:rPr>
                <a:t>Multiple site origination channels, standardized approach to development, and our own customer acquisition platform offer the opportunity to achieve scale at a pace exceeding that of the market.</a:t>
              </a:r>
              <a:endParaRPr lang="en-US" sz="1000" dirty="0">
                <a:latin typeface="+mn-lt"/>
                <a:ea typeface="Futura"/>
                <a:cs typeface="Futura"/>
                <a:sym typeface="Futura"/>
              </a:endParaRPr>
            </a:p>
          </p:txBody>
        </p:sp>
        <p:sp>
          <p:nvSpPr>
            <p:cNvPr id="11" name="Shape 188"/>
            <p:cNvSpPr txBox="1"/>
            <p:nvPr/>
          </p:nvSpPr>
          <p:spPr>
            <a:xfrm>
              <a:off x="2286000" y="4559345"/>
              <a:ext cx="6394658" cy="539195"/>
            </a:xfrm>
            <a:prstGeom prst="rect">
              <a:avLst/>
            </a:prstGeom>
            <a:noFill/>
            <a:ln>
              <a:noFill/>
            </a:ln>
          </p:spPr>
          <p:txBody>
            <a:bodyPr lIns="91425" tIns="45700" rIns="91425" bIns="45700" anchor="ctr" anchorCtr="0">
              <a:noAutofit/>
            </a:bodyPr>
            <a:lstStyle/>
            <a:p>
              <a:pPr marL="171450" lvl="0" indent="-171450" algn="just">
                <a:spcAft>
                  <a:spcPts val="600"/>
                </a:spcAft>
                <a:buSzPct val="25000"/>
                <a:buFont typeface="Wingdings" charset="2"/>
                <a:buChar char="§"/>
              </a:pPr>
              <a:r>
                <a:rPr lang="en-US" sz="1100" dirty="0">
                  <a:latin typeface="+mn-lt"/>
                  <a:ea typeface="Futura"/>
                  <a:cs typeface="Futura"/>
                  <a:sym typeface="Futura"/>
                </a:rPr>
                <a:t>Combined track record of developing or financing over 200 operational utility-scale projects throughout the U.S. </a:t>
              </a:r>
              <a:endParaRPr lang="en-US" sz="1100" dirty="0">
                <a:ea typeface="Futura"/>
                <a:cs typeface="Futura"/>
                <a:sym typeface="Futura"/>
              </a:endParaRPr>
            </a:p>
            <a:p>
              <a:pPr marL="171450" lvl="0" indent="-171450" algn="just">
                <a:spcAft>
                  <a:spcPts val="600"/>
                </a:spcAft>
                <a:buSzPct val="25000"/>
                <a:buFont typeface="Wingdings" charset="2"/>
                <a:buChar char="§"/>
              </a:pPr>
              <a:r>
                <a:rPr lang="en-US" sz="1100" dirty="0">
                  <a:latin typeface="+mn-lt"/>
                  <a:ea typeface="Futura"/>
                  <a:cs typeface="Futura"/>
                  <a:sym typeface="Futura"/>
                </a:rPr>
                <a:t>In-depth development experience, solar financing expertise, and relationships enable Cypress’s multi-faceted model.</a:t>
              </a:r>
            </a:p>
          </p:txBody>
        </p:sp>
        <p:sp>
          <p:nvSpPr>
            <p:cNvPr id="12" name="Shape 188"/>
            <p:cNvSpPr txBox="1"/>
            <p:nvPr/>
          </p:nvSpPr>
          <p:spPr>
            <a:xfrm>
              <a:off x="2286000" y="3878767"/>
              <a:ext cx="6390409" cy="539195"/>
            </a:xfrm>
            <a:prstGeom prst="rect">
              <a:avLst/>
            </a:prstGeom>
            <a:noFill/>
            <a:ln>
              <a:noFill/>
            </a:ln>
          </p:spPr>
          <p:txBody>
            <a:bodyPr lIns="91425" tIns="45700" rIns="91425" bIns="45700" anchor="ctr" anchorCtr="0">
              <a:noAutofit/>
            </a:bodyPr>
            <a:lstStyle/>
            <a:p>
              <a:pPr marL="171450" lvl="0" indent="-171450" algn="just">
                <a:spcAft>
                  <a:spcPts val="600"/>
                </a:spcAft>
                <a:buSzPct val="25000"/>
                <a:buFont typeface="Wingdings" charset="2"/>
                <a:buChar char="§"/>
              </a:pPr>
              <a:r>
                <a:rPr lang="en-US" sz="1100" dirty="0">
                  <a:latin typeface="+mn-lt"/>
                  <a:ea typeface="Futura"/>
                  <a:cs typeface="Futura"/>
                  <a:sym typeface="Futura"/>
                </a:rPr>
                <a:t>Invest in sponsor equity using proceeds from sales of </a:t>
              </a:r>
              <a:r>
                <a:rPr lang="en-US" sz="1100" dirty="0">
                  <a:ea typeface="Futura"/>
                  <a:cs typeface="Futura"/>
                  <a:sym typeface="Futura"/>
                </a:rPr>
                <a:t>projects</a:t>
              </a:r>
              <a:r>
                <a:rPr lang="en-US" sz="1100" dirty="0">
                  <a:latin typeface="+mn-lt"/>
                  <a:ea typeface="Futura"/>
                  <a:cs typeface="Futura"/>
                  <a:sym typeface="Futura"/>
                </a:rPr>
                <a:t>, back-leverage, and operating assets cash flows.</a:t>
              </a:r>
            </a:p>
            <a:p>
              <a:pPr marL="171450" lvl="0" indent="-171450" algn="just">
                <a:spcAft>
                  <a:spcPts val="600"/>
                </a:spcAft>
                <a:buSzPct val="25000"/>
                <a:buFont typeface="Wingdings" charset="2"/>
                <a:buChar char="§"/>
              </a:pPr>
              <a:r>
                <a:rPr lang="en-US" sz="1100" dirty="0">
                  <a:ea typeface="Futura"/>
                  <a:cs typeface="Futura"/>
                  <a:sym typeface="Futura"/>
                </a:rPr>
                <a:t>Monetization of tax benefits, optimization of cash flows, and debt facilitate long-term ownership of assets.</a:t>
              </a:r>
              <a:endParaRPr lang="en-US" sz="1100" dirty="0">
                <a:latin typeface="+mn-lt"/>
                <a:ea typeface="Futura"/>
                <a:cs typeface="Futura"/>
                <a:sym typeface="Futura"/>
              </a:endParaRPr>
            </a:p>
          </p:txBody>
        </p:sp>
        <p:sp>
          <p:nvSpPr>
            <p:cNvPr id="38" name="Snip Single Corner Rectangle 37"/>
            <p:cNvSpPr/>
            <p:nvPr/>
          </p:nvSpPr>
          <p:spPr>
            <a:xfrm flipV="1">
              <a:off x="533400" y="2514600"/>
              <a:ext cx="1676400" cy="612648"/>
            </a:xfrm>
            <a:prstGeom prst="snip1Rect">
              <a:avLst>
                <a:gd name="adj" fmla="val 4300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4B4A4A"/>
                  </a:solidFill>
                </a:rPr>
                <a:t>t</a:t>
              </a:r>
              <a:endParaRPr lang="en-US" dirty="0">
                <a:solidFill>
                  <a:schemeClr val="bg1"/>
                </a:solidFill>
              </a:endParaRPr>
            </a:p>
          </p:txBody>
        </p:sp>
        <p:sp>
          <p:nvSpPr>
            <p:cNvPr id="44" name="Snip Single Corner Rectangle 43"/>
            <p:cNvSpPr/>
            <p:nvPr/>
          </p:nvSpPr>
          <p:spPr>
            <a:xfrm flipV="1">
              <a:off x="533400" y="3186932"/>
              <a:ext cx="1676400" cy="610413"/>
            </a:xfrm>
            <a:prstGeom prst="snip1Rect">
              <a:avLst>
                <a:gd name="adj" fmla="val 4300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B4A4A"/>
                </a:solidFill>
              </a:endParaRPr>
            </a:p>
          </p:txBody>
        </p:sp>
        <p:sp>
          <p:nvSpPr>
            <p:cNvPr id="45" name="Shape 188"/>
            <p:cNvSpPr txBox="1"/>
            <p:nvPr/>
          </p:nvSpPr>
          <p:spPr>
            <a:xfrm>
              <a:off x="527258" y="3308195"/>
              <a:ext cx="1606342" cy="425605"/>
            </a:xfrm>
            <a:prstGeom prst="rect">
              <a:avLst/>
            </a:prstGeom>
            <a:noFill/>
            <a:ln>
              <a:noFill/>
            </a:ln>
          </p:spPr>
          <p:txBody>
            <a:bodyPr lIns="91425" tIns="45700" rIns="91425" bIns="45700" anchor="t" anchorCtr="0">
              <a:noAutofit/>
            </a:bodyPr>
            <a:lstStyle/>
            <a:p>
              <a:pPr algn="ctr"/>
              <a:r>
                <a:rPr lang="en-US" sz="1100" dirty="0">
                  <a:solidFill>
                    <a:schemeClr val="bg1"/>
                  </a:solidFill>
                </a:rPr>
                <a:t>DEVELOPMENT STRATEGY</a:t>
              </a:r>
            </a:p>
          </p:txBody>
        </p:sp>
        <p:sp>
          <p:nvSpPr>
            <p:cNvPr id="53" name="Snip Single Corner Rectangle 52"/>
            <p:cNvSpPr/>
            <p:nvPr/>
          </p:nvSpPr>
          <p:spPr>
            <a:xfrm flipV="1">
              <a:off x="533400" y="3845694"/>
              <a:ext cx="1676400" cy="610413"/>
            </a:xfrm>
            <a:prstGeom prst="snip1Rect">
              <a:avLst>
                <a:gd name="adj" fmla="val 4300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B4A4A"/>
                </a:solidFill>
              </a:endParaRPr>
            </a:p>
          </p:txBody>
        </p:sp>
        <p:sp>
          <p:nvSpPr>
            <p:cNvPr id="54" name="Shape 188"/>
            <p:cNvSpPr txBox="1"/>
            <p:nvPr/>
          </p:nvSpPr>
          <p:spPr>
            <a:xfrm>
              <a:off x="609600" y="3954303"/>
              <a:ext cx="1524000" cy="425605"/>
            </a:xfrm>
            <a:prstGeom prst="rect">
              <a:avLst/>
            </a:prstGeom>
            <a:noFill/>
            <a:ln>
              <a:noFill/>
            </a:ln>
          </p:spPr>
          <p:txBody>
            <a:bodyPr lIns="91425" tIns="45700" rIns="91425" bIns="45700" anchor="t" anchorCtr="0">
              <a:noAutofit/>
            </a:bodyPr>
            <a:lstStyle/>
            <a:p>
              <a:pPr algn="ctr"/>
              <a:r>
                <a:rPr lang="en-US" sz="1100" dirty="0">
                  <a:solidFill>
                    <a:schemeClr val="bg1"/>
                  </a:solidFill>
                </a:rPr>
                <a:t>FINANCING </a:t>
              </a:r>
            </a:p>
            <a:p>
              <a:pPr algn="ctr"/>
              <a:r>
                <a:rPr lang="en-US" sz="1100" dirty="0">
                  <a:solidFill>
                    <a:schemeClr val="bg1"/>
                  </a:solidFill>
                </a:rPr>
                <a:t>STRATEGY</a:t>
              </a:r>
            </a:p>
          </p:txBody>
        </p:sp>
        <p:sp>
          <p:nvSpPr>
            <p:cNvPr id="55" name="Snip Single Corner Rectangle 54"/>
            <p:cNvSpPr/>
            <p:nvPr/>
          </p:nvSpPr>
          <p:spPr>
            <a:xfrm flipV="1">
              <a:off x="533400" y="4513473"/>
              <a:ext cx="1676400" cy="610413"/>
            </a:xfrm>
            <a:prstGeom prst="snip1Rect">
              <a:avLst>
                <a:gd name="adj" fmla="val 4300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B4A4A"/>
                </a:solidFill>
              </a:endParaRPr>
            </a:p>
          </p:txBody>
        </p:sp>
        <p:sp>
          <p:nvSpPr>
            <p:cNvPr id="56" name="Shape 188"/>
            <p:cNvSpPr txBox="1"/>
            <p:nvPr/>
          </p:nvSpPr>
          <p:spPr>
            <a:xfrm>
              <a:off x="609600" y="4622082"/>
              <a:ext cx="1524000" cy="425605"/>
            </a:xfrm>
            <a:prstGeom prst="rect">
              <a:avLst/>
            </a:prstGeom>
            <a:noFill/>
            <a:ln>
              <a:noFill/>
            </a:ln>
          </p:spPr>
          <p:txBody>
            <a:bodyPr lIns="91425" tIns="45700" rIns="91425" bIns="45700" anchor="t" anchorCtr="0">
              <a:noAutofit/>
            </a:bodyPr>
            <a:lstStyle/>
            <a:p>
              <a:pPr algn="ctr"/>
              <a:r>
                <a:rPr lang="en-US" sz="1100" dirty="0">
                  <a:solidFill>
                    <a:schemeClr val="bg1"/>
                  </a:solidFill>
                </a:rPr>
                <a:t>EXPERIENCED</a:t>
              </a:r>
            </a:p>
            <a:p>
              <a:pPr algn="ctr"/>
              <a:r>
                <a:rPr lang="en-US" sz="1100" dirty="0">
                  <a:solidFill>
                    <a:schemeClr val="bg1"/>
                  </a:solidFill>
                </a:rPr>
                <a:t>TEAM</a:t>
              </a:r>
            </a:p>
          </p:txBody>
        </p:sp>
        <p:sp>
          <p:nvSpPr>
            <p:cNvPr id="57" name="Snip Single Corner Rectangle 56"/>
            <p:cNvSpPr/>
            <p:nvPr/>
          </p:nvSpPr>
          <p:spPr>
            <a:xfrm flipV="1">
              <a:off x="533400" y="5180877"/>
              <a:ext cx="1676400" cy="610413"/>
            </a:xfrm>
            <a:prstGeom prst="snip1Rect">
              <a:avLst>
                <a:gd name="adj" fmla="val 4300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B4A4A"/>
                </a:solidFill>
              </a:endParaRPr>
            </a:p>
          </p:txBody>
        </p:sp>
        <p:sp>
          <p:nvSpPr>
            <p:cNvPr id="58" name="Shape 188"/>
            <p:cNvSpPr txBox="1"/>
            <p:nvPr/>
          </p:nvSpPr>
          <p:spPr>
            <a:xfrm>
              <a:off x="609600" y="5289486"/>
              <a:ext cx="1524000" cy="425605"/>
            </a:xfrm>
            <a:prstGeom prst="rect">
              <a:avLst/>
            </a:prstGeom>
            <a:noFill/>
            <a:ln>
              <a:noFill/>
            </a:ln>
          </p:spPr>
          <p:txBody>
            <a:bodyPr lIns="91425" tIns="45700" rIns="91425" bIns="45700" anchor="t" anchorCtr="0">
              <a:noAutofit/>
            </a:bodyPr>
            <a:lstStyle/>
            <a:p>
              <a:pPr algn="ctr"/>
              <a:r>
                <a:rPr lang="en-US" sz="1100" dirty="0">
                  <a:solidFill>
                    <a:schemeClr val="bg1"/>
                  </a:solidFill>
                </a:rPr>
                <a:t>GROWTH</a:t>
              </a:r>
            </a:p>
            <a:p>
              <a:pPr algn="ctr"/>
              <a:r>
                <a:rPr lang="en-US" sz="1100" dirty="0">
                  <a:solidFill>
                    <a:schemeClr val="bg1"/>
                  </a:solidFill>
                </a:rPr>
                <a:t>TRAJECTORY</a:t>
              </a:r>
            </a:p>
          </p:txBody>
        </p:sp>
        <p:sp>
          <p:nvSpPr>
            <p:cNvPr id="26" name="Shape 188"/>
            <p:cNvSpPr txBox="1"/>
            <p:nvPr/>
          </p:nvSpPr>
          <p:spPr>
            <a:xfrm>
              <a:off x="527258" y="2522309"/>
              <a:ext cx="1606342" cy="570306"/>
            </a:xfrm>
            <a:prstGeom prst="rect">
              <a:avLst/>
            </a:prstGeom>
            <a:noFill/>
            <a:ln>
              <a:noFill/>
            </a:ln>
          </p:spPr>
          <p:txBody>
            <a:bodyPr lIns="91425" tIns="45700" rIns="91425" bIns="45700" anchor="ctr" anchorCtr="0">
              <a:noAutofit/>
            </a:bodyPr>
            <a:lstStyle/>
            <a:p>
              <a:pPr algn="ctr"/>
              <a:r>
                <a:rPr lang="en-US" sz="1100">
                  <a:solidFill>
                    <a:schemeClr val="bg1"/>
                  </a:solidFill>
                </a:rPr>
                <a:t>ABOUT</a:t>
              </a:r>
              <a:endParaRPr lang="en-US" sz="1100" dirty="0">
                <a:solidFill>
                  <a:schemeClr val="bg1"/>
                </a:solidFill>
              </a:endParaRPr>
            </a:p>
          </p:txBody>
        </p:sp>
      </p:grpSp>
    </p:spTree>
    <p:extLst>
      <p:ext uri="{BB962C8B-B14F-4D97-AF65-F5344CB8AC3E}">
        <p14:creationId xmlns:p14="http://schemas.microsoft.com/office/powerpoint/2010/main" val="1021636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t>DEVELOPMENT STRATEGIES</a:t>
            </a:r>
          </a:p>
        </p:txBody>
      </p:sp>
      <p:sp>
        <p:nvSpPr>
          <p:cNvPr id="12" name="Slide Number Placeholder 5"/>
          <p:cNvSpPr txBox="1">
            <a:spLocks/>
          </p:cNvSpPr>
          <p:nvPr/>
        </p:nvSpPr>
        <p:spPr>
          <a:xfrm>
            <a:off x="6553200" y="6390906"/>
            <a:ext cx="2133600" cy="365125"/>
          </a:xfrm>
          <a:prstGeom prst="rect">
            <a:avLst/>
          </a:prstGeom>
        </p:spPr>
        <p:txBody>
          <a:bodyPr/>
          <a:lstStyle>
            <a:defPPr>
              <a:defRPr lang="en-US"/>
            </a:defPPr>
            <a:lvl1pPr marL="0" algn="r" defTabSz="457200" rtl="0" eaLnBrk="1" latinLnBrk="0" hangingPunct="1">
              <a:defRPr sz="1000" b="0" i="0" kern="1200">
                <a:solidFill>
                  <a:srgbClr val="626780"/>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CACEDC"/>
                </a:solidFill>
              </a:rPr>
              <a:t>CYPRESS CREEK RENEWABLES  |  </a:t>
            </a:r>
            <a:fld id="{46034460-3762-43ED-96E6-BEB336881F54}" type="slidenum">
              <a:rPr lang="en-US">
                <a:solidFill>
                  <a:srgbClr val="CACEDC"/>
                </a:solidFill>
              </a:rPr>
              <a:t>6</a:t>
            </a:fld>
            <a:endParaRPr lang="en-US" dirty="0">
              <a:solidFill>
                <a:srgbClr val="CACEDC"/>
              </a:solidFill>
            </a:endParaRPr>
          </a:p>
        </p:txBody>
      </p:sp>
      <p:sp>
        <p:nvSpPr>
          <p:cNvPr id="28" name="Rectangle 27"/>
          <p:cNvSpPr/>
          <p:nvPr/>
        </p:nvSpPr>
        <p:spPr>
          <a:xfrm>
            <a:off x="533554" y="1383424"/>
            <a:ext cx="8153400" cy="722109"/>
          </a:xfrm>
          <a:prstGeom prst="rect">
            <a:avLst/>
          </a:prstGeom>
          <a:solidFill>
            <a:srgbClr val="EDEF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533556" y="3017174"/>
            <a:ext cx="8153400" cy="716277"/>
          </a:xfrm>
          <a:prstGeom prst="rect">
            <a:avLst/>
          </a:prstGeom>
          <a:solidFill>
            <a:srgbClr val="EDEF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33556" y="2200985"/>
            <a:ext cx="8153399" cy="722375"/>
          </a:xfrm>
          <a:prstGeom prst="rect">
            <a:avLst/>
          </a:prstGeom>
          <a:solidFill>
            <a:srgbClr val="EDEF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Snip Single Corner Rectangle 30"/>
          <p:cNvSpPr/>
          <p:nvPr/>
        </p:nvSpPr>
        <p:spPr>
          <a:xfrm flipV="1">
            <a:off x="533553" y="1383422"/>
            <a:ext cx="2667000" cy="722110"/>
          </a:xfrm>
          <a:prstGeom prst="snip1Rect">
            <a:avLst>
              <a:gd name="adj" fmla="val 37899"/>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B4A4A"/>
              </a:solidFill>
            </a:endParaRPr>
          </a:p>
        </p:txBody>
      </p:sp>
      <p:sp>
        <p:nvSpPr>
          <p:cNvPr id="32" name="Snip Single Corner Rectangle 31"/>
          <p:cNvSpPr/>
          <p:nvPr/>
        </p:nvSpPr>
        <p:spPr>
          <a:xfrm flipV="1">
            <a:off x="533555" y="2200984"/>
            <a:ext cx="2667000" cy="722376"/>
          </a:xfrm>
          <a:prstGeom prst="snip1Rect">
            <a:avLst>
              <a:gd name="adj" fmla="val 37899"/>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B4A4A"/>
              </a:solidFill>
            </a:endParaRPr>
          </a:p>
        </p:txBody>
      </p:sp>
      <p:sp>
        <p:nvSpPr>
          <p:cNvPr id="33" name="Snip Single Corner Rectangle 32"/>
          <p:cNvSpPr/>
          <p:nvPr/>
        </p:nvSpPr>
        <p:spPr>
          <a:xfrm flipV="1">
            <a:off x="533555" y="3017170"/>
            <a:ext cx="2667000" cy="722376"/>
          </a:xfrm>
          <a:prstGeom prst="snip1Rect">
            <a:avLst>
              <a:gd name="adj" fmla="val 37899"/>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B4A4A"/>
              </a:solidFill>
            </a:endParaRPr>
          </a:p>
        </p:txBody>
      </p:sp>
      <p:sp>
        <p:nvSpPr>
          <p:cNvPr id="34" name="Shape 188"/>
          <p:cNvSpPr txBox="1"/>
          <p:nvPr/>
        </p:nvSpPr>
        <p:spPr>
          <a:xfrm>
            <a:off x="3352952" y="1394270"/>
            <a:ext cx="5443353" cy="702710"/>
          </a:xfrm>
          <a:prstGeom prst="rect">
            <a:avLst/>
          </a:prstGeom>
          <a:noFill/>
          <a:ln>
            <a:noFill/>
          </a:ln>
        </p:spPr>
        <p:txBody>
          <a:bodyPr lIns="91425" tIns="45700" rIns="91425" bIns="45700" anchor="ctr" anchorCtr="0">
            <a:noAutofit/>
          </a:bodyPr>
          <a:lstStyle/>
          <a:p>
            <a:pPr marL="228600" indent="-228600">
              <a:spcAft>
                <a:spcPts val="600"/>
              </a:spcAft>
              <a:buFont typeface="Wingdings" pitchFamily="2" charset="2"/>
              <a:buChar char="§"/>
            </a:pPr>
            <a:r>
              <a:rPr lang="en-US" sz="1100" dirty="0">
                <a:solidFill>
                  <a:srgbClr val="4B4A4A"/>
                </a:solidFill>
              </a:rPr>
              <a:t>Standardized 15-25 </a:t>
            </a:r>
            <a:r>
              <a:rPr lang="en-US" sz="1100" dirty="0" err="1">
                <a:solidFill>
                  <a:srgbClr val="4B4A4A"/>
                </a:solidFill>
              </a:rPr>
              <a:t>yr</a:t>
            </a:r>
            <a:r>
              <a:rPr lang="en-US" sz="1100" dirty="0">
                <a:solidFill>
                  <a:srgbClr val="4B4A4A"/>
                </a:solidFill>
              </a:rPr>
              <a:t> QF PPA at fixed avoided cost rates; typically capped project sized (&lt;10MWac)                      </a:t>
            </a:r>
          </a:p>
          <a:p>
            <a:pPr marL="228600" indent="-228600">
              <a:spcAft>
                <a:spcPts val="600"/>
              </a:spcAft>
              <a:buFont typeface="Wingdings" pitchFamily="2" charset="2"/>
              <a:buChar char="§"/>
            </a:pPr>
            <a:r>
              <a:rPr lang="en-US" sz="1100" dirty="0">
                <a:solidFill>
                  <a:srgbClr val="4B4A4A"/>
                </a:solidFill>
              </a:rPr>
              <a:t>Core markets: NC (5 </a:t>
            </a:r>
            <a:r>
              <a:rPr lang="en-US" sz="1100" dirty="0" err="1">
                <a:solidFill>
                  <a:srgbClr val="4B4A4A"/>
                </a:solidFill>
              </a:rPr>
              <a:t>MWac</a:t>
            </a:r>
            <a:r>
              <a:rPr lang="en-US" sz="1100" dirty="0">
                <a:solidFill>
                  <a:srgbClr val="4B4A4A"/>
                </a:solidFill>
              </a:rPr>
              <a:t>) and OR (3-10 </a:t>
            </a:r>
            <a:r>
              <a:rPr lang="en-US" sz="1100" dirty="0" err="1">
                <a:solidFill>
                  <a:srgbClr val="4B4A4A"/>
                </a:solidFill>
              </a:rPr>
              <a:t>MWac</a:t>
            </a:r>
            <a:r>
              <a:rPr lang="en-US" sz="1100" dirty="0">
                <a:solidFill>
                  <a:srgbClr val="4B4A4A"/>
                </a:solidFill>
              </a:rPr>
              <a:t>)</a:t>
            </a:r>
          </a:p>
          <a:p>
            <a:pPr marL="228600" indent="-228600">
              <a:spcAft>
                <a:spcPts val="600"/>
              </a:spcAft>
              <a:buFont typeface="Wingdings" pitchFamily="2" charset="2"/>
              <a:buChar char="§"/>
            </a:pPr>
            <a:r>
              <a:rPr lang="en-US" sz="1100" dirty="0">
                <a:solidFill>
                  <a:srgbClr val="4B4A4A"/>
                </a:solidFill>
              </a:rPr>
              <a:t>Pipeline size: 750+ </a:t>
            </a:r>
            <a:r>
              <a:rPr lang="en-US" sz="1100" dirty="0" err="1">
                <a:solidFill>
                  <a:srgbClr val="4B4A4A"/>
                </a:solidFill>
              </a:rPr>
              <a:t>MWdc</a:t>
            </a:r>
            <a:endParaRPr lang="en-US" sz="1100" dirty="0">
              <a:solidFill>
                <a:srgbClr val="4B4A4A"/>
              </a:solidFill>
            </a:endParaRPr>
          </a:p>
        </p:txBody>
      </p:sp>
      <p:sp>
        <p:nvSpPr>
          <p:cNvPr id="35" name="Shape 188"/>
          <p:cNvSpPr txBox="1"/>
          <p:nvPr/>
        </p:nvSpPr>
        <p:spPr>
          <a:xfrm>
            <a:off x="3352955" y="2215564"/>
            <a:ext cx="5188878" cy="682533"/>
          </a:xfrm>
          <a:prstGeom prst="rect">
            <a:avLst/>
          </a:prstGeom>
          <a:noFill/>
          <a:ln>
            <a:noFill/>
          </a:ln>
        </p:spPr>
        <p:txBody>
          <a:bodyPr lIns="91425" tIns="45700" rIns="91425" bIns="45700" anchor="ctr" anchorCtr="0">
            <a:noAutofit/>
          </a:bodyPr>
          <a:lstStyle/>
          <a:p>
            <a:pPr marL="228600" indent="-228600">
              <a:spcAft>
                <a:spcPts val="300"/>
              </a:spcAft>
              <a:buFont typeface="Wingdings" pitchFamily="2" charset="2"/>
              <a:buChar char="§"/>
            </a:pPr>
            <a:r>
              <a:rPr lang="en-US" sz="1100" dirty="0"/>
              <a:t>Bilaterally negotiated QF PPAs of 10-20 years; requires good utility relationships</a:t>
            </a:r>
          </a:p>
          <a:p>
            <a:pPr marL="228600" indent="-228600">
              <a:spcAft>
                <a:spcPts val="300"/>
              </a:spcAft>
              <a:buFont typeface="Wingdings" pitchFamily="2" charset="2"/>
              <a:buChar char="§"/>
            </a:pPr>
            <a:r>
              <a:rPr lang="en-US" sz="1100" b="0" i="0" u="none" strike="noStrike" cap="none" baseline="0" dirty="0">
                <a:ea typeface="Futura"/>
                <a:cs typeface="Futura"/>
                <a:sym typeface="Futura"/>
              </a:rPr>
              <a:t>Strong pipeline in NC (10 </a:t>
            </a:r>
            <a:r>
              <a:rPr lang="en-US" sz="1100" b="0" i="0" u="none" strike="noStrike" cap="none" baseline="0" dirty="0" err="1">
                <a:ea typeface="Futura"/>
                <a:cs typeface="Futura"/>
                <a:sym typeface="Futura"/>
              </a:rPr>
              <a:t>yr</a:t>
            </a:r>
            <a:r>
              <a:rPr lang="en-US" sz="1100" b="0" i="0" u="none" strike="noStrike" cap="none" baseline="0" dirty="0">
                <a:ea typeface="Futura"/>
                <a:cs typeface="Futura"/>
                <a:sym typeface="Futura"/>
              </a:rPr>
              <a:t> PPA), SC (15-20 </a:t>
            </a:r>
            <a:r>
              <a:rPr lang="en-US" sz="1100" b="0" i="0" u="none" strike="noStrike" cap="none" baseline="0" dirty="0" err="1">
                <a:ea typeface="Futura"/>
                <a:cs typeface="Futura"/>
                <a:sym typeface="Futura"/>
              </a:rPr>
              <a:t>yr</a:t>
            </a:r>
            <a:r>
              <a:rPr lang="en-US" sz="1100" b="0" i="0" u="none" strike="noStrike" cap="none" baseline="0" dirty="0">
                <a:ea typeface="Futura"/>
                <a:cs typeface="Futura"/>
                <a:sym typeface="Futura"/>
              </a:rPr>
              <a:t> PPA)</a:t>
            </a:r>
          </a:p>
          <a:p>
            <a:pPr marL="228600" indent="-228600">
              <a:spcAft>
                <a:spcPts val="300"/>
              </a:spcAft>
              <a:buFont typeface="Wingdings" pitchFamily="2" charset="2"/>
              <a:buChar char="§"/>
            </a:pPr>
            <a:r>
              <a:rPr lang="en-US" sz="1100" dirty="0">
                <a:ea typeface="Futura"/>
                <a:cs typeface="Futura"/>
              </a:rPr>
              <a:t>Pipeline size: 1,600+ </a:t>
            </a:r>
            <a:r>
              <a:rPr lang="en-US" sz="1100" dirty="0" err="1">
                <a:ea typeface="Futura"/>
                <a:cs typeface="Futura"/>
              </a:rPr>
              <a:t>MWdc</a:t>
            </a:r>
            <a:endParaRPr lang="en-US" sz="1100" dirty="0">
              <a:ea typeface="Futura"/>
              <a:cs typeface="Futura"/>
            </a:endParaRPr>
          </a:p>
        </p:txBody>
      </p:sp>
      <p:sp>
        <p:nvSpPr>
          <p:cNvPr id="36" name="Shape 188"/>
          <p:cNvSpPr txBox="1"/>
          <p:nvPr/>
        </p:nvSpPr>
        <p:spPr>
          <a:xfrm>
            <a:off x="3352955" y="3036370"/>
            <a:ext cx="5334000" cy="697081"/>
          </a:xfrm>
          <a:prstGeom prst="rect">
            <a:avLst/>
          </a:prstGeom>
          <a:noFill/>
          <a:ln>
            <a:noFill/>
          </a:ln>
        </p:spPr>
        <p:txBody>
          <a:bodyPr lIns="91425" tIns="45700" rIns="91425" bIns="45700" anchor="t" anchorCtr="0">
            <a:noAutofit/>
          </a:bodyPr>
          <a:lstStyle/>
          <a:p>
            <a:pPr marL="228600" indent="-228600">
              <a:spcAft>
                <a:spcPts val="300"/>
              </a:spcAft>
              <a:buFont typeface="Wingdings" pitchFamily="2" charset="2"/>
              <a:buChar char="§"/>
            </a:pPr>
            <a:r>
              <a:rPr lang="en-US" sz="1100" dirty="0">
                <a:solidFill>
                  <a:srgbClr val="4B4A4A"/>
                </a:solidFill>
              </a:rPr>
              <a:t>Directly selling power to residential customers in various regulatory environments</a:t>
            </a:r>
          </a:p>
          <a:p>
            <a:pPr marL="228600" indent="-228600">
              <a:spcAft>
                <a:spcPts val="300"/>
              </a:spcAft>
              <a:buFont typeface="Wingdings" pitchFamily="2" charset="2"/>
              <a:buChar char="§"/>
            </a:pPr>
            <a:r>
              <a:rPr lang="en-US" sz="1100" dirty="0">
                <a:solidFill>
                  <a:srgbClr val="4B4A4A"/>
                </a:solidFill>
              </a:rPr>
              <a:t>Cypress originates customers directly, opening de-regulated markets (primarily TX and NY)</a:t>
            </a:r>
          </a:p>
          <a:p>
            <a:pPr marL="228600" indent="-228600">
              <a:spcAft>
                <a:spcPts val="300"/>
              </a:spcAft>
              <a:buFont typeface="Wingdings" pitchFamily="2" charset="2"/>
              <a:buChar char="§"/>
            </a:pPr>
            <a:r>
              <a:rPr lang="en-US" sz="1100" dirty="0">
                <a:solidFill>
                  <a:srgbClr val="4B4A4A"/>
                </a:solidFill>
              </a:rPr>
              <a:t>Pipeline size: 1,015+ </a:t>
            </a:r>
            <a:r>
              <a:rPr lang="en-US" sz="1100" dirty="0" err="1">
                <a:solidFill>
                  <a:srgbClr val="4B4A4A"/>
                </a:solidFill>
              </a:rPr>
              <a:t>MWdc</a:t>
            </a:r>
            <a:endParaRPr lang="en-US" sz="1100" dirty="0">
              <a:solidFill>
                <a:srgbClr val="4B4A4A"/>
              </a:solidFill>
            </a:endParaRPr>
          </a:p>
          <a:p>
            <a:pPr marL="228600" indent="-228600">
              <a:buFont typeface="Wingdings" pitchFamily="2" charset="2"/>
              <a:buChar char="§"/>
            </a:pPr>
            <a:endParaRPr lang="en-US" sz="1300" dirty="0">
              <a:solidFill>
                <a:srgbClr val="4B4A4A"/>
              </a:solidFill>
            </a:endParaRPr>
          </a:p>
          <a:p>
            <a:pPr marL="0" marR="0" lvl="0" indent="0" rtl="0">
              <a:spcBef>
                <a:spcPts val="0"/>
              </a:spcBef>
              <a:buSzPct val="25000"/>
              <a:buNone/>
            </a:pPr>
            <a:endParaRPr lang="en-US" sz="1300" b="0" i="0" u="none" strike="noStrike" cap="none" baseline="0" dirty="0">
              <a:solidFill>
                <a:schemeClr val="accent4"/>
              </a:solidFill>
              <a:ea typeface="Futura"/>
              <a:cs typeface="Futura"/>
              <a:sym typeface="Futura"/>
            </a:endParaRPr>
          </a:p>
        </p:txBody>
      </p:sp>
      <p:sp>
        <p:nvSpPr>
          <p:cNvPr id="37" name="Shape 188"/>
          <p:cNvSpPr txBox="1"/>
          <p:nvPr/>
        </p:nvSpPr>
        <p:spPr>
          <a:xfrm>
            <a:off x="643059" y="1564137"/>
            <a:ext cx="2362200" cy="425605"/>
          </a:xfrm>
          <a:prstGeom prst="rect">
            <a:avLst/>
          </a:prstGeom>
          <a:noFill/>
          <a:ln>
            <a:noFill/>
          </a:ln>
        </p:spPr>
        <p:txBody>
          <a:bodyPr lIns="91425" tIns="45700" rIns="91425" bIns="45700" anchor="t" anchorCtr="0">
            <a:noAutofit/>
          </a:bodyPr>
          <a:lstStyle/>
          <a:p>
            <a:pPr algn="ctr"/>
            <a:r>
              <a:rPr lang="en-US" sz="1500" dirty="0">
                <a:solidFill>
                  <a:schemeClr val="bg1"/>
                </a:solidFill>
              </a:rPr>
              <a:t>STANDARD OFFER QF PPAs             	</a:t>
            </a:r>
            <a:endParaRPr lang="en-US" sz="1500" dirty="0"/>
          </a:p>
        </p:txBody>
      </p:sp>
      <p:sp>
        <p:nvSpPr>
          <p:cNvPr id="38" name="Shape 188"/>
          <p:cNvSpPr txBox="1"/>
          <p:nvPr/>
        </p:nvSpPr>
        <p:spPr>
          <a:xfrm>
            <a:off x="495300" y="2397541"/>
            <a:ext cx="2362200" cy="425605"/>
          </a:xfrm>
          <a:prstGeom prst="rect">
            <a:avLst/>
          </a:prstGeom>
          <a:noFill/>
          <a:ln>
            <a:noFill/>
          </a:ln>
        </p:spPr>
        <p:txBody>
          <a:bodyPr lIns="91425" tIns="45700" rIns="91425" bIns="45700" anchor="t" anchorCtr="0">
            <a:noAutofit/>
          </a:bodyPr>
          <a:lstStyle/>
          <a:p>
            <a:pPr algn="ctr"/>
            <a:r>
              <a:rPr lang="en-US" sz="1500" dirty="0">
                <a:solidFill>
                  <a:schemeClr val="bg1"/>
                </a:solidFill>
              </a:rPr>
              <a:t>BILATERAL QF PPAs		</a:t>
            </a:r>
          </a:p>
        </p:txBody>
      </p:sp>
      <p:sp>
        <p:nvSpPr>
          <p:cNvPr id="39" name="Shape 188"/>
          <p:cNvSpPr txBox="1"/>
          <p:nvPr/>
        </p:nvSpPr>
        <p:spPr>
          <a:xfrm>
            <a:off x="643059" y="3177513"/>
            <a:ext cx="2362200" cy="425605"/>
          </a:xfrm>
          <a:prstGeom prst="rect">
            <a:avLst/>
          </a:prstGeom>
          <a:noFill/>
          <a:ln>
            <a:noFill/>
          </a:ln>
        </p:spPr>
        <p:txBody>
          <a:bodyPr lIns="91425" tIns="45700" rIns="91425" bIns="45700" anchor="t" anchorCtr="0">
            <a:noAutofit/>
          </a:bodyPr>
          <a:lstStyle/>
          <a:p>
            <a:pPr algn="ctr"/>
            <a:r>
              <a:rPr lang="en-US" sz="1500" dirty="0">
                <a:solidFill>
                  <a:schemeClr val="bg1"/>
                </a:solidFill>
              </a:rPr>
              <a:t>RETAIL/COMMUNITY SOLAR</a:t>
            </a:r>
          </a:p>
        </p:txBody>
      </p:sp>
      <p:sp>
        <p:nvSpPr>
          <p:cNvPr id="40" name="Content Placeholder 3"/>
          <p:cNvSpPr>
            <a:spLocks noGrp="1"/>
          </p:cNvSpPr>
          <p:nvPr>
            <p:ph idx="13"/>
          </p:nvPr>
        </p:nvSpPr>
        <p:spPr>
          <a:xfrm>
            <a:off x="533552" y="990600"/>
            <a:ext cx="8153248" cy="448282"/>
          </a:xfrm>
        </p:spPr>
        <p:txBody>
          <a:bodyPr>
            <a:normAutofit/>
          </a:bodyPr>
          <a:lstStyle/>
          <a:p>
            <a:r>
              <a:rPr lang="en-US" sz="1400" b="1" dirty="0"/>
              <a:t>Multi-pronged development strategies for utility-scale solar 2-80 </a:t>
            </a:r>
            <a:r>
              <a:rPr lang="en-US" sz="1400" b="1" dirty="0" err="1"/>
              <a:t>MWac</a:t>
            </a:r>
            <a:endParaRPr lang="en-US" sz="1400" b="1" dirty="0"/>
          </a:p>
        </p:txBody>
      </p:sp>
      <p:sp>
        <p:nvSpPr>
          <p:cNvPr id="41" name="Snip Single Corner Rectangle 40"/>
          <p:cNvSpPr/>
          <p:nvPr/>
        </p:nvSpPr>
        <p:spPr>
          <a:xfrm flipH="1" flipV="1">
            <a:off x="1354174" y="3886200"/>
            <a:ext cx="7332626" cy="2349022"/>
          </a:xfrm>
          <a:prstGeom prst="snip1Rect">
            <a:avLst>
              <a:gd name="adj" fmla="val 14141"/>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2" name="Picture 41"/>
          <p:cNvPicPr>
            <a:picLocks noChangeAspect="1" noChangeArrowheads="1"/>
          </p:cNvPicPr>
          <p:nvPr/>
        </p:nvPicPr>
        <p:blipFill rotWithShape="1">
          <a:blip r:embed="rId2"/>
          <a:srcRect l="803" t="2959" r="70270" b="3255"/>
          <a:stretch/>
        </p:blipFill>
        <p:spPr bwMode="auto">
          <a:xfrm>
            <a:off x="1661932" y="4174393"/>
            <a:ext cx="2133600" cy="1769207"/>
          </a:xfrm>
          <a:prstGeom prst="rect">
            <a:avLst/>
          </a:prstGeom>
          <a:noFill/>
          <a:ln w="9525">
            <a:noFill/>
            <a:miter lim="800000"/>
            <a:headEnd/>
            <a:tailEnd/>
          </a:ln>
        </p:spPr>
      </p:pic>
      <p:pic>
        <p:nvPicPr>
          <p:cNvPr id="43" name="Picture 42"/>
          <p:cNvPicPr>
            <a:picLocks noChangeAspect="1" noChangeArrowheads="1"/>
          </p:cNvPicPr>
          <p:nvPr/>
        </p:nvPicPr>
        <p:blipFill rotWithShape="1">
          <a:blip r:embed="rId2"/>
          <a:srcRect l="34912" t="2959" r="36161" b="3255"/>
          <a:stretch/>
        </p:blipFill>
        <p:spPr bwMode="auto">
          <a:xfrm>
            <a:off x="3993266" y="4174393"/>
            <a:ext cx="2133600" cy="1769207"/>
          </a:xfrm>
          <a:prstGeom prst="rect">
            <a:avLst/>
          </a:prstGeom>
          <a:noFill/>
          <a:ln w="9525">
            <a:noFill/>
            <a:miter lim="800000"/>
            <a:headEnd/>
            <a:tailEnd/>
          </a:ln>
        </p:spPr>
      </p:pic>
      <p:pic>
        <p:nvPicPr>
          <p:cNvPr id="44" name="Picture 43"/>
          <p:cNvPicPr>
            <a:picLocks noChangeAspect="1" noChangeArrowheads="1"/>
          </p:cNvPicPr>
          <p:nvPr/>
        </p:nvPicPr>
        <p:blipFill rotWithShape="1">
          <a:blip r:embed="rId2"/>
          <a:srcRect l="70693" t="2959" r="380" b="3255"/>
          <a:stretch/>
        </p:blipFill>
        <p:spPr bwMode="auto">
          <a:xfrm>
            <a:off x="6324600" y="4174393"/>
            <a:ext cx="2133600" cy="1769207"/>
          </a:xfrm>
          <a:prstGeom prst="rect">
            <a:avLst/>
          </a:prstGeom>
          <a:noFill/>
          <a:ln w="9525">
            <a:noFill/>
            <a:miter lim="800000"/>
            <a:headEnd/>
            <a:tailEnd/>
          </a:ln>
        </p:spPr>
      </p:pic>
      <p:sp>
        <p:nvSpPr>
          <p:cNvPr id="45" name="Rectangle 44"/>
          <p:cNvSpPr/>
          <p:nvPr/>
        </p:nvSpPr>
        <p:spPr>
          <a:xfrm rot="18900000">
            <a:off x="1571067" y="5510406"/>
            <a:ext cx="279638" cy="700460"/>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7543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056" y="5082766"/>
            <a:ext cx="6860919" cy="784634"/>
          </a:xfrm>
        </p:spPr>
        <p:txBody>
          <a:bodyPr>
            <a:normAutofit/>
          </a:bodyPr>
          <a:lstStyle/>
          <a:p>
            <a:r>
              <a:rPr lang="en-US" sz="3200" dirty="0">
                <a:latin typeface="+mj-lt"/>
              </a:rPr>
              <a:t>Basics of PURPA</a:t>
            </a:r>
          </a:p>
        </p:txBody>
      </p:sp>
      <p:sp>
        <p:nvSpPr>
          <p:cNvPr id="3" name="Slide Number Placeholder 5"/>
          <p:cNvSpPr txBox="1">
            <a:spLocks/>
          </p:cNvSpPr>
          <p:nvPr/>
        </p:nvSpPr>
        <p:spPr>
          <a:xfrm>
            <a:off x="6121400" y="6446837"/>
            <a:ext cx="2590800" cy="365125"/>
          </a:xfrm>
          <a:prstGeom prst="rect">
            <a:avLst/>
          </a:prstGeom>
        </p:spPr>
        <p:txBody>
          <a:bodyPr/>
          <a:lstStyle>
            <a:defPPr>
              <a:defRPr lang="en-US"/>
            </a:defPPr>
            <a:lvl1pPr marL="0" algn="r" defTabSz="457200" rtl="0" eaLnBrk="1" latinLnBrk="0" hangingPunct="1">
              <a:defRPr sz="1000" b="0" i="0" kern="1200">
                <a:solidFill>
                  <a:srgbClr val="626780"/>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CACEDC"/>
                </a:solidFill>
              </a:rPr>
              <a:t>CYPRESS CREEK RENEWABLES  |  </a:t>
            </a:r>
            <a:fld id="{F8AF020E-C1AE-2442-A876-9BB9D9FD2B6F}" type="slidenum">
              <a:rPr lang="en-US" smtClean="0">
                <a:solidFill>
                  <a:srgbClr val="CACEDC"/>
                </a:solidFill>
              </a:rPr>
              <a:pPr/>
              <a:t>7</a:t>
            </a:fld>
            <a:endParaRPr lang="en-US" dirty="0">
              <a:solidFill>
                <a:srgbClr val="CACEDC"/>
              </a:solidFill>
            </a:endParaRPr>
          </a:p>
        </p:txBody>
      </p:sp>
    </p:spTree>
    <p:extLst>
      <p:ext uri="{BB962C8B-B14F-4D97-AF65-F5344CB8AC3E}">
        <p14:creationId xmlns:p14="http://schemas.microsoft.com/office/powerpoint/2010/main" val="285341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a:off x="304800" y="895350"/>
            <a:ext cx="85344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320040" y="228600"/>
            <a:ext cx="6690360" cy="700066"/>
          </a:xfrm>
        </p:spPr>
        <p:txBody>
          <a:bodyPr>
            <a:normAutofit/>
          </a:bodyPr>
          <a:lstStyle/>
          <a:p>
            <a:r>
              <a:rPr lang="en-US" sz="1700" dirty="0"/>
              <a:t>Since becoming law in 1978 PURPA has served as an effective measure in promoting independent power producers and renewable energy</a:t>
            </a:r>
            <a:endParaRPr lang="en-US" sz="1700" b="1" dirty="0"/>
          </a:p>
        </p:txBody>
      </p:sp>
      <p:sp>
        <p:nvSpPr>
          <p:cNvPr id="32" name="Slide Number Placeholder 5"/>
          <p:cNvSpPr>
            <a:spLocks noGrp="1"/>
          </p:cNvSpPr>
          <p:nvPr>
            <p:ph type="sldNum" sz="quarter" idx="4"/>
          </p:nvPr>
        </p:nvSpPr>
        <p:spPr>
          <a:xfrm>
            <a:off x="6553200" y="6264275"/>
            <a:ext cx="2133600" cy="365125"/>
          </a:xfrm>
          <a:prstGeom prst="rect">
            <a:avLst/>
          </a:prstGeom>
        </p:spPr>
        <p:txBody>
          <a:bodyPr/>
          <a:lstStyle>
            <a:lvl1pPr algn="r">
              <a:defRPr sz="1000" b="0" i="0">
                <a:solidFill>
                  <a:srgbClr val="626780"/>
                </a:solidFill>
                <a:latin typeface="Arial Narrow"/>
                <a:cs typeface="Arial Narrow"/>
              </a:defRPr>
            </a:lvl1pPr>
          </a:lstStyle>
          <a:p>
            <a:r>
              <a:rPr lang="en-US" dirty="0">
                <a:solidFill>
                  <a:schemeClr val="accent1">
                    <a:lumMod val="60000"/>
                    <a:lumOff val="40000"/>
                  </a:schemeClr>
                </a:solidFill>
              </a:rPr>
              <a:t>CYPRESS CREEK RENEWABLES  |  </a:t>
            </a:r>
            <a:fld id="{F8AF020E-C1AE-2442-A876-9BB9D9FD2B6F}" type="slidenum">
              <a:rPr lang="en-US" smtClean="0">
                <a:solidFill>
                  <a:schemeClr val="accent1">
                    <a:lumMod val="60000"/>
                    <a:lumOff val="40000"/>
                  </a:schemeClr>
                </a:solidFill>
              </a:rPr>
              <a:pPr/>
              <a:t>8</a:t>
            </a:fld>
            <a:endParaRPr lang="en-US" dirty="0">
              <a:solidFill>
                <a:schemeClr val="accent1">
                  <a:lumMod val="60000"/>
                  <a:lumOff val="40000"/>
                </a:schemeClr>
              </a:solidFill>
            </a:endParaRPr>
          </a:p>
        </p:txBody>
      </p:sp>
      <p:grpSp>
        <p:nvGrpSpPr>
          <p:cNvPr id="9" name="Group 8"/>
          <p:cNvGrpSpPr/>
          <p:nvPr/>
        </p:nvGrpSpPr>
        <p:grpSpPr>
          <a:xfrm>
            <a:off x="302741" y="2286000"/>
            <a:ext cx="4114800" cy="3313728"/>
            <a:chOff x="381000" y="1140023"/>
            <a:chExt cx="3886200" cy="3313728"/>
          </a:xfrm>
        </p:grpSpPr>
        <p:grpSp>
          <p:nvGrpSpPr>
            <p:cNvPr id="17" name="Group 16"/>
            <p:cNvGrpSpPr/>
            <p:nvPr/>
          </p:nvGrpSpPr>
          <p:grpSpPr>
            <a:xfrm>
              <a:off x="381000" y="1140023"/>
              <a:ext cx="3886200" cy="276999"/>
              <a:chOff x="457200" y="1219200"/>
              <a:chExt cx="3505200" cy="276999"/>
            </a:xfrm>
          </p:grpSpPr>
          <p:cxnSp>
            <p:nvCxnSpPr>
              <p:cNvPr id="19" name="Straight Connector 18"/>
              <p:cNvCxnSpPr/>
              <p:nvPr/>
            </p:nvCxnSpPr>
            <p:spPr>
              <a:xfrm>
                <a:off x="457200" y="1357699"/>
                <a:ext cx="35052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257300" y="1219200"/>
                <a:ext cx="1905000" cy="276999"/>
              </a:xfrm>
              <a:prstGeom prst="rect">
                <a:avLst/>
              </a:prstGeom>
              <a:solidFill>
                <a:schemeClr val="bg1"/>
              </a:solidFill>
            </p:spPr>
            <p:txBody>
              <a:bodyPr wrap="square" rtlCol="0">
                <a:spAutoFit/>
              </a:bodyPr>
              <a:lstStyle/>
              <a:p>
                <a:pPr algn="ctr"/>
                <a:r>
                  <a:rPr lang="en-US" sz="1200" b="1" dirty="0"/>
                  <a:t>Genesis and Purpose</a:t>
                </a:r>
              </a:p>
            </p:txBody>
          </p:sp>
        </p:grpSp>
        <p:sp>
          <p:nvSpPr>
            <p:cNvPr id="18" name="TextBox 17"/>
            <p:cNvSpPr txBox="1"/>
            <p:nvPr/>
          </p:nvSpPr>
          <p:spPr>
            <a:xfrm>
              <a:off x="381000" y="1447800"/>
              <a:ext cx="3886200" cy="3005951"/>
            </a:xfrm>
            <a:prstGeom prst="rect">
              <a:avLst/>
            </a:prstGeom>
            <a:noFill/>
          </p:spPr>
          <p:txBody>
            <a:bodyPr wrap="square" rtlCol="0">
              <a:spAutoFit/>
            </a:bodyPr>
            <a:lstStyle/>
            <a:p>
              <a:pPr marL="171450" indent="-171450">
                <a:spcAft>
                  <a:spcPts val="800"/>
                </a:spcAft>
                <a:buFont typeface="Wingdings" panose="05000000000000000000" pitchFamily="2" charset="2"/>
                <a:buChar char="§"/>
              </a:pPr>
              <a:r>
                <a:rPr lang="en-US" sz="1200" dirty="0"/>
                <a:t>The Public Utilities Regulatory Policy Act (PURPA) was passed as part of the National Energy Act in 1978 in response to the 1973 oil crisis</a:t>
              </a:r>
            </a:p>
            <a:p>
              <a:pPr marL="171450" indent="-171450">
                <a:spcAft>
                  <a:spcPts val="800"/>
                </a:spcAft>
                <a:buFont typeface="Wingdings" panose="05000000000000000000" pitchFamily="2" charset="2"/>
                <a:buChar char="§"/>
              </a:pPr>
              <a:r>
                <a:rPr lang="en-US" sz="1200" dirty="0"/>
                <a:t>As such, PURPA is primarily designed to encourage r</a:t>
              </a:r>
              <a:r>
                <a:rPr lang="en-US" altLang="en-US" sz="1200" dirty="0">
                  <a:cs typeface="Arial Narrow Bold"/>
                </a:rPr>
                <a:t>educed dependence on foreign oil imports through</a:t>
              </a:r>
              <a:r>
                <a:rPr lang="en-US" altLang="en-US" sz="1200" baseline="30000" dirty="0"/>
                <a:t>1</a:t>
              </a:r>
              <a:r>
                <a:rPr lang="en-US" altLang="en-US" sz="1200" dirty="0">
                  <a:cs typeface="Arial Narrow Bold"/>
                </a:rPr>
                <a:t>:</a:t>
              </a:r>
            </a:p>
            <a:p>
              <a:pPr marL="346075" lvl="1" indent="-173038" fontAlgn="base">
                <a:spcAft>
                  <a:spcPts val="800"/>
                </a:spcAft>
                <a:buFont typeface="+mj-lt"/>
                <a:buAutoNum type="arabicPeriod"/>
              </a:pPr>
              <a:r>
                <a:rPr lang="en-US" altLang="en-US" sz="1200" dirty="0">
                  <a:cs typeface="Arial Narrow Bold"/>
                </a:rPr>
                <a:t>Diversification of the electric power industry via development of </a:t>
              </a:r>
              <a:r>
                <a:rPr lang="en-US" sz="1200" dirty="0">
                  <a:cs typeface="Arial Narrow Bold"/>
                </a:rPr>
                <a:t>alternative generation sources </a:t>
              </a:r>
            </a:p>
            <a:p>
              <a:pPr marL="346075" lvl="1" indent="-173038" fontAlgn="base">
                <a:spcAft>
                  <a:spcPts val="800"/>
                </a:spcAft>
                <a:buFont typeface="+mj-lt"/>
                <a:buAutoNum type="arabicPeriod"/>
              </a:pPr>
              <a:r>
                <a:rPr lang="en-US" altLang="en-US" sz="1200" dirty="0">
                  <a:cs typeface="Arial Narrow Bold"/>
                </a:rPr>
                <a:t>Promotion of efficiency related to electric facilities and resources</a:t>
              </a:r>
            </a:p>
            <a:p>
              <a:pPr marL="346075" lvl="1" indent="-173038" fontAlgn="base">
                <a:spcAft>
                  <a:spcPts val="800"/>
                </a:spcAft>
                <a:buFont typeface="+mj-lt"/>
                <a:buAutoNum type="arabicPeriod"/>
              </a:pPr>
              <a:r>
                <a:rPr lang="en-US" altLang="en-US" sz="1200" dirty="0">
                  <a:cs typeface="Arial Narrow Bold"/>
                </a:rPr>
                <a:t>Conservation of electric energy</a:t>
              </a:r>
            </a:p>
            <a:p>
              <a:pPr marL="173038" lvl="1" indent="-173038" fontAlgn="base">
                <a:spcAft>
                  <a:spcPts val="800"/>
                </a:spcAft>
                <a:buFont typeface="Wingdings" panose="05000000000000000000" pitchFamily="2" charset="2"/>
                <a:buChar char="§"/>
              </a:pPr>
              <a:r>
                <a:rPr lang="en-US" sz="1200" dirty="0">
                  <a:cs typeface="Arial Narrow Bold"/>
                </a:rPr>
                <a:t>PURPA sought to achieve these goals by requiring utilities to buy power from independent companies, “qualified facilities” (QFs), that could produce power for the same price that it would have cost the utility to generate the power, called the "avoided cost" </a:t>
              </a:r>
            </a:p>
          </p:txBody>
        </p:sp>
      </p:grpSp>
      <p:sp>
        <p:nvSpPr>
          <p:cNvPr id="28" name="TextBox 27"/>
          <p:cNvSpPr txBox="1"/>
          <p:nvPr/>
        </p:nvSpPr>
        <p:spPr>
          <a:xfrm>
            <a:off x="1676400" y="6273225"/>
            <a:ext cx="4800600" cy="461665"/>
          </a:xfrm>
          <a:prstGeom prst="rect">
            <a:avLst/>
          </a:prstGeom>
          <a:noFill/>
        </p:spPr>
        <p:txBody>
          <a:bodyPr wrap="square" rtlCol="0">
            <a:spAutoFit/>
          </a:bodyPr>
          <a:lstStyle/>
          <a:p>
            <a:pPr marL="228600" indent="-228600">
              <a:buFontTx/>
              <a:buAutoNum type="arabicPeriod"/>
            </a:pPr>
            <a:r>
              <a:rPr lang="en-US" sz="800" dirty="0"/>
              <a:t>“</a:t>
            </a:r>
            <a:r>
              <a:rPr lang="en-US" sz="800" dirty="0">
                <a:hlinkClick r:id="rId2"/>
              </a:rPr>
              <a:t>Public Utility Regulatory Policy Act (PURPA)</a:t>
            </a:r>
            <a:r>
              <a:rPr lang="en-US" sz="800" dirty="0"/>
              <a:t>”, Union of Concerned Scientists</a:t>
            </a:r>
          </a:p>
          <a:p>
            <a:pPr marL="228600" indent="-228600">
              <a:buAutoNum type="arabicPeriod"/>
            </a:pPr>
            <a:r>
              <a:rPr lang="en-US" sz="800" dirty="0"/>
              <a:t>“</a:t>
            </a:r>
            <a:r>
              <a:rPr lang="en-US" sz="800" dirty="0">
                <a:hlinkClick r:id="rId3"/>
              </a:rPr>
              <a:t>Powering The Past: A Look Back</a:t>
            </a:r>
            <a:r>
              <a:rPr lang="en-US" sz="800" dirty="0"/>
              <a:t>”, National Museum of American History, 2002</a:t>
            </a:r>
          </a:p>
          <a:p>
            <a:pPr marL="228600" indent="-228600">
              <a:buFontTx/>
              <a:buAutoNum type="arabicPeriod"/>
            </a:pPr>
            <a:r>
              <a:rPr lang="en-US" sz="800" dirty="0"/>
              <a:t>“</a:t>
            </a:r>
            <a:r>
              <a:rPr lang="en-US" sz="800" dirty="0">
                <a:hlinkClick r:id="rId4"/>
              </a:rPr>
              <a:t>Increasing Renewables: Costs and Benefits</a:t>
            </a:r>
            <a:r>
              <a:rPr lang="en-US" sz="800" dirty="0"/>
              <a:t>”, Union of Concerned Scientists, October 2002</a:t>
            </a:r>
          </a:p>
        </p:txBody>
      </p:sp>
      <p:grpSp>
        <p:nvGrpSpPr>
          <p:cNvPr id="10" name="Group 9"/>
          <p:cNvGrpSpPr/>
          <p:nvPr/>
        </p:nvGrpSpPr>
        <p:grpSpPr>
          <a:xfrm>
            <a:off x="4724400" y="2286000"/>
            <a:ext cx="4114800" cy="3026470"/>
            <a:chOff x="4778201" y="1140023"/>
            <a:chExt cx="3900920" cy="3026470"/>
          </a:xfrm>
        </p:grpSpPr>
        <p:grpSp>
          <p:nvGrpSpPr>
            <p:cNvPr id="23" name="Group 22"/>
            <p:cNvGrpSpPr/>
            <p:nvPr/>
          </p:nvGrpSpPr>
          <p:grpSpPr>
            <a:xfrm>
              <a:off x="4778201" y="1140023"/>
              <a:ext cx="3886200" cy="276999"/>
              <a:chOff x="457200" y="1219200"/>
              <a:chExt cx="3505200" cy="276999"/>
            </a:xfrm>
          </p:grpSpPr>
          <p:cxnSp>
            <p:nvCxnSpPr>
              <p:cNvPr id="25" name="Straight Connector 24"/>
              <p:cNvCxnSpPr/>
              <p:nvPr/>
            </p:nvCxnSpPr>
            <p:spPr>
              <a:xfrm>
                <a:off x="457200" y="1357699"/>
                <a:ext cx="35052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257300" y="1219200"/>
                <a:ext cx="1905000" cy="276999"/>
              </a:xfrm>
              <a:prstGeom prst="rect">
                <a:avLst/>
              </a:prstGeom>
              <a:solidFill>
                <a:schemeClr val="bg1"/>
              </a:solidFill>
            </p:spPr>
            <p:txBody>
              <a:bodyPr wrap="square" rtlCol="0">
                <a:spAutoFit/>
              </a:bodyPr>
              <a:lstStyle/>
              <a:p>
                <a:pPr algn="ctr"/>
                <a:r>
                  <a:rPr lang="en-US" sz="1200" b="1" dirty="0"/>
                  <a:t>PURPA’s Achievements</a:t>
                </a:r>
                <a:endParaRPr lang="en-US" sz="1200" baseline="30000" dirty="0"/>
              </a:p>
            </p:txBody>
          </p:sp>
        </p:grpSp>
        <p:sp>
          <p:nvSpPr>
            <p:cNvPr id="24" name="TextBox 23"/>
            <p:cNvSpPr txBox="1"/>
            <p:nvPr/>
          </p:nvSpPr>
          <p:spPr>
            <a:xfrm>
              <a:off x="4778201" y="1447800"/>
              <a:ext cx="3900920" cy="2718693"/>
            </a:xfrm>
            <a:prstGeom prst="rect">
              <a:avLst/>
            </a:prstGeom>
            <a:noFill/>
          </p:spPr>
          <p:txBody>
            <a:bodyPr wrap="square" rtlCol="0">
              <a:spAutoFit/>
            </a:bodyPr>
            <a:lstStyle/>
            <a:p>
              <a:pPr marL="171450" indent="-171450">
                <a:spcAft>
                  <a:spcPts val="800"/>
                </a:spcAft>
                <a:buFont typeface="Wingdings" panose="05000000000000000000" pitchFamily="2" charset="2"/>
                <a:buChar char="§"/>
              </a:pPr>
              <a:r>
                <a:rPr lang="en-US" sz="1200" dirty="0"/>
                <a:t>Given its mission and structure, PURPA and its subsequent implementation resulted in</a:t>
              </a:r>
              <a:r>
                <a:rPr lang="en-US" sz="1200" baseline="30000" dirty="0"/>
                <a:t>2</a:t>
              </a:r>
              <a:r>
                <a:rPr lang="en-US" sz="1200" dirty="0"/>
                <a:t>:</a:t>
              </a:r>
            </a:p>
            <a:p>
              <a:pPr marL="346075" lvl="1" indent="-173038" fontAlgn="base">
                <a:spcAft>
                  <a:spcPts val="800"/>
                </a:spcAft>
                <a:buFont typeface="+mj-lt"/>
                <a:buAutoNum type="arabicPeriod"/>
              </a:pPr>
              <a:r>
                <a:rPr lang="en-US" altLang="en-US" sz="1200" dirty="0">
                  <a:cs typeface="Arial Narrow Bold"/>
                </a:rPr>
                <a:t>Market access for independent power producers (IPPs)</a:t>
              </a:r>
              <a:endParaRPr lang="en-US" sz="1200" dirty="0"/>
            </a:p>
            <a:p>
              <a:pPr marL="346075" lvl="1" indent="-173038" fontAlgn="base">
                <a:spcAft>
                  <a:spcPts val="800"/>
                </a:spcAft>
                <a:buFont typeface="+mj-lt"/>
                <a:buAutoNum type="arabicPeriod"/>
              </a:pPr>
              <a:r>
                <a:rPr lang="en-US" altLang="en-US" sz="1200" dirty="0">
                  <a:cs typeface="Arial Narrow Bold"/>
                </a:rPr>
                <a:t>Additional ways to ensure equitable retail rates for electric consumers through a more diversified supply base and avoided cost structures</a:t>
              </a:r>
            </a:p>
            <a:p>
              <a:pPr marL="346075" lvl="1" indent="-173038" fontAlgn="base">
                <a:spcAft>
                  <a:spcPts val="800"/>
                </a:spcAft>
                <a:buFont typeface="+mj-lt"/>
                <a:buAutoNum type="arabicPeriod"/>
              </a:pPr>
              <a:r>
                <a:rPr lang="en-US" altLang="en-US" sz="1200" dirty="0">
                  <a:cs typeface="Arial Narrow Bold"/>
                </a:rPr>
                <a:t>Spurred technological innovation for non-traditional electric generation corresponding to the rise of renewable generation</a:t>
              </a:r>
            </a:p>
            <a:p>
              <a:pPr marL="512763" lvl="1" indent="-171450" fontAlgn="base">
                <a:spcAft>
                  <a:spcPts val="800"/>
                </a:spcAft>
                <a:buFont typeface="Arial Narrow" panose="020B0606020202030204" pitchFamily="34" charset="0"/>
                <a:buChar char="–"/>
              </a:pPr>
              <a:r>
                <a:rPr lang="en-US" sz="1200" dirty="0"/>
                <a:t>By 1999, over 12,000 MW of non-hydro renewable generation capacity was on line due to PURPA, allowing renewable technologies to develop commercially and economically</a:t>
              </a:r>
              <a:r>
                <a:rPr lang="en-US" sz="1200" baseline="30000" dirty="0"/>
                <a:t>3</a:t>
              </a:r>
              <a:endParaRPr lang="en-US" altLang="en-US" sz="1200" baseline="30000" dirty="0">
                <a:cs typeface="Arial Narrow Bold"/>
              </a:endParaRPr>
            </a:p>
          </p:txBody>
        </p:sp>
      </p:grpSp>
      <p:sp>
        <p:nvSpPr>
          <p:cNvPr id="2" name="Rectangle 1"/>
          <p:cNvSpPr/>
          <p:nvPr/>
        </p:nvSpPr>
        <p:spPr>
          <a:xfrm>
            <a:off x="463412" y="1295400"/>
            <a:ext cx="8217176" cy="747455"/>
          </a:xfrm>
          <a:prstGeom prst="rect">
            <a:avLst/>
          </a:prstGeom>
          <a:no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i="1" dirty="0">
                <a:solidFill>
                  <a:srgbClr val="61658A"/>
                </a:solidFill>
              </a:rPr>
              <a:t>PURPA, a deeply entrenched federal law, was instituted in 1978 with the goal of diversifying the country’s electric power supply base by facilitating market access for small renewable energy generators and cogeneration facilities  </a:t>
            </a:r>
          </a:p>
        </p:txBody>
      </p:sp>
    </p:spTree>
    <p:extLst>
      <p:ext uri="{BB962C8B-B14F-4D97-AF65-F5344CB8AC3E}">
        <p14:creationId xmlns:p14="http://schemas.microsoft.com/office/powerpoint/2010/main" val="2629729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a:off x="304800" y="895350"/>
            <a:ext cx="85344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304800" y="228600"/>
            <a:ext cx="6705600" cy="700066"/>
          </a:xfrm>
        </p:spPr>
        <p:txBody>
          <a:bodyPr>
            <a:normAutofit/>
          </a:bodyPr>
          <a:lstStyle/>
          <a:p>
            <a:r>
              <a:rPr lang="en-US" sz="1700" dirty="0"/>
              <a:t>Qualified Facilities and Avoided Costs are the two key components that enable PURPA’s implementation</a:t>
            </a:r>
            <a:endParaRPr lang="en-US" sz="1700" b="1" dirty="0"/>
          </a:p>
        </p:txBody>
      </p:sp>
      <p:sp>
        <p:nvSpPr>
          <p:cNvPr id="32" name="Slide Number Placeholder 5"/>
          <p:cNvSpPr>
            <a:spLocks noGrp="1"/>
          </p:cNvSpPr>
          <p:nvPr>
            <p:ph type="sldNum" sz="quarter" idx="4"/>
          </p:nvPr>
        </p:nvSpPr>
        <p:spPr>
          <a:xfrm>
            <a:off x="6553200" y="6264275"/>
            <a:ext cx="2133600" cy="365125"/>
          </a:xfrm>
          <a:prstGeom prst="rect">
            <a:avLst/>
          </a:prstGeom>
        </p:spPr>
        <p:txBody>
          <a:bodyPr/>
          <a:lstStyle>
            <a:lvl1pPr algn="r">
              <a:defRPr sz="1000" b="0" i="0">
                <a:solidFill>
                  <a:srgbClr val="626780"/>
                </a:solidFill>
                <a:latin typeface="Arial Narrow"/>
                <a:cs typeface="Arial Narrow"/>
              </a:defRPr>
            </a:lvl1pPr>
          </a:lstStyle>
          <a:p>
            <a:r>
              <a:rPr lang="en-US" dirty="0">
                <a:solidFill>
                  <a:schemeClr val="accent1">
                    <a:lumMod val="60000"/>
                    <a:lumOff val="40000"/>
                  </a:schemeClr>
                </a:solidFill>
              </a:rPr>
              <a:t>CYPRESS CREEK RENEWABLES  |  </a:t>
            </a:r>
            <a:fld id="{F8AF020E-C1AE-2442-A876-9BB9D9FD2B6F}" type="slidenum">
              <a:rPr lang="en-US" smtClean="0">
                <a:solidFill>
                  <a:schemeClr val="accent1">
                    <a:lumMod val="60000"/>
                    <a:lumOff val="40000"/>
                  </a:schemeClr>
                </a:solidFill>
              </a:rPr>
              <a:pPr/>
              <a:t>9</a:t>
            </a:fld>
            <a:endParaRPr lang="en-US" dirty="0">
              <a:solidFill>
                <a:schemeClr val="accent1">
                  <a:lumMod val="60000"/>
                  <a:lumOff val="40000"/>
                </a:schemeClr>
              </a:solidFill>
            </a:endParaRPr>
          </a:p>
        </p:txBody>
      </p:sp>
      <p:sp>
        <p:nvSpPr>
          <p:cNvPr id="28" name="TextBox 27"/>
          <p:cNvSpPr txBox="1"/>
          <p:nvPr/>
        </p:nvSpPr>
        <p:spPr>
          <a:xfrm>
            <a:off x="1676400" y="6150114"/>
            <a:ext cx="7162800" cy="707886"/>
          </a:xfrm>
          <a:prstGeom prst="rect">
            <a:avLst/>
          </a:prstGeom>
          <a:noFill/>
        </p:spPr>
        <p:txBody>
          <a:bodyPr wrap="square" rtlCol="0">
            <a:spAutoFit/>
          </a:bodyPr>
          <a:lstStyle/>
          <a:p>
            <a:pPr marL="228600" indent="-228600">
              <a:buAutoNum type="arabicPeriod"/>
            </a:pPr>
            <a:r>
              <a:rPr lang="en-US" sz="800" dirty="0"/>
              <a:t>“PURPA and the Rights of North Carolina Qualifying Facilities Upon the Termination of Power Purchase Agreement”, Kilpatrick Townsend  &amp; Stockton LLP, 2015</a:t>
            </a:r>
          </a:p>
          <a:p>
            <a:pPr marL="228600" indent="-228600">
              <a:buFontTx/>
              <a:buAutoNum type="arabicPeriod"/>
            </a:pPr>
            <a:r>
              <a:rPr lang="en-US" sz="800" dirty="0"/>
              <a:t>“</a:t>
            </a:r>
            <a:r>
              <a:rPr lang="en-US" sz="800" dirty="0">
                <a:hlinkClick r:id="rId2"/>
              </a:rPr>
              <a:t>PURPA Title II Compliance Manual</a:t>
            </a:r>
            <a:r>
              <a:rPr lang="en-US" sz="800" dirty="0"/>
              <a:t>”, Robert E Burns and Kenneth Rose, March 2014</a:t>
            </a:r>
          </a:p>
          <a:p>
            <a:pPr marL="228600" indent="-228600">
              <a:buFontTx/>
              <a:buAutoNum type="arabicPeriod"/>
            </a:pPr>
            <a:r>
              <a:rPr lang="en-US" sz="800" dirty="0"/>
              <a:t>“</a:t>
            </a:r>
            <a:r>
              <a:rPr lang="en-US" sz="800" dirty="0">
                <a:hlinkClick r:id="rId3"/>
              </a:rPr>
              <a:t>Remarks of Kenneth Rose, Ph.D. for the Federal Energy Regulatory Commission’s Technical Conference on Implementation Issues Under the Public Utility  Regulatory Policies Act of 1978</a:t>
            </a:r>
            <a:r>
              <a:rPr lang="en-US" sz="800" dirty="0"/>
              <a:t>”, FERC, June 29 2016</a:t>
            </a:r>
          </a:p>
          <a:p>
            <a:pPr marL="228600" indent="-228600">
              <a:buFontTx/>
              <a:buAutoNum type="arabicPeriod"/>
            </a:pPr>
            <a:r>
              <a:rPr lang="en-US" sz="800" dirty="0"/>
              <a:t>“</a:t>
            </a:r>
            <a:r>
              <a:rPr lang="en-US" sz="800" dirty="0">
                <a:hlinkClick r:id="rId4"/>
              </a:rPr>
              <a:t>What is a Qualifying Facility</a:t>
            </a:r>
            <a:r>
              <a:rPr lang="en-US" sz="800" dirty="0"/>
              <a:t>”, FERC</a:t>
            </a:r>
          </a:p>
        </p:txBody>
      </p:sp>
      <p:sp>
        <p:nvSpPr>
          <p:cNvPr id="21" name="TextBox 20"/>
          <p:cNvSpPr txBox="1"/>
          <p:nvPr/>
        </p:nvSpPr>
        <p:spPr>
          <a:xfrm>
            <a:off x="2720340" y="1214735"/>
            <a:ext cx="5966460" cy="523220"/>
          </a:xfrm>
          <a:prstGeom prst="rect">
            <a:avLst/>
          </a:prstGeom>
          <a:noFill/>
        </p:spPr>
        <p:txBody>
          <a:bodyPr wrap="square" rtlCol="0">
            <a:spAutoFit/>
          </a:bodyPr>
          <a:lstStyle/>
          <a:p>
            <a:r>
              <a:rPr lang="en-US" altLang="en-US" sz="1400" dirty="0"/>
              <a:t>PURPA involved a must-buy obligation on the part of utilities to purchase QF’s output </a:t>
            </a:r>
            <a:r>
              <a:rPr lang="en-US" sz="1400" dirty="0"/>
              <a:t>at rates equal to the avoided cost of that energy and capacity</a:t>
            </a:r>
            <a:r>
              <a:rPr lang="en-US" sz="1400" baseline="30000" dirty="0"/>
              <a:t>1</a:t>
            </a:r>
            <a:endParaRPr lang="en-US" altLang="en-US" sz="1400" baseline="30000" dirty="0"/>
          </a:p>
        </p:txBody>
      </p:sp>
      <p:sp>
        <p:nvSpPr>
          <p:cNvPr id="2" name="Rectangle 1"/>
          <p:cNvSpPr/>
          <p:nvPr/>
        </p:nvSpPr>
        <p:spPr>
          <a:xfrm>
            <a:off x="457200" y="1257459"/>
            <a:ext cx="2263140" cy="376216"/>
          </a:xfrm>
          <a:prstGeom prst="rect">
            <a:avLst/>
          </a:prstGeom>
          <a:solidFill>
            <a:srgbClr val="61658A"/>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b="1" dirty="0"/>
              <a:t>PURPA Operating Mechanism:</a:t>
            </a:r>
            <a:endParaRPr lang="en-US" sz="1400" dirty="0"/>
          </a:p>
        </p:txBody>
      </p:sp>
      <p:sp>
        <p:nvSpPr>
          <p:cNvPr id="33" name="TextBox 32"/>
          <p:cNvSpPr txBox="1"/>
          <p:nvPr/>
        </p:nvSpPr>
        <p:spPr>
          <a:xfrm>
            <a:off x="304800" y="2186573"/>
            <a:ext cx="8534400" cy="3190617"/>
          </a:xfrm>
          <a:prstGeom prst="rect">
            <a:avLst/>
          </a:prstGeom>
          <a:noFill/>
        </p:spPr>
        <p:txBody>
          <a:bodyPr wrap="square" rtlCol="0">
            <a:spAutoFit/>
          </a:bodyPr>
          <a:lstStyle/>
          <a:p>
            <a:pPr marL="171450" indent="-171450">
              <a:spcAft>
                <a:spcPts val="800"/>
              </a:spcAft>
              <a:buFont typeface="Wingdings" panose="05000000000000000000" pitchFamily="2" charset="2"/>
              <a:buChar char="§"/>
            </a:pPr>
            <a:r>
              <a:rPr lang="en-US" sz="1400" dirty="0"/>
              <a:t>Aligned with its mission to diversify the electric power industry and stimulate the development of smaller generation sources, Title II of PURPA requires an electric utility to offer to purchase all of the energy and capacity produced by an independent power producer (IPP), known as a  “Qualifying Facility” (QF)</a:t>
            </a:r>
            <a:r>
              <a:rPr lang="en-US" sz="1400" baseline="30000" dirty="0"/>
              <a:t>1</a:t>
            </a:r>
            <a:r>
              <a:rPr lang="en-US" sz="1400" dirty="0"/>
              <a:t>  </a:t>
            </a:r>
          </a:p>
          <a:p>
            <a:pPr marL="173038" lvl="1" indent="-171450" fontAlgn="base">
              <a:spcAft>
                <a:spcPts val="800"/>
              </a:spcAft>
              <a:buFont typeface="Wingdings" panose="05000000000000000000" pitchFamily="2" charset="2"/>
              <a:buChar char="§"/>
            </a:pPr>
            <a:r>
              <a:rPr lang="en-US" altLang="en-US" sz="1400" dirty="0"/>
              <a:t>Generating facilities considered to be QFs fall into two categories:</a:t>
            </a:r>
            <a:r>
              <a:rPr lang="en-US" altLang="en-US" sz="1400" baseline="30000" dirty="0"/>
              <a:t>4</a:t>
            </a:r>
            <a:endParaRPr lang="en-US" altLang="en-US" sz="1400" dirty="0"/>
          </a:p>
          <a:p>
            <a:pPr marL="346075" lvl="1" indent="-173038" fontAlgn="base">
              <a:spcAft>
                <a:spcPts val="800"/>
              </a:spcAft>
              <a:buFont typeface="+mj-lt"/>
              <a:buAutoNum type="arabicPeriod"/>
            </a:pPr>
            <a:r>
              <a:rPr lang="en-US" altLang="en-US" sz="1400" dirty="0">
                <a:cs typeface="Arial Narrow Bold"/>
              </a:rPr>
              <a:t>Qualifying small power production facilities – </a:t>
            </a:r>
            <a:r>
              <a:rPr lang="en-US" sz="1400" dirty="0">
                <a:cs typeface="Arial Narrow Bold"/>
              </a:rPr>
              <a:t>generation capacity equal to or less than 80 </a:t>
            </a:r>
            <a:r>
              <a:rPr lang="en-US" sz="1400" dirty="0" err="1">
                <a:cs typeface="Arial Narrow Bold"/>
              </a:rPr>
              <a:t>MWac</a:t>
            </a:r>
            <a:r>
              <a:rPr lang="en-US" sz="1400" dirty="0">
                <a:cs typeface="Arial Narrow Bold"/>
              </a:rPr>
              <a:t> whose primary energy source is renewable</a:t>
            </a:r>
            <a:endParaRPr lang="en-US" altLang="en-US" sz="1400" dirty="0">
              <a:cs typeface="Arial Narrow Bold"/>
            </a:endParaRPr>
          </a:p>
          <a:p>
            <a:pPr marL="346075" lvl="1" indent="-173038" fontAlgn="base">
              <a:spcAft>
                <a:spcPts val="800"/>
              </a:spcAft>
              <a:buFont typeface="+mj-lt"/>
              <a:buAutoNum type="arabicPeriod"/>
            </a:pPr>
            <a:r>
              <a:rPr lang="en-US" altLang="en-US" sz="1400" dirty="0">
                <a:cs typeface="Arial Narrow Bold"/>
              </a:rPr>
              <a:t>Qualifying cogeneration facilities – no generation capacity limits but </a:t>
            </a:r>
            <a:r>
              <a:rPr lang="en-US" sz="1400" dirty="0">
                <a:cs typeface="Arial Narrow Bold"/>
              </a:rPr>
              <a:t>produce electricity and another form of useful thermal energy in a way that is more efficient than the separate production of both forms of energy</a:t>
            </a:r>
          </a:p>
          <a:p>
            <a:pPr marL="173038" lvl="1" indent="-171450" fontAlgn="base">
              <a:spcAft>
                <a:spcPts val="800"/>
              </a:spcAft>
              <a:buFont typeface="Wingdings" panose="05000000000000000000" pitchFamily="2" charset="2"/>
              <a:buChar char="§"/>
            </a:pPr>
            <a:r>
              <a:rPr lang="en-US" sz="1400" dirty="0"/>
              <a:t>QFs may choose the option to sell energy either as-available or as part of a legally enforceable obligation (LEO), known as a Power Purchase Agreement (PPA), for delivery of energy and/or capacity over a specified term</a:t>
            </a:r>
            <a:r>
              <a:rPr lang="en-US" sz="1400" baseline="30000" dirty="0"/>
              <a:t>3</a:t>
            </a:r>
            <a:r>
              <a:rPr lang="en-US" sz="1400" dirty="0"/>
              <a:t> </a:t>
            </a:r>
          </a:p>
          <a:p>
            <a:pPr marL="173038" lvl="1" indent="-171450" fontAlgn="base">
              <a:spcAft>
                <a:spcPts val="800"/>
              </a:spcAft>
              <a:buFont typeface="Wingdings" panose="05000000000000000000" pitchFamily="2" charset="2"/>
              <a:buChar char="§"/>
            </a:pPr>
            <a:r>
              <a:rPr lang="en-US" altLang="en-US" sz="1400" dirty="0">
                <a:cs typeface="Arial Narrow Bold"/>
              </a:rPr>
              <a:t>QFs that enter into a Power Purchase Agreement deliver all of their energy and capacity to the utility under fixed rates for the term of the contract. </a:t>
            </a:r>
          </a:p>
        </p:txBody>
      </p:sp>
      <p:grpSp>
        <p:nvGrpSpPr>
          <p:cNvPr id="4" name="Group 3"/>
          <p:cNvGrpSpPr/>
          <p:nvPr/>
        </p:nvGrpSpPr>
        <p:grpSpPr>
          <a:xfrm>
            <a:off x="304800" y="1858834"/>
            <a:ext cx="8534400" cy="276999"/>
            <a:chOff x="430300" y="1803340"/>
            <a:chExt cx="8241260" cy="276999"/>
          </a:xfrm>
        </p:grpSpPr>
        <p:cxnSp>
          <p:nvCxnSpPr>
            <p:cNvPr id="37" name="Straight Connector 36"/>
            <p:cNvCxnSpPr/>
            <p:nvPr/>
          </p:nvCxnSpPr>
          <p:spPr>
            <a:xfrm>
              <a:off x="430300" y="1941839"/>
              <a:ext cx="824126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762001" y="1803340"/>
              <a:ext cx="1828800" cy="276999"/>
            </a:xfrm>
            <a:prstGeom prst="rect">
              <a:avLst/>
            </a:prstGeom>
            <a:solidFill>
              <a:schemeClr val="bg1"/>
            </a:solidFill>
          </p:spPr>
          <p:txBody>
            <a:bodyPr wrap="square" rtlCol="0">
              <a:spAutoFit/>
            </a:bodyPr>
            <a:lstStyle/>
            <a:p>
              <a:pPr marL="342900" indent="-342900" algn="ctr">
                <a:buFont typeface="+mj-lt"/>
                <a:buAutoNum type="arabicPeriod"/>
              </a:pPr>
              <a:r>
                <a:rPr lang="en-US" sz="1200" b="1" dirty="0"/>
                <a:t>Qualifying Facilities</a:t>
              </a:r>
              <a:endParaRPr lang="en-US" sz="1200" baseline="30000" dirty="0"/>
            </a:p>
          </p:txBody>
        </p:sp>
      </p:grpSp>
    </p:spTree>
    <p:extLst>
      <p:ext uri="{BB962C8B-B14F-4D97-AF65-F5344CB8AC3E}">
        <p14:creationId xmlns:p14="http://schemas.microsoft.com/office/powerpoint/2010/main" val="1955806400"/>
      </p:ext>
    </p:extLst>
  </p:cSld>
  <p:clrMapOvr>
    <a:masterClrMapping/>
  </p:clrMapOvr>
</p:sld>
</file>

<file path=ppt/theme/theme1.xml><?xml version="1.0" encoding="utf-8"?>
<a:theme xmlns:a="http://schemas.openxmlformats.org/drawingml/2006/main" name="Office Theme">
  <a:themeElements>
    <a:clrScheme name="Custom 3">
      <a:dk1>
        <a:srgbClr val="4B4A4A"/>
      </a:dk1>
      <a:lt1>
        <a:sysClr val="window" lastClr="FFFFFF"/>
      </a:lt1>
      <a:dk2>
        <a:srgbClr val="5A607C"/>
      </a:dk2>
      <a:lt2>
        <a:srgbClr val="6A6D6D"/>
      </a:lt2>
      <a:accent1>
        <a:srgbClr val="A6AEC4"/>
      </a:accent1>
      <a:accent2>
        <a:srgbClr val="737874"/>
      </a:accent2>
      <a:accent3>
        <a:srgbClr val="BEBCA1"/>
      </a:accent3>
      <a:accent4>
        <a:srgbClr val="737875"/>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30163</TotalTime>
  <Words>3164</Words>
  <Application>Microsoft Office PowerPoint</Application>
  <PresentationFormat>On-screen Show (4:3)</PresentationFormat>
  <Paragraphs>269</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 Narrow</vt:lpstr>
      <vt:lpstr>Arial Narrow Bold</vt:lpstr>
      <vt:lpstr>Calibri</vt:lpstr>
      <vt:lpstr>Futura</vt:lpstr>
      <vt:lpstr>Wingdings</vt:lpstr>
      <vt:lpstr>Office Theme</vt:lpstr>
      <vt:lpstr>PowerPoint Presentation</vt:lpstr>
      <vt:lpstr>Utility Scale Solar Development</vt:lpstr>
      <vt:lpstr>I.  Cypress Creek Renewables Overview II.  Basics of PURPA III.  Missouri vs. North Carolina IV.  Benefits of a Vibrant QF Market V.   Questions</vt:lpstr>
      <vt:lpstr>CYPRESS CREEK RENEWABLES OVERVIEW</vt:lpstr>
      <vt:lpstr>CYPRESS CREEK RENEWABLES</vt:lpstr>
      <vt:lpstr>DEVELOPMENT STRATEGIES</vt:lpstr>
      <vt:lpstr>Basics of PURPA</vt:lpstr>
      <vt:lpstr>Since becoming law in 1978 PURPA has served as an effective measure in promoting independent power producers and renewable energy</vt:lpstr>
      <vt:lpstr>Qualified Facilities and Avoided Costs are the two key components that enable PURPA’s implementation</vt:lpstr>
      <vt:lpstr>Avoided cost calculations differ extensively across states which has opened up opportunities for local solar in key markets</vt:lpstr>
      <vt:lpstr>Despite its origins in the White House, PURPA is largely interpreted and executed at the state level</vt:lpstr>
      <vt:lpstr>Recent PURPA Activity</vt:lpstr>
      <vt:lpstr>Recent FERC Decisions</vt:lpstr>
      <vt:lpstr>Other States Evaluating PURPA Implementation</vt:lpstr>
      <vt:lpstr>Missouri vs North Carolina</vt:lpstr>
      <vt:lpstr>Different approaches to PURPA Implementation </vt:lpstr>
      <vt:lpstr>Different Outcomes for Deployment of Solar</vt:lpstr>
      <vt:lpstr>Benefits of a Vibrant QF Market </vt:lpstr>
      <vt:lpstr>Economic Impact of Solar Development in NC</vt:lpstr>
      <vt:lpstr>Local Impact of Solar Development in NC</vt:lpstr>
      <vt:lpstr>NC Residents Support Utility-Scale Solar Development</vt:lpstr>
      <vt:lpstr>What can Missouri Do to Support QF Development</vt:lpstr>
      <vt:lpstr>Questions?</vt:lpstr>
    </vt:vector>
  </TitlesOfParts>
  <Company>Echo-Factory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Super Computer</dc:creator>
  <cp:lastModifiedBy>David Bunge</cp:lastModifiedBy>
  <cp:revision>514</cp:revision>
  <cp:lastPrinted>2016-04-26T23:50:06Z</cp:lastPrinted>
  <dcterms:created xsi:type="dcterms:W3CDTF">2015-09-24T19:48:15Z</dcterms:created>
  <dcterms:modified xsi:type="dcterms:W3CDTF">2017-05-18T14:00:47Z</dcterms:modified>
</cp:coreProperties>
</file>