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96" r:id="rId1"/>
  </p:sldMasterIdLst>
  <p:notesMasterIdLst>
    <p:notesMasterId r:id="rId18"/>
  </p:notesMasterIdLst>
  <p:sldIdLst>
    <p:sldId id="279" r:id="rId2"/>
    <p:sldId id="280" r:id="rId3"/>
    <p:sldId id="284" r:id="rId4"/>
    <p:sldId id="286" r:id="rId5"/>
    <p:sldId id="287" r:id="rId6"/>
    <p:sldId id="281" r:id="rId7"/>
    <p:sldId id="258" r:id="rId8"/>
    <p:sldId id="278" r:id="rId9"/>
    <p:sldId id="257" r:id="rId10"/>
    <p:sldId id="259" r:id="rId11"/>
    <p:sldId id="260" r:id="rId12"/>
    <p:sldId id="261" r:id="rId13"/>
    <p:sldId id="262" r:id="rId14"/>
    <p:sldId id="265" r:id="rId15"/>
    <p:sldId id="291" r:id="rId16"/>
    <p:sldId id="263" r:id="rId17"/>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368" autoAdjust="0"/>
  </p:normalViewPr>
  <p:slideViewPr>
    <p:cSldViewPr>
      <p:cViewPr varScale="1">
        <p:scale>
          <a:sx n="58" d="100"/>
          <a:sy n="58" d="100"/>
        </p:scale>
        <p:origin x="-846" y="-96"/>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3154" y="-82"/>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n-nr64F\Energy\Confidential\Fact%20Sheets\Energy%20General\October%202014\Energy%20General%2010022014%20MRH.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n-nr64F\Energy\Confidential\Fact%20Sheets\Energy%20General\October%202014\Energy%20General%2010022014%20MRH.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n-nr64F\Energy\Confidential\Fact%20Sheets\Energy%20General\October%202014\Energy%20General%2010022014%20MRH.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5.xml.rels><?xml version="1.0" encoding="UTF-8" standalone="yes"?>
<Relationships xmlns="http://schemas.openxmlformats.org/package/2006/relationships"><Relationship Id="rId1" Type="http://schemas.openxmlformats.org/officeDocument/2006/relationships/oleObject" Target="file:///\\n-nr64F\Energy\Confidential\Fact%20Sheets\Energy%20General\October%202014\Energy%20General%2010022014%20MRH.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Expenditures by </a:t>
            </a:r>
            <a:r>
              <a:rPr lang="en-US" dirty="0" smtClean="0"/>
              <a:t>Primary Fuel </a:t>
            </a:r>
            <a:r>
              <a:rPr lang="en-US" dirty="0"/>
              <a:t>Source - 2012</a:t>
            </a:r>
          </a:p>
        </c:rich>
      </c:tx>
      <c:layout>
        <c:manualLayout>
          <c:xMode val="edge"/>
          <c:yMode val="edge"/>
          <c:x val="0.17850496629097831"/>
          <c:y val="2.3255813953488372E-2"/>
        </c:manualLayout>
      </c:layout>
      <c:overlay val="0"/>
    </c:title>
    <c:autoTitleDeleted val="0"/>
    <c:plotArea>
      <c:layout/>
      <c:barChart>
        <c:barDir val="col"/>
        <c:grouping val="clustered"/>
        <c:varyColors val="0"/>
        <c:ser>
          <c:idx val="0"/>
          <c:order val="0"/>
          <c:tx>
            <c:strRef>
              <c:f>'Consum and Expen by Source'!$H$1</c:f>
              <c:strCache>
                <c:ptCount val="1"/>
                <c:pt idx="0">
                  <c:v>Expenditures (millions)</c:v>
                </c:pt>
              </c:strCache>
            </c:strRef>
          </c:tx>
          <c:invertIfNegative val="0"/>
          <c:cat>
            <c:strRef>
              <c:f>'Consum and Expen by Source'!$G$2:$G$4</c:f>
              <c:strCache>
                <c:ptCount val="3"/>
                <c:pt idx="0">
                  <c:v>Petroleum </c:v>
                </c:pt>
                <c:pt idx="1">
                  <c:v>Natural Gas </c:v>
                </c:pt>
                <c:pt idx="2">
                  <c:v>Coal </c:v>
                </c:pt>
              </c:strCache>
            </c:strRef>
          </c:cat>
          <c:val>
            <c:numRef>
              <c:f>'Consum and Expen by Source'!$H$2:$H$4</c:f>
              <c:numCache>
                <c:formatCode>"$"#,##0_);[Red]\("$"#,##0\)</c:formatCode>
                <c:ptCount val="3"/>
                <c:pt idx="0">
                  <c:v>16923</c:v>
                </c:pt>
                <c:pt idx="1">
                  <c:v>2216</c:v>
                </c:pt>
                <c:pt idx="2">
                  <c:v>1449</c:v>
                </c:pt>
              </c:numCache>
            </c:numRef>
          </c:val>
        </c:ser>
        <c:dLbls>
          <c:showLegendKey val="0"/>
          <c:showVal val="0"/>
          <c:showCatName val="0"/>
          <c:showSerName val="0"/>
          <c:showPercent val="0"/>
          <c:showBubbleSize val="0"/>
        </c:dLbls>
        <c:gapWidth val="150"/>
        <c:axId val="83324288"/>
        <c:axId val="86140032"/>
      </c:barChart>
      <c:catAx>
        <c:axId val="83324288"/>
        <c:scaling>
          <c:orientation val="minMax"/>
        </c:scaling>
        <c:delete val="0"/>
        <c:axPos val="b"/>
        <c:majorTickMark val="out"/>
        <c:minorTickMark val="none"/>
        <c:tickLblPos val="nextTo"/>
        <c:crossAx val="86140032"/>
        <c:crosses val="autoZero"/>
        <c:auto val="1"/>
        <c:lblAlgn val="ctr"/>
        <c:lblOffset val="100"/>
        <c:noMultiLvlLbl val="0"/>
      </c:catAx>
      <c:valAx>
        <c:axId val="86140032"/>
        <c:scaling>
          <c:orientation val="minMax"/>
        </c:scaling>
        <c:delete val="0"/>
        <c:axPos val="l"/>
        <c:majorGridlines/>
        <c:title>
          <c:tx>
            <c:rich>
              <a:bodyPr rot="-5400000" vert="horz"/>
              <a:lstStyle/>
              <a:p>
                <a:pPr>
                  <a:defRPr/>
                </a:pPr>
                <a:r>
                  <a:rPr lang="en-US"/>
                  <a:t>Million</a:t>
                </a:r>
              </a:p>
            </c:rich>
          </c:tx>
          <c:layout/>
          <c:overlay val="0"/>
        </c:title>
        <c:numFmt formatCode="&quot;$&quot;#,##0_);[Red]\(&quot;$&quot;#,##0\)" sourceLinked="1"/>
        <c:majorTickMark val="out"/>
        <c:minorTickMark val="none"/>
        <c:tickLblPos val="nextTo"/>
        <c:crossAx val="83324288"/>
        <c:crosses val="autoZero"/>
        <c:crossBetween val="between"/>
      </c:valAx>
    </c:plotArea>
    <c:plotVisOnly val="1"/>
    <c:dispBlanksAs val="gap"/>
    <c:showDLblsOverMax val="0"/>
  </c:chart>
  <c:spPr>
    <a:ln>
      <a:noFill/>
    </a:ln>
  </c:spPr>
  <c:txPr>
    <a:bodyPr/>
    <a:lstStyle/>
    <a:p>
      <a:pPr>
        <a:defRPr sz="1400">
          <a:latin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a:t>Consumption by </a:t>
            </a:r>
            <a:r>
              <a:rPr lang="en-US" sz="1600" dirty="0" smtClean="0"/>
              <a:t>Primary Fuel </a:t>
            </a:r>
            <a:r>
              <a:rPr lang="en-US" sz="1600" dirty="0"/>
              <a:t>Source - 2012</a:t>
            </a:r>
          </a:p>
        </c:rich>
      </c:tx>
      <c:layout>
        <c:manualLayout>
          <c:xMode val="edge"/>
          <c:yMode val="edge"/>
          <c:x val="0.14188538932633421"/>
          <c:y val="8.7695359102839418E-2"/>
        </c:manualLayout>
      </c:layout>
      <c:overlay val="0"/>
    </c:title>
    <c:autoTitleDeleted val="0"/>
    <c:plotArea>
      <c:layout/>
      <c:pieChart>
        <c:varyColors val="1"/>
        <c:ser>
          <c:idx val="0"/>
          <c:order val="0"/>
          <c:tx>
            <c:strRef>
              <c:f>'Consum and Expen by Source'!$B$21</c:f>
              <c:strCache>
                <c:ptCount val="1"/>
                <c:pt idx="0">
                  <c:v>Trillion Btu</c:v>
                </c:pt>
              </c:strCache>
            </c:strRef>
          </c:tx>
          <c:dLbls>
            <c:dLbl>
              <c:idx val="0"/>
              <c:layout>
                <c:manualLayout>
                  <c:x val="-2.3084179694929399E-2"/>
                  <c:y val="-0.16620520761264701"/>
                </c:manualLayout>
              </c:layout>
              <c:showLegendKey val="0"/>
              <c:showVal val="0"/>
              <c:showCatName val="0"/>
              <c:showSerName val="0"/>
              <c:showPercent val="1"/>
              <c:showBubbleSize val="0"/>
            </c:dLbl>
            <c:dLbl>
              <c:idx val="1"/>
              <c:layout>
                <c:manualLayout>
                  <c:x val="-2.47063648293963E-2"/>
                  <c:y val="-5.79359871682706E-3"/>
                </c:manualLayout>
              </c:layout>
              <c:showLegendKey val="0"/>
              <c:showVal val="0"/>
              <c:showCatName val="0"/>
              <c:showSerName val="0"/>
              <c:showPercent val="1"/>
              <c:showBubbleSize val="0"/>
            </c:dLbl>
            <c:dLbl>
              <c:idx val="2"/>
              <c:layout>
                <c:manualLayout>
                  <c:x val="-5.0716316710411203E-3"/>
                  <c:y val="-6.9992709244677806E-2"/>
                </c:manualLayout>
              </c:layout>
              <c:showLegendKey val="0"/>
              <c:showVal val="0"/>
              <c:showCatName val="0"/>
              <c:showSerName val="0"/>
              <c:showPercent val="1"/>
              <c:showBubbleSize val="0"/>
            </c:dLbl>
            <c:txPr>
              <a:bodyPr/>
              <a:lstStyle/>
              <a:p>
                <a:pPr>
                  <a:defRPr sz="1800"/>
                </a:pPr>
                <a:endParaRPr lang="en-US"/>
              </a:p>
            </c:txPr>
            <c:showLegendKey val="0"/>
            <c:showVal val="0"/>
            <c:showCatName val="0"/>
            <c:showSerName val="0"/>
            <c:showPercent val="1"/>
            <c:showBubbleSize val="0"/>
            <c:showLeaderLines val="1"/>
          </c:dLbls>
          <c:cat>
            <c:strRef>
              <c:f>'Consum and Expen by Source'!$A$22:$A$24</c:f>
              <c:strCache>
                <c:ptCount val="3"/>
                <c:pt idx="0">
                  <c:v>Coal</c:v>
                </c:pt>
                <c:pt idx="1">
                  <c:v>Natural Gas</c:v>
                </c:pt>
                <c:pt idx="2">
                  <c:v>Petroleum</c:v>
                </c:pt>
              </c:strCache>
            </c:strRef>
          </c:cat>
          <c:val>
            <c:numRef>
              <c:f>'Consum and Expen by Source'!$B$22:$B$24</c:f>
              <c:numCache>
                <c:formatCode>General</c:formatCode>
                <c:ptCount val="3"/>
                <c:pt idx="0">
                  <c:v>768.4</c:v>
                </c:pt>
                <c:pt idx="1">
                  <c:v>258.89999999999992</c:v>
                </c:pt>
                <c:pt idx="2">
                  <c:v>627.80000000000007</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2222222222222201"/>
          <c:y val="0.482642630197541"/>
          <c:w val="0.344444444444444"/>
          <c:h val="0.44642561127227498"/>
        </c:manualLayout>
      </c:layout>
      <c:overlay val="0"/>
      <c:txPr>
        <a:bodyPr/>
        <a:lstStyle/>
        <a:p>
          <a:pPr>
            <a:defRPr sz="1800"/>
          </a:pPr>
          <a:endParaRPr lang="en-US"/>
        </a:p>
      </c:txPr>
    </c:legend>
    <c:plotVisOnly val="1"/>
    <c:dispBlanksAs val="gap"/>
    <c:showDLblsOverMax val="0"/>
  </c:chart>
  <c:spPr>
    <a:ln>
      <a:noFill/>
    </a:ln>
  </c:spPr>
  <c:txPr>
    <a:bodyPr/>
    <a:lstStyle/>
    <a:p>
      <a:pPr>
        <a:defRPr sz="1000">
          <a:latin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1"/>
        </c:dLbls>
        <c:firstSliceAng val="0"/>
      </c:pieChart>
    </c:plotArea>
    <c:legend>
      <c:legendPos val="r"/>
      <c:layout>
        <c:manualLayout>
          <c:xMode val="edge"/>
          <c:yMode val="edge"/>
          <c:x val="0.64416299984560765"/>
          <c:y val="0.28484463635593898"/>
          <c:w val="0.33415682414698161"/>
          <c:h val="0.62498289276340457"/>
        </c:manualLayout>
      </c:layout>
      <c:overlay val="0"/>
      <c:txPr>
        <a:bodyPr/>
        <a:lstStyle/>
        <a:p>
          <a:pPr>
            <a:defRPr sz="1800"/>
          </a:pPr>
          <a:endParaRPr lang="en-US"/>
        </a:p>
      </c:txPr>
    </c:legend>
    <c:plotVisOnly val="1"/>
    <c:dispBlanksAs val="gap"/>
    <c:showDLblsOverMax val="0"/>
  </c:chart>
  <c:spPr>
    <a:ln>
      <a:noFill/>
    </a:ln>
  </c:spPr>
  <c:txPr>
    <a:bodyPr/>
    <a:lstStyle/>
    <a:p>
      <a:pPr>
        <a:defRPr sz="1200">
          <a:latin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Electric</a:t>
            </a:r>
            <a:r>
              <a:rPr lang="en-US" baseline="0"/>
              <a:t> Power Generation by Source - 2012</a:t>
            </a:r>
            <a:endParaRPr lang="en-US"/>
          </a:p>
        </c:rich>
      </c:tx>
      <c:layout/>
      <c:overlay val="0"/>
    </c:title>
    <c:autoTitleDeleted val="0"/>
    <c:plotArea>
      <c:layout/>
      <c:pieChart>
        <c:varyColors val="1"/>
        <c:ser>
          <c:idx val="0"/>
          <c:order val="0"/>
          <c:dLbls>
            <c:dLbl>
              <c:idx val="0"/>
              <c:layout>
                <c:manualLayout>
                  <c:x val="3.2560419550580755E-2"/>
                  <c:y val="-1.2959447726798475E-2"/>
                </c:manualLayout>
              </c:layout>
              <c:showLegendKey val="0"/>
              <c:showVal val="0"/>
              <c:showCatName val="0"/>
              <c:showSerName val="0"/>
              <c:showPercent val="1"/>
              <c:showBubbleSize val="0"/>
            </c:dLbl>
            <c:dLbl>
              <c:idx val="1"/>
              <c:layout>
                <c:manualLayout>
                  <c:x val="-3.4398384511954906E-2"/>
                  <c:y val="4.4210699023671036E-2"/>
                </c:manualLayout>
              </c:layout>
              <c:showLegendKey val="0"/>
              <c:showVal val="0"/>
              <c:showCatName val="0"/>
              <c:showSerName val="0"/>
              <c:showPercent val="1"/>
              <c:showBubbleSize val="0"/>
            </c:dLbl>
            <c:dLbl>
              <c:idx val="2"/>
              <c:layout>
                <c:manualLayout>
                  <c:x val="-8.4090717393785139E-3"/>
                  <c:y val="-2.1834662461549581E-2"/>
                </c:manualLayout>
              </c:layout>
              <c:showLegendKey val="0"/>
              <c:showVal val="0"/>
              <c:showCatName val="0"/>
              <c:showSerName val="0"/>
              <c:showPercent val="1"/>
              <c:showBubbleSize val="0"/>
            </c:dLbl>
            <c:dLbl>
              <c:idx val="3"/>
              <c:layout>
                <c:manualLayout>
                  <c:x val="2.5173034845124512E-3"/>
                  <c:y val="-3.9549933540876346E-3"/>
                </c:manualLayout>
              </c:layout>
              <c:showLegendKey val="0"/>
              <c:showVal val="0"/>
              <c:showCatName val="0"/>
              <c:showSerName val="0"/>
              <c:showPercent val="1"/>
              <c:showBubbleSize val="0"/>
            </c:dLbl>
            <c:dLbl>
              <c:idx val="4"/>
              <c:layout>
                <c:manualLayout>
                  <c:x val="4.1947119559015422E-3"/>
                  <c:y val="-3.6571236595456823E-2"/>
                </c:manualLayout>
              </c:layout>
              <c:showLegendKey val="0"/>
              <c:showVal val="0"/>
              <c:showCatName val="0"/>
              <c:showSerName val="0"/>
              <c:showPercent val="1"/>
              <c:showBubbleSize val="0"/>
            </c:dLbl>
            <c:numFmt formatCode="0.0%" sourceLinked="0"/>
            <c:txPr>
              <a:bodyPr/>
              <a:lstStyle/>
              <a:p>
                <a:pPr>
                  <a:defRPr sz="1600"/>
                </a:pPr>
                <a:endParaRPr lang="en-US"/>
              </a:p>
            </c:txPr>
            <c:showLegendKey val="0"/>
            <c:showVal val="0"/>
            <c:showCatName val="0"/>
            <c:showSerName val="0"/>
            <c:showPercent val="1"/>
            <c:showBubbleSize val="0"/>
            <c:showLeaderLines val="1"/>
          </c:dLbls>
          <c:cat>
            <c:strRef>
              <c:f>'Renew % Check'!$B$29:$F$29</c:f>
              <c:strCache>
                <c:ptCount val="5"/>
                <c:pt idx="0">
                  <c:v>Coal</c:v>
                </c:pt>
                <c:pt idx="1">
                  <c:v>Natural Gas</c:v>
                </c:pt>
                <c:pt idx="2">
                  <c:v>Petroleum</c:v>
                </c:pt>
                <c:pt idx="3">
                  <c:v>Nuclear</c:v>
                </c:pt>
                <c:pt idx="4">
                  <c:v>Hydroelectric and Other Renewables</c:v>
                </c:pt>
              </c:strCache>
            </c:strRef>
          </c:cat>
          <c:val>
            <c:numRef>
              <c:f>'Renew % Check'!$B$30:$F$30</c:f>
              <c:numCache>
                <c:formatCode>General</c:formatCode>
                <c:ptCount val="5"/>
                <c:pt idx="0">
                  <c:v>743.4</c:v>
                </c:pt>
                <c:pt idx="1">
                  <c:v>51.9</c:v>
                </c:pt>
                <c:pt idx="2">
                  <c:v>0.8</c:v>
                </c:pt>
                <c:pt idx="3">
                  <c:v>112.3</c:v>
                </c:pt>
                <c:pt idx="4">
                  <c:v>19.3</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6230250663973123"/>
          <c:y val="0.1013814523184602"/>
          <c:w val="0.29067416275330116"/>
          <c:h val="0.82917410323709539"/>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US" sz="2000"/>
              <a:t>Home Heating Sources - 2012</a:t>
            </a:r>
          </a:p>
        </c:rich>
      </c:tx>
      <c:layout>
        <c:manualLayout>
          <c:xMode val="edge"/>
          <c:yMode val="edge"/>
          <c:x val="0.16645352161247301"/>
          <c:y val="6.6073697585768698E-2"/>
        </c:manualLayout>
      </c:layout>
      <c:overlay val="0"/>
    </c:title>
    <c:autoTitleDeleted val="0"/>
    <c:plotArea>
      <c:layout>
        <c:manualLayout>
          <c:layoutTarget val="inner"/>
          <c:xMode val="edge"/>
          <c:yMode val="edge"/>
          <c:x val="0.10277413240011665"/>
          <c:y val="0.23871391076115486"/>
          <c:w val="0.55045275590551179"/>
          <c:h val="0.67173895635926861"/>
        </c:manualLayout>
      </c:layout>
      <c:pieChart>
        <c:varyColors val="1"/>
        <c:ser>
          <c:idx val="0"/>
          <c:order val="0"/>
          <c:tx>
            <c:strRef>
              <c:f>'Home Heating Sources'!$B$4</c:f>
              <c:strCache>
                <c:ptCount val="1"/>
                <c:pt idx="0">
                  <c:v>Missouri Households</c:v>
                </c:pt>
              </c:strCache>
            </c:strRef>
          </c:tx>
          <c:dLbls>
            <c:dLbl>
              <c:idx val="0"/>
              <c:layout>
                <c:manualLayout>
                  <c:x val="-5.49586675497339E-2"/>
                  <c:y val="0.172807959674497"/>
                </c:manualLayout>
              </c:layout>
              <c:showLegendKey val="0"/>
              <c:showVal val="1"/>
              <c:showCatName val="0"/>
              <c:showSerName val="0"/>
              <c:showPercent val="0"/>
              <c:showBubbleSize val="0"/>
            </c:dLbl>
            <c:dLbl>
              <c:idx val="2"/>
              <c:layout>
                <c:manualLayout>
                  <c:x val="4.78468899521531E-3"/>
                  <c:y val="0.151466192248981"/>
                </c:manualLayout>
              </c:layout>
              <c:showLegendKey val="0"/>
              <c:showVal val="1"/>
              <c:showCatName val="0"/>
              <c:showSerName val="0"/>
              <c:showPercent val="0"/>
              <c:showBubbleSize val="0"/>
            </c:dLbl>
            <c:txPr>
              <a:bodyPr/>
              <a:lstStyle/>
              <a:p>
                <a:pPr>
                  <a:defRPr sz="2000"/>
                </a:pPr>
                <a:endParaRPr lang="en-US"/>
              </a:p>
            </c:txPr>
            <c:showLegendKey val="0"/>
            <c:showVal val="1"/>
            <c:showCatName val="0"/>
            <c:showSerName val="0"/>
            <c:showPercent val="0"/>
            <c:showBubbleSize val="0"/>
            <c:showLeaderLines val="1"/>
          </c:dLbls>
          <c:cat>
            <c:strRef>
              <c:f>'Home Heating Sources'!$A$5:$A$9</c:f>
              <c:strCache>
                <c:ptCount val="5"/>
                <c:pt idx="0">
                  <c:v>Natural Gas</c:v>
                </c:pt>
                <c:pt idx="1">
                  <c:v>Fuel Oil</c:v>
                </c:pt>
                <c:pt idx="2">
                  <c:v>Electricity</c:v>
                </c:pt>
                <c:pt idx="3">
                  <c:v>LPG</c:v>
                </c:pt>
                <c:pt idx="4">
                  <c:v>Other/None</c:v>
                </c:pt>
              </c:strCache>
            </c:strRef>
          </c:cat>
          <c:val>
            <c:numRef>
              <c:f>'Home Heating Sources'!$B$5:$B$9</c:f>
              <c:numCache>
                <c:formatCode>0.0%</c:formatCode>
                <c:ptCount val="5"/>
                <c:pt idx="0">
                  <c:v>0.53100000000000003</c:v>
                </c:pt>
                <c:pt idx="1">
                  <c:v>3.0000000000000001E-3</c:v>
                </c:pt>
                <c:pt idx="2">
                  <c:v>0.32200000000000001</c:v>
                </c:pt>
                <c:pt idx="3">
                  <c:v>9.9000000000000005E-2</c:v>
                </c:pt>
                <c:pt idx="4">
                  <c:v>4.4999999999999998E-2</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9165737936604077"/>
          <c:y val="0.1868935450865252"/>
          <c:w val="0.30139814253987479"/>
          <c:h val="0.71277125316962486"/>
        </c:manualLayout>
      </c:layout>
      <c:overlay val="0"/>
      <c:txPr>
        <a:bodyPr/>
        <a:lstStyle/>
        <a:p>
          <a:pPr>
            <a:defRPr sz="1800"/>
          </a:pPr>
          <a:endParaRPr lang="en-US"/>
        </a:p>
      </c:txPr>
    </c:legend>
    <c:plotVisOnly val="1"/>
    <c:dispBlanksAs val="gap"/>
    <c:showDLblsOverMax val="0"/>
  </c:chart>
  <c:spPr>
    <a:ln>
      <a:noFill/>
    </a:ln>
  </c:spPr>
  <c:txPr>
    <a:bodyPr/>
    <a:lstStyle/>
    <a:p>
      <a:pPr>
        <a:defRPr sz="1000">
          <a:latin typeface="Arial"/>
          <a:cs typeface="Arial"/>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5265809" y="0"/>
            <a:ext cx="4028440" cy="350520"/>
          </a:xfrm>
          <a:prstGeom prst="rect">
            <a:avLst/>
          </a:prstGeom>
        </p:spPr>
        <p:txBody>
          <a:bodyPr vert="horz" lIns="93177" tIns="46589" rIns="93177" bIns="46589" rtlCol="0"/>
          <a:lstStyle>
            <a:lvl1pPr algn="r">
              <a:defRPr sz="1200"/>
            </a:lvl1pPr>
          </a:lstStyle>
          <a:p>
            <a:fld id="{23C49E37-9878-48F4-A297-3B4B72621B12}" type="datetimeFigureOut">
              <a:rPr lang="en-US" smtClean="0"/>
              <a:t>10/21/2014</a:t>
            </a:fld>
            <a:endParaRPr lang="en-US" dirty="0"/>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77" tIns="46589" rIns="93177" bIns="46589" rtlCol="0" anchor="b"/>
          <a:lstStyle>
            <a:lvl1pPr algn="r">
              <a:defRPr sz="1200"/>
            </a:lvl1pPr>
          </a:lstStyle>
          <a:p>
            <a:fld id="{A842B504-4A16-4278-82A1-A20ACB5D8173}" type="slidenum">
              <a:rPr lang="en-US" smtClean="0"/>
              <a:t>‹#›</a:t>
            </a:fld>
            <a:endParaRPr lang="en-US" dirty="0"/>
          </a:p>
        </p:txBody>
      </p:sp>
    </p:spTree>
    <p:extLst>
      <p:ext uri="{BB962C8B-B14F-4D97-AF65-F5344CB8AC3E}">
        <p14:creationId xmlns:p14="http://schemas.microsoft.com/office/powerpoint/2010/main" val="1557802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1</a:t>
            </a:fld>
            <a:endParaRPr lang="en-US" dirty="0"/>
          </a:p>
        </p:txBody>
      </p:sp>
    </p:spTree>
    <p:extLst>
      <p:ext uri="{BB962C8B-B14F-4D97-AF65-F5344CB8AC3E}">
        <p14:creationId xmlns:p14="http://schemas.microsoft.com/office/powerpoint/2010/main" val="28179432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10</a:t>
            </a:fld>
            <a:endParaRPr lang="en-US" dirty="0"/>
          </a:p>
        </p:txBody>
      </p:sp>
    </p:spTree>
    <p:extLst>
      <p:ext uri="{BB962C8B-B14F-4D97-AF65-F5344CB8AC3E}">
        <p14:creationId xmlns:p14="http://schemas.microsoft.com/office/powerpoint/2010/main" val="19530831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11</a:t>
            </a:fld>
            <a:endParaRPr lang="en-US" dirty="0"/>
          </a:p>
        </p:txBody>
      </p:sp>
    </p:spTree>
    <p:extLst>
      <p:ext uri="{BB962C8B-B14F-4D97-AF65-F5344CB8AC3E}">
        <p14:creationId xmlns:p14="http://schemas.microsoft.com/office/powerpoint/2010/main" val="2471693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12</a:t>
            </a:fld>
            <a:endParaRPr lang="en-US" dirty="0"/>
          </a:p>
        </p:txBody>
      </p:sp>
    </p:spTree>
    <p:extLst>
      <p:ext uri="{BB962C8B-B14F-4D97-AF65-F5344CB8AC3E}">
        <p14:creationId xmlns:p14="http://schemas.microsoft.com/office/powerpoint/2010/main" val="4205759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13</a:t>
            </a:fld>
            <a:endParaRPr lang="en-US" dirty="0"/>
          </a:p>
        </p:txBody>
      </p:sp>
    </p:spTree>
    <p:extLst>
      <p:ext uri="{BB962C8B-B14F-4D97-AF65-F5344CB8AC3E}">
        <p14:creationId xmlns:p14="http://schemas.microsoft.com/office/powerpoint/2010/main" val="41325074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14</a:t>
            </a:fld>
            <a:endParaRPr lang="en-US" dirty="0"/>
          </a:p>
        </p:txBody>
      </p:sp>
    </p:spTree>
    <p:extLst>
      <p:ext uri="{BB962C8B-B14F-4D97-AF65-F5344CB8AC3E}">
        <p14:creationId xmlns:p14="http://schemas.microsoft.com/office/powerpoint/2010/main" val="33715133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15</a:t>
            </a:fld>
            <a:endParaRPr lang="en-US" dirty="0"/>
          </a:p>
        </p:txBody>
      </p:sp>
    </p:spTree>
    <p:extLst>
      <p:ext uri="{BB962C8B-B14F-4D97-AF65-F5344CB8AC3E}">
        <p14:creationId xmlns:p14="http://schemas.microsoft.com/office/powerpoint/2010/main" val="29355100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16</a:t>
            </a:fld>
            <a:endParaRPr lang="en-US" dirty="0"/>
          </a:p>
        </p:txBody>
      </p:sp>
    </p:spTree>
    <p:extLst>
      <p:ext uri="{BB962C8B-B14F-4D97-AF65-F5344CB8AC3E}">
        <p14:creationId xmlns:p14="http://schemas.microsoft.com/office/powerpoint/2010/main" val="1889764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2</a:t>
            </a:fld>
            <a:endParaRPr lang="en-US" dirty="0"/>
          </a:p>
        </p:txBody>
      </p:sp>
    </p:spTree>
    <p:extLst>
      <p:ext uri="{BB962C8B-B14F-4D97-AF65-F5344CB8AC3E}">
        <p14:creationId xmlns:p14="http://schemas.microsoft.com/office/powerpoint/2010/main" val="3156847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These are primary sources of energy only and do not include electricity or</a:t>
            </a:r>
            <a:r>
              <a:rPr lang="en-US" baseline="0" dirty="0" smtClean="0"/>
              <a:t> other secondary products/sources. Coal represents 46%, petroleum 38% and natural gas 16%. Most of these primary energy sources are imported to Missouri.</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On the right you can see expenditures for each of these primary sources of energy: petroleum at nearly $17 billion, natural gas $2.2 billion and coal at a cost of $1.45 billion. </a:t>
            </a:r>
            <a:endParaRPr lang="en-US" dirty="0" smtClean="0"/>
          </a:p>
          <a:p>
            <a:endParaRPr lang="en-US" dirty="0"/>
          </a:p>
        </p:txBody>
      </p:sp>
      <p:sp>
        <p:nvSpPr>
          <p:cNvPr id="4" name="Slide Number Placeholder 3"/>
          <p:cNvSpPr>
            <a:spLocks noGrp="1"/>
          </p:cNvSpPr>
          <p:nvPr>
            <p:ph type="sldNum" sz="quarter" idx="10"/>
          </p:nvPr>
        </p:nvSpPr>
        <p:spPr/>
        <p:txBody>
          <a:bodyPr/>
          <a:lstStyle/>
          <a:p>
            <a:fld id="{A842B504-4A16-4278-82A1-A20ACB5D8173}" type="slidenum">
              <a:rPr lang="en-US" smtClean="0"/>
              <a:t>3</a:t>
            </a:fld>
            <a:endParaRPr lang="en-US" dirty="0"/>
          </a:p>
        </p:txBody>
      </p:sp>
    </p:spTree>
    <p:extLst>
      <p:ext uri="{BB962C8B-B14F-4D97-AF65-F5344CB8AC3E}">
        <p14:creationId xmlns:p14="http://schemas.microsoft.com/office/powerpoint/2010/main" val="3014221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was Missouri’s electricity mix in 2012. After coal at over 80%, nuclear is around 12%, natural gas at 5.6%</a:t>
            </a:r>
            <a:r>
              <a:rPr lang="en-US" baseline="0" dirty="0" smtClean="0"/>
              <a:t> and petroleum at 0.1%.</a:t>
            </a:r>
            <a:endParaRPr lang="en-US" dirty="0" smtClean="0"/>
          </a:p>
          <a:p>
            <a:r>
              <a:rPr lang="en-US" dirty="0" smtClean="0"/>
              <a:t>Missouri ranks 26</a:t>
            </a:r>
            <a:r>
              <a:rPr lang="en-US" baseline="30000" dirty="0" smtClean="0"/>
              <a:t>th</a:t>
            </a:r>
            <a:r>
              <a:rPr lang="en-US" dirty="0" smtClean="0"/>
              <a:t> in average residential retail electricity prices at 12.44 cents/kwh as reported for June 2014. Note this is a monthly statewide average for</a:t>
            </a:r>
            <a:r>
              <a:rPr lang="en-US" baseline="0" dirty="0" smtClean="0"/>
              <a:t> residential and not an annualized number.</a:t>
            </a:r>
            <a:endParaRPr lang="en-US" dirty="0" smtClean="0"/>
          </a:p>
          <a:p>
            <a:r>
              <a:rPr lang="en-US" dirty="0" smtClean="0"/>
              <a:t>And</a:t>
            </a:r>
            <a:r>
              <a:rPr lang="en-US" baseline="0" dirty="0" smtClean="0"/>
              <a:t> renewable energy sources as reported by DOE/EIA include hydropower and other renewable sources (wind, solar, biomass) – at 2.1%. </a:t>
            </a:r>
            <a:endParaRPr lang="en-US" dirty="0" smtClean="0"/>
          </a:p>
          <a:p>
            <a:endParaRPr lang="en-US" dirty="0"/>
          </a:p>
        </p:txBody>
      </p:sp>
      <p:sp>
        <p:nvSpPr>
          <p:cNvPr id="4" name="Slide Number Placeholder 3"/>
          <p:cNvSpPr>
            <a:spLocks noGrp="1"/>
          </p:cNvSpPr>
          <p:nvPr>
            <p:ph type="sldNum" sz="quarter" idx="10"/>
          </p:nvPr>
        </p:nvSpPr>
        <p:spPr/>
        <p:txBody>
          <a:bodyPr/>
          <a:lstStyle/>
          <a:p>
            <a:fld id="{A842B504-4A16-4278-82A1-A20ACB5D8173}" type="slidenum">
              <a:rPr lang="en-US" smtClean="0"/>
              <a:t>4</a:t>
            </a:fld>
            <a:endParaRPr lang="en-US" dirty="0"/>
          </a:p>
        </p:txBody>
      </p:sp>
    </p:spTree>
    <p:extLst>
      <p:ext uri="{BB962C8B-B14F-4D97-AF65-F5344CB8AC3E}">
        <p14:creationId xmlns:p14="http://schemas.microsoft.com/office/powerpoint/2010/main" val="1479689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our residential heating sources: natural gas at over 50%,</a:t>
            </a:r>
            <a:r>
              <a:rPr lang="en-US" baseline="0" dirty="0" smtClean="0"/>
              <a:t> electricity roughly 30% and propane at 10%. </a:t>
            </a:r>
            <a:r>
              <a:rPr lang="en-US" dirty="0" smtClean="0"/>
              <a:t>Fuel oil = 0.3%</a:t>
            </a:r>
          </a:p>
          <a:p>
            <a:r>
              <a:rPr lang="en-US" dirty="0" smtClean="0"/>
              <a:t>Other = wood/pellet</a:t>
            </a:r>
            <a:r>
              <a:rPr lang="en-US" baseline="0" dirty="0" smtClean="0"/>
              <a:t> stoves and solar thermal for example.</a:t>
            </a:r>
            <a:endParaRPr lang="en-US" dirty="0"/>
          </a:p>
        </p:txBody>
      </p:sp>
      <p:sp>
        <p:nvSpPr>
          <p:cNvPr id="4" name="Slide Number Placeholder 3"/>
          <p:cNvSpPr>
            <a:spLocks noGrp="1"/>
          </p:cNvSpPr>
          <p:nvPr>
            <p:ph type="sldNum" sz="quarter" idx="10"/>
          </p:nvPr>
        </p:nvSpPr>
        <p:spPr/>
        <p:txBody>
          <a:bodyPr/>
          <a:lstStyle/>
          <a:p>
            <a:fld id="{A842B504-4A16-4278-82A1-A20ACB5D8173}" type="slidenum">
              <a:rPr lang="en-US" smtClean="0"/>
              <a:t>5</a:t>
            </a:fld>
            <a:endParaRPr lang="en-US" dirty="0"/>
          </a:p>
        </p:txBody>
      </p:sp>
    </p:spTree>
    <p:extLst>
      <p:ext uri="{BB962C8B-B14F-4D97-AF65-F5344CB8AC3E}">
        <p14:creationId xmlns:p14="http://schemas.microsoft.com/office/powerpoint/2010/main" val="1897316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6</a:t>
            </a:fld>
            <a:endParaRPr lang="en-US" dirty="0"/>
          </a:p>
        </p:txBody>
      </p:sp>
    </p:spTree>
    <p:extLst>
      <p:ext uri="{BB962C8B-B14F-4D97-AF65-F5344CB8AC3E}">
        <p14:creationId xmlns:p14="http://schemas.microsoft.com/office/powerpoint/2010/main" val="38618004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42B504-4A16-4278-82A1-A20ACB5D8173}" type="slidenum">
              <a:rPr lang="en-US" smtClean="0"/>
              <a:t>7</a:t>
            </a:fld>
            <a:endParaRPr lang="en-US" dirty="0"/>
          </a:p>
        </p:txBody>
      </p:sp>
    </p:spTree>
    <p:extLst>
      <p:ext uri="{BB962C8B-B14F-4D97-AF65-F5344CB8AC3E}">
        <p14:creationId xmlns:p14="http://schemas.microsoft.com/office/powerpoint/2010/main" val="4007343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8</a:t>
            </a:fld>
            <a:endParaRPr lang="en-US" dirty="0"/>
          </a:p>
        </p:txBody>
      </p:sp>
    </p:spTree>
    <p:extLst>
      <p:ext uri="{BB962C8B-B14F-4D97-AF65-F5344CB8AC3E}">
        <p14:creationId xmlns:p14="http://schemas.microsoft.com/office/powerpoint/2010/main" val="1465523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42B504-4A16-4278-82A1-A20ACB5D8173}" type="slidenum">
              <a:rPr lang="en-US" smtClean="0"/>
              <a:t>9</a:t>
            </a:fld>
            <a:endParaRPr lang="en-US" dirty="0"/>
          </a:p>
        </p:txBody>
      </p:sp>
    </p:spTree>
    <p:extLst>
      <p:ext uri="{BB962C8B-B14F-4D97-AF65-F5344CB8AC3E}">
        <p14:creationId xmlns:p14="http://schemas.microsoft.com/office/powerpoint/2010/main" val="1854028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dirty="0"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dirty="0"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dirty="0"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dirty="0"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dirty="0"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10/21/2014</a:t>
            </a:r>
            <a:endParaRPr lang="en-US" dirty="0"/>
          </a:p>
        </p:txBody>
      </p:sp>
      <p:sp>
        <p:nvSpPr>
          <p:cNvPr id="6" name="Footer Placeholder 5"/>
          <p:cNvSpPr>
            <a:spLocks noGrp="1"/>
          </p:cNvSpPr>
          <p:nvPr>
            <p:ph type="ftr" sz="quarter" idx="11"/>
          </p:nvPr>
        </p:nvSpPr>
        <p:spPr/>
        <p:txBody>
          <a:bodyPr/>
          <a:lstStyle/>
          <a:p>
            <a:r>
              <a:rPr lang="en-US" dirty="0" smtClean="0"/>
              <a:t>MISSOURI DIVISION OF ENERGY</a:t>
            </a:r>
            <a:endParaRPr lang="en-US" dirty="0"/>
          </a:p>
        </p:txBody>
      </p:sp>
      <p:sp>
        <p:nvSpPr>
          <p:cNvPr id="7" name="Slide Number Placeholder 6"/>
          <p:cNvSpPr>
            <a:spLocks noGrp="1"/>
          </p:cNvSpPr>
          <p:nvPr>
            <p:ph type="sldNum" sz="quarter" idx="12"/>
          </p:nvPr>
        </p:nvSpPr>
        <p:spPr/>
        <p:txBody>
          <a:bodyPr/>
          <a:lstStyle/>
          <a:p>
            <a:fld id="{818C65A0-48CA-4488-B845-BF9A89971AA1}"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10/21/2014</a:t>
            </a:r>
            <a:endParaRPr lang="en-US" dirty="0"/>
          </a:p>
        </p:txBody>
      </p:sp>
      <p:sp>
        <p:nvSpPr>
          <p:cNvPr id="8" name="Footer Placeholder 7"/>
          <p:cNvSpPr>
            <a:spLocks noGrp="1"/>
          </p:cNvSpPr>
          <p:nvPr>
            <p:ph type="ftr" sz="quarter" idx="11"/>
          </p:nvPr>
        </p:nvSpPr>
        <p:spPr/>
        <p:txBody>
          <a:bodyPr/>
          <a:lstStyle/>
          <a:p>
            <a:r>
              <a:rPr lang="en-US" dirty="0" smtClean="0"/>
              <a:t>MISSOURI DIVISION OF ENERGY</a:t>
            </a:r>
            <a:endParaRPr lang="en-US" dirty="0"/>
          </a:p>
        </p:txBody>
      </p:sp>
      <p:sp>
        <p:nvSpPr>
          <p:cNvPr id="9" name="Slide Number Placeholder 8"/>
          <p:cNvSpPr>
            <a:spLocks noGrp="1"/>
          </p:cNvSpPr>
          <p:nvPr>
            <p:ph type="sldNum" sz="quarter" idx="12"/>
          </p:nvPr>
        </p:nvSpPr>
        <p:spPr/>
        <p:txBody>
          <a:bodyPr/>
          <a:lstStyle/>
          <a:p>
            <a:fld id="{818C65A0-48CA-4488-B845-BF9A89971AA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10/21/2014</a:t>
            </a:r>
            <a:endParaRPr lang="en-US" dirty="0"/>
          </a:p>
        </p:txBody>
      </p:sp>
      <p:sp>
        <p:nvSpPr>
          <p:cNvPr id="4" name="Footer Placeholder 3"/>
          <p:cNvSpPr>
            <a:spLocks noGrp="1"/>
          </p:cNvSpPr>
          <p:nvPr>
            <p:ph type="ftr" sz="quarter" idx="11"/>
          </p:nvPr>
        </p:nvSpPr>
        <p:spPr/>
        <p:txBody>
          <a:bodyPr/>
          <a:lstStyle/>
          <a:p>
            <a:r>
              <a:rPr lang="en-US" dirty="0" smtClean="0"/>
              <a:t>MISSOURI DIVISION OF ENERGY</a:t>
            </a:r>
            <a:endParaRPr lang="en-US" dirty="0"/>
          </a:p>
        </p:txBody>
      </p:sp>
      <p:sp>
        <p:nvSpPr>
          <p:cNvPr id="5" name="Slide Number Placeholder 4"/>
          <p:cNvSpPr>
            <a:spLocks noGrp="1"/>
          </p:cNvSpPr>
          <p:nvPr>
            <p:ph type="sldNum" sz="quarter" idx="12"/>
          </p:nvPr>
        </p:nvSpPr>
        <p:spPr/>
        <p:txBody>
          <a:bodyPr/>
          <a:lstStyle/>
          <a:p>
            <a:fld id="{818C65A0-48CA-4488-B845-BF9A89971AA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10/21/2014</a:t>
            </a:r>
            <a:endParaRPr lang="en-US" dirty="0"/>
          </a:p>
        </p:txBody>
      </p:sp>
      <p:sp>
        <p:nvSpPr>
          <p:cNvPr id="3" name="Footer Placeholder 2"/>
          <p:cNvSpPr>
            <a:spLocks noGrp="1"/>
          </p:cNvSpPr>
          <p:nvPr>
            <p:ph type="ftr" sz="quarter" idx="11"/>
          </p:nvPr>
        </p:nvSpPr>
        <p:spPr/>
        <p:txBody>
          <a:bodyPr/>
          <a:lstStyle/>
          <a:p>
            <a:r>
              <a:rPr lang="en-US" dirty="0" smtClean="0"/>
              <a:t>MISSOURI DIVISION OF ENERGY</a:t>
            </a:r>
            <a:endParaRPr lang="en-US" dirty="0"/>
          </a:p>
        </p:txBody>
      </p:sp>
      <p:sp>
        <p:nvSpPr>
          <p:cNvPr id="4" name="Slide Number Placeholder 3"/>
          <p:cNvSpPr>
            <a:spLocks noGrp="1"/>
          </p:cNvSpPr>
          <p:nvPr>
            <p:ph type="sldNum" sz="quarter" idx="12"/>
          </p:nvPr>
        </p:nvSpPr>
        <p:spPr/>
        <p:txBody>
          <a:bodyPr/>
          <a:lstStyle/>
          <a:p>
            <a:fld id="{818C65A0-48CA-4488-B845-BF9A89971AA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r>
              <a:rPr lang="en-US" smtClean="0"/>
              <a:t>10/21/2014</a:t>
            </a:r>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dirty="0" smtClean="0"/>
              <a:t>MISSOURI DIVISION OF ENERGY</a:t>
            </a:r>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18C65A0-48CA-4488-B845-BF9A89971AA1}"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10/21/2014</a:t>
            </a:r>
            <a:endParaRPr lang="en-US" dirty="0"/>
          </a:p>
        </p:txBody>
      </p:sp>
      <p:sp>
        <p:nvSpPr>
          <p:cNvPr id="6" name="Footer Placeholder 5"/>
          <p:cNvSpPr>
            <a:spLocks noGrp="1"/>
          </p:cNvSpPr>
          <p:nvPr>
            <p:ph type="ftr" sz="quarter" idx="11"/>
          </p:nvPr>
        </p:nvSpPr>
        <p:spPr/>
        <p:txBody>
          <a:bodyPr/>
          <a:lstStyle/>
          <a:p>
            <a:r>
              <a:rPr lang="en-US" dirty="0" smtClean="0"/>
              <a:t>MISSOURI DIVISION OF ENERGY</a:t>
            </a:r>
            <a:endParaRPr lang="en-US" dirty="0"/>
          </a:p>
        </p:txBody>
      </p:sp>
      <p:sp>
        <p:nvSpPr>
          <p:cNvPr id="7" name="Slide Number Placeholder 6"/>
          <p:cNvSpPr>
            <a:spLocks noGrp="1"/>
          </p:cNvSpPr>
          <p:nvPr>
            <p:ph type="sldNum" sz="quarter" idx="12"/>
          </p:nvPr>
        </p:nvSpPr>
        <p:spPr/>
        <p:txBody>
          <a:bodyPr/>
          <a:lstStyle/>
          <a:p>
            <a:fld id="{818C65A0-48CA-4488-B845-BF9A89971AA1}"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638800"/>
            <a:ext cx="3574257" cy="12192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638800"/>
            <a:ext cx="9146380" cy="1219201"/>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642044">
            <a:off x="408680" y="5990698"/>
            <a:ext cx="2176272" cy="201168"/>
          </a:xfrm>
          <a:prstGeom prst="rect">
            <a:avLst/>
          </a:prstGeom>
        </p:spPr>
        <p:txBody>
          <a:bodyPr vert="horz" lIns="91440" tIns="45720" rIns="91440" bIns="45720" rtlCol="0" anchor="ctr"/>
          <a:lstStyle>
            <a:lvl1pPr algn="l">
              <a:defRPr sz="1200">
                <a:solidFill>
                  <a:srgbClr val="FFFFFF"/>
                </a:solidFill>
              </a:defRPr>
            </a:lvl1pPr>
          </a:lstStyle>
          <a:p>
            <a:r>
              <a:rPr lang="en-US" smtClean="0"/>
              <a:t>10/21/2014</a:t>
            </a:r>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r>
              <a:rPr lang="en-US" dirty="0" smtClean="0"/>
              <a:t>MISSOURI DIVISION OF ENERGY</a:t>
            </a:r>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18C65A0-48CA-4488-B845-BF9A89971AA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hf hdr="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rot="19140000">
            <a:off x="234344" y="963405"/>
            <a:ext cx="5648623" cy="1397507"/>
          </a:xfrm>
        </p:spPr>
        <p:txBody>
          <a:bodyPr/>
          <a:lstStyle/>
          <a:p>
            <a:r>
              <a:rPr lang="en-US" dirty="0" smtClean="0"/>
              <a:t>Missouri ENERGY PROFILE</a:t>
            </a:r>
            <a:endParaRPr lang="en-US" dirty="0"/>
          </a:p>
        </p:txBody>
      </p:sp>
      <p:sp>
        <p:nvSpPr>
          <p:cNvPr id="6" name="Subtitle 5"/>
          <p:cNvSpPr>
            <a:spLocks noGrp="1"/>
          </p:cNvSpPr>
          <p:nvPr>
            <p:ph type="subTitle" idx="1"/>
          </p:nvPr>
        </p:nvSpPr>
        <p:spPr>
          <a:xfrm rot="19140000">
            <a:off x="1853101" y="2753112"/>
            <a:ext cx="6511131" cy="1240015"/>
          </a:xfrm>
        </p:spPr>
        <p:txBody>
          <a:bodyPr>
            <a:noAutofit/>
          </a:bodyPr>
          <a:lstStyle/>
          <a:p>
            <a:r>
              <a:rPr lang="en-US" sz="2400" dirty="0" smtClean="0">
                <a:latin typeface="Segoe Print" panose="02000600000000000000" pitchFamily="2" charset="0"/>
              </a:rPr>
              <a:t>Where do we stand? </a:t>
            </a:r>
          </a:p>
          <a:p>
            <a:endParaRPr lang="en-US" sz="2400" dirty="0">
              <a:latin typeface="Segoe Print" panose="02000600000000000000" pitchFamily="2" charset="0"/>
            </a:endParaRPr>
          </a:p>
          <a:p>
            <a:r>
              <a:rPr lang="en-US" sz="2400" dirty="0" smtClean="0">
                <a:latin typeface="Segoe Print" panose="02000600000000000000" pitchFamily="2" charset="0"/>
              </a:rPr>
              <a:t>what are our challenges</a:t>
            </a:r>
            <a:r>
              <a:rPr lang="en-US" sz="2400" dirty="0" smtClean="0"/>
              <a:t>? </a:t>
            </a:r>
            <a:endParaRPr lang="en-US" sz="2400"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5400" y="5410200"/>
            <a:ext cx="3798982" cy="1123448"/>
          </a:xfrm>
          <a:prstGeom prst="rect">
            <a:avLst/>
          </a:prstGeom>
        </p:spPr>
      </p:pic>
    </p:spTree>
    <p:extLst>
      <p:ext uri="{BB962C8B-B14F-4D97-AF65-F5344CB8AC3E}">
        <p14:creationId xmlns:p14="http://schemas.microsoft.com/office/powerpoint/2010/main" val="2284517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609600"/>
            <a:ext cx="7520940" cy="533400"/>
          </a:xfrm>
        </p:spPr>
        <p:txBody>
          <a:bodyPr/>
          <a:lstStyle/>
          <a:p>
            <a:r>
              <a:rPr lang="en-US" dirty="0" smtClean="0"/>
              <a:t>OBJECTIVE</a:t>
            </a:r>
            <a:endParaRPr lang="en-US" dirty="0"/>
          </a:p>
        </p:txBody>
      </p:sp>
      <p:sp>
        <p:nvSpPr>
          <p:cNvPr id="3" name="Content Placeholder 2"/>
          <p:cNvSpPr>
            <a:spLocks noGrp="1"/>
          </p:cNvSpPr>
          <p:nvPr>
            <p:ph idx="1"/>
          </p:nvPr>
        </p:nvSpPr>
        <p:spPr>
          <a:xfrm>
            <a:off x="822960" y="1219200"/>
            <a:ext cx="7520940" cy="4648200"/>
          </a:xfrm>
        </p:spPr>
        <p:txBody>
          <a:bodyPr>
            <a:normAutofit fontScale="92500" lnSpcReduction="10000"/>
          </a:bodyPr>
          <a:lstStyle/>
          <a:p>
            <a:pPr marL="0" lvl="2" indent="0">
              <a:spcBef>
                <a:spcPts val="800"/>
              </a:spcBef>
              <a:buClrTx/>
              <a:buNone/>
            </a:pPr>
            <a:r>
              <a:rPr lang="en-US" sz="2400" b="1" dirty="0" smtClean="0"/>
              <a:t>The </a:t>
            </a:r>
            <a:r>
              <a:rPr lang="en-US" sz="2400" b="1" dirty="0"/>
              <a:t>energy plan shall </a:t>
            </a:r>
            <a:r>
              <a:rPr lang="en-US" sz="2400" b="1" dirty="0" smtClean="0"/>
              <a:t>recommended how to:</a:t>
            </a:r>
          </a:p>
          <a:p>
            <a:pPr marL="0" lvl="2" indent="0">
              <a:spcBef>
                <a:spcPts val="800"/>
              </a:spcBef>
              <a:buClrTx/>
              <a:buNone/>
            </a:pPr>
            <a:endParaRPr lang="en-US" sz="2200" b="1" dirty="0" smtClean="0"/>
          </a:p>
          <a:p>
            <a:pPr marL="285750" lvl="2" indent="-285750">
              <a:spcBef>
                <a:spcPts val="800"/>
              </a:spcBef>
              <a:buClrTx/>
              <a:buFont typeface="Arial"/>
              <a:buChar char="•"/>
            </a:pPr>
            <a:r>
              <a:rPr lang="en-US" sz="2200" b="1" dirty="0" smtClean="0"/>
              <a:t>Meet </a:t>
            </a:r>
            <a:r>
              <a:rPr lang="en-US" sz="2200" b="1" dirty="0"/>
              <a:t>Missouri’s short-term and long-term needs for </a:t>
            </a:r>
            <a:r>
              <a:rPr lang="en-US" sz="2200" b="1" dirty="0">
                <a:solidFill>
                  <a:schemeClr val="accent3"/>
                </a:solidFill>
              </a:rPr>
              <a:t>clean, reliable, affordable, and abundant energy</a:t>
            </a:r>
            <a:r>
              <a:rPr lang="en-US" sz="2200" b="1" dirty="0"/>
              <a:t>, </a:t>
            </a:r>
            <a:endParaRPr lang="en-US" sz="2200" b="1" dirty="0" smtClean="0"/>
          </a:p>
          <a:p>
            <a:pPr marL="285750" lvl="2" indent="-285750">
              <a:spcBef>
                <a:spcPts val="800"/>
              </a:spcBef>
              <a:buClrTx/>
              <a:buFont typeface="Arial"/>
              <a:buChar char="•"/>
            </a:pPr>
            <a:r>
              <a:rPr lang="en-US" sz="2200" b="1" dirty="0"/>
              <a:t>E</a:t>
            </a:r>
            <a:r>
              <a:rPr lang="en-US" sz="2200" b="1" dirty="0" smtClean="0"/>
              <a:t>ncourage </a:t>
            </a:r>
            <a:r>
              <a:rPr lang="en-US" sz="2200" b="1" dirty="0">
                <a:solidFill>
                  <a:srgbClr val="08A1D9"/>
                </a:solidFill>
              </a:rPr>
              <a:t>efficient use of energy </a:t>
            </a:r>
            <a:r>
              <a:rPr lang="en-US" sz="2200" b="1" dirty="0"/>
              <a:t>in all sectors of the economy</a:t>
            </a:r>
            <a:r>
              <a:rPr lang="en-US" sz="2200" b="1" dirty="0" smtClean="0"/>
              <a:t>,</a:t>
            </a:r>
          </a:p>
          <a:p>
            <a:pPr marL="285750" lvl="2" indent="-285750">
              <a:spcBef>
                <a:spcPts val="800"/>
              </a:spcBef>
              <a:buClrTx/>
              <a:buFont typeface="Arial"/>
              <a:buChar char="•"/>
            </a:pPr>
            <a:r>
              <a:rPr lang="en-US" sz="2200" b="1" dirty="0"/>
              <a:t>F</a:t>
            </a:r>
            <a:r>
              <a:rPr lang="en-US" sz="2200" b="1" dirty="0" smtClean="0"/>
              <a:t>oster </a:t>
            </a:r>
            <a:r>
              <a:rPr lang="en-US" sz="2200" b="1" dirty="0"/>
              <a:t>the </a:t>
            </a:r>
            <a:r>
              <a:rPr lang="en-US" sz="2200" b="1" dirty="0">
                <a:solidFill>
                  <a:srgbClr val="08A1D9"/>
                </a:solidFill>
              </a:rPr>
              <a:t>efficient allocation of capital </a:t>
            </a:r>
            <a:r>
              <a:rPr lang="en-US" sz="2200" b="1" dirty="0"/>
              <a:t>among competing energy resources, </a:t>
            </a:r>
            <a:endParaRPr lang="en-US" sz="2200" b="1" dirty="0" smtClean="0"/>
          </a:p>
          <a:p>
            <a:pPr marL="285750" lvl="2" indent="-285750">
              <a:spcBef>
                <a:spcPts val="800"/>
              </a:spcBef>
              <a:buClrTx/>
              <a:buFont typeface="Arial"/>
              <a:buChar char="•"/>
            </a:pPr>
            <a:r>
              <a:rPr lang="en-US" sz="2200" b="1" dirty="0" smtClean="0"/>
              <a:t>Spur </a:t>
            </a:r>
            <a:r>
              <a:rPr lang="en-US" sz="2200" b="1" dirty="0">
                <a:solidFill>
                  <a:srgbClr val="08A1D9"/>
                </a:solidFill>
              </a:rPr>
              <a:t>job creation and economic growth</a:t>
            </a:r>
            <a:r>
              <a:rPr lang="en-US" sz="2200" b="1" dirty="0"/>
              <a:t>, </a:t>
            </a:r>
            <a:endParaRPr lang="en-US" sz="2200" b="1" dirty="0" smtClean="0"/>
          </a:p>
          <a:p>
            <a:pPr marL="285750" lvl="2" indent="-285750">
              <a:spcBef>
                <a:spcPts val="800"/>
              </a:spcBef>
              <a:buClrTx/>
              <a:buFont typeface="Arial"/>
              <a:buChar char="•"/>
            </a:pPr>
            <a:r>
              <a:rPr lang="en-US" sz="2200" b="1" dirty="0" smtClean="0"/>
              <a:t>Better </a:t>
            </a:r>
            <a:r>
              <a:rPr lang="en-US" sz="2200" b="1" dirty="0"/>
              <a:t>align goals to </a:t>
            </a:r>
            <a:r>
              <a:rPr lang="en-US" sz="2200" b="1" dirty="0">
                <a:solidFill>
                  <a:srgbClr val="08A1D9"/>
                </a:solidFill>
              </a:rPr>
              <a:t>promote development, security, and affordability </a:t>
            </a:r>
            <a:r>
              <a:rPr lang="en-US" sz="2200" b="1" dirty="0"/>
              <a:t>of diverse energy sources essential to the future of Missouri’s economy, </a:t>
            </a:r>
            <a:r>
              <a:rPr lang="en-US" sz="2200" b="1" dirty="0" smtClean="0"/>
              <a:t>and</a:t>
            </a:r>
          </a:p>
          <a:p>
            <a:pPr marL="285750" lvl="2" indent="-285750">
              <a:spcBef>
                <a:spcPts val="800"/>
              </a:spcBef>
              <a:buClrTx/>
              <a:buFont typeface="Arial"/>
              <a:buChar char="•"/>
            </a:pPr>
            <a:r>
              <a:rPr lang="en-US" sz="2200" b="1" dirty="0" smtClean="0"/>
              <a:t>Provide </a:t>
            </a:r>
            <a:r>
              <a:rPr lang="en-US" sz="2200" b="1" dirty="0"/>
              <a:t>a framework to </a:t>
            </a:r>
            <a:r>
              <a:rPr lang="en-US" sz="2200" b="1" dirty="0">
                <a:solidFill>
                  <a:srgbClr val="08A1D9"/>
                </a:solidFill>
              </a:rPr>
              <a:t>ensure stable and predictable energy prices.</a:t>
            </a:r>
          </a:p>
          <a:p>
            <a:pPr marL="285750" indent="-285750">
              <a:buFont typeface="Arial"/>
              <a:buChar char="•"/>
            </a:pPr>
            <a:endParaRPr lang="en-US" dirty="0"/>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dirty="0"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10</a:t>
            </a:fld>
            <a:endParaRPr lang="en-US" dirty="0"/>
          </a:p>
        </p:txBody>
      </p:sp>
    </p:spTree>
    <p:extLst>
      <p:ext uri="{BB962C8B-B14F-4D97-AF65-F5344CB8AC3E}">
        <p14:creationId xmlns:p14="http://schemas.microsoft.com/office/powerpoint/2010/main" val="12317831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701040"/>
          </a:xfrm>
        </p:spPr>
        <p:txBody>
          <a:bodyPr/>
          <a:lstStyle/>
          <a:p>
            <a:r>
              <a:rPr lang="en-US" dirty="0" smtClean="0"/>
              <a:t>TOPICS ADDRESSED BY THE PLAN</a:t>
            </a:r>
            <a:endParaRPr lang="en-US" dirty="0"/>
          </a:p>
        </p:txBody>
      </p:sp>
      <p:sp>
        <p:nvSpPr>
          <p:cNvPr id="3" name="Content Placeholder 2"/>
          <p:cNvSpPr>
            <a:spLocks noGrp="1"/>
          </p:cNvSpPr>
          <p:nvPr>
            <p:ph idx="1"/>
          </p:nvPr>
        </p:nvSpPr>
        <p:spPr>
          <a:xfrm>
            <a:off x="609600" y="1219200"/>
            <a:ext cx="7520940" cy="4191000"/>
          </a:xfrm>
        </p:spPr>
        <p:txBody>
          <a:bodyPr>
            <a:normAutofit/>
          </a:bodyPr>
          <a:lstStyle/>
          <a:p>
            <a:pPr lvl="1">
              <a:lnSpc>
                <a:spcPct val="130000"/>
              </a:lnSpc>
            </a:pPr>
            <a:r>
              <a:rPr lang="en-US" sz="1800" b="1" dirty="0" smtClean="0"/>
              <a:t>Electric Generation</a:t>
            </a:r>
            <a:endParaRPr lang="en-US" sz="1800" b="1" dirty="0"/>
          </a:p>
          <a:p>
            <a:pPr lvl="1">
              <a:lnSpc>
                <a:spcPct val="130000"/>
              </a:lnSpc>
            </a:pPr>
            <a:r>
              <a:rPr lang="en-US" sz="1800" b="1" dirty="0"/>
              <a:t>Fuels and Resource </a:t>
            </a:r>
            <a:r>
              <a:rPr lang="en-US" sz="1800" b="1" dirty="0" smtClean="0"/>
              <a:t>Extraction</a:t>
            </a:r>
            <a:endParaRPr lang="en-US" sz="1800" b="1" dirty="0"/>
          </a:p>
          <a:p>
            <a:pPr lvl="1">
              <a:lnSpc>
                <a:spcPct val="130000"/>
              </a:lnSpc>
            </a:pPr>
            <a:r>
              <a:rPr lang="en-US" sz="1800" b="1" dirty="0"/>
              <a:t>Energy </a:t>
            </a:r>
            <a:r>
              <a:rPr lang="en-US" sz="1800" b="1" dirty="0" smtClean="0"/>
              <a:t>Distribution</a:t>
            </a:r>
            <a:endParaRPr lang="en-US" sz="1800" b="1" dirty="0"/>
          </a:p>
          <a:p>
            <a:pPr lvl="1">
              <a:lnSpc>
                <a:spcPct val="130000"/>
              </a:lnSpc>
            </a:pPr>
            <a:r>
              <a:rPr lang="en-US" sz="1800" b="1" dirty="0"/>
              <a:t>Energy </a:t>
            </a:r>
            <a:r>
              <a:rPr lang="en-US" sz="1800" b="1" dirty="0" smtClean="0"/>
              <a:t>Usage</a:t>
            </a:r>
            <a:endParaRPr lang="en-US" sz="1800" b="1" dirty="0"/>
          </a:p>
          <a:p>
            <a:pPr lvl="1">
              <a:lnSpc>
                <a:spcPct val="130000"/>
              </a:lnSpc>
            </a:pPr>
            <a:r>
              <a:rPr lang="en-US" sz="1800" b="1" dirty="0"/>
              <a:t>Energy </a:t>
            </a:r>
            <a:r>
              <a:rPr lang="en-US" sz="1800" b="1" dirty="0" smtClean="0"/>
              <a:t>Storage</a:t>
            </a:r>
            <a:endParaRPr lang="en-US" sz="1800" b="1" dirty="0"/>
          </a:p>
          <a:p>
            <a:pPr lvl="1">
              <a:lnSpc>
                <a:spcPct val="130000"/>
              </a:lnSpc>
            </a:pPr>
            <a:r>
              <a:rPr lang="en-US" sz="1800" b="1" dirty="0"/>
              <a:t>Energy-related Land </a:t>
            </a:r>
            <a:r>
              <a:rPr lang="en-US" sz="1800" b="1" dirty="0" smtClean="0"/>
              <a:t>Use</a:t>
            </a:r>
            <a:endParaRPr lang="en-US" sz="1800" b="1" dirty="0"/>
          </a:p>
          <a:p>
            <a:pPr lvl="1">
              <a:lnSpc>
                <a:spcPct val="130000"/>
              </a:lnSpc>
            </a:pPr>
            <a:r>
              <a:rPr lang="en-US" sz="1800" b="1" dirty="0"/>
              <a:t>Energy/Water </a:t>
            </a:r>
            <a:r>
              <a:rPr lang="en-US" sz="1800" b="1" dirty="0" smtClean="0"/>
              <a:t>Nexus</a:t>
            </a:r>
            <a:endParaRPr lang="en-US" sz="1800" b="1" dirty="0"/>
          </a:p>
          <a:p>
            <a:pPr lvl="1">
              <a:lnSpc>
                <a:spcPct val="130000"/>
              </a:lnSpc>
            </a:pPr>
            <a:r>
              <a:rPr lang="en-US" sz="1800" b="1" dirty="0"/>
              <a:t>Energy Pricing and Rate-setting </a:t>
            </a:r>
            <a:r>
              <a:rPr lang="en-US" sz="1800" b="1" dirty="0" smtClean="0"/>
              <a:t>Processes</a:t>
            </a:r>
            <a:endParaRPr lang="en-US" sz="1800" b="1" dirty="0"/>
          </a:p>
          <a:p>
            <a:pPr lvl="1">
              <a:lnSpc>
                <a:spcPct val="130000"/>
              </a:lnSpc>
            </a:pPr>
            <a:r>
              <a:rPr lang="en-US" sz="1800" b="1" dirty="0"/>
              <a:t>Energy Security and </a:t>
            </a:r>
            <a:r>
              <a:rPr lang="en-US" sz="1800" b="1" dirty="0" smtClean="0"/>
              <a:t>Assurance</a:t>
            </a:r>
            <a:endParaRPr lang="en-US" sz="1800" b="1" dirty="0"/>
          </a:p>
          <a:p>
            <a:pPr lvl="1">
              <a:lnSpc>
                <a:spcPct val="130000"/>
              </a:lnSpc>
            </a:pPr>
            <a:r>
              <a:rPr lang="en-US" sz="1800" b="1" dirty="0"/>
              <a:t>Energy Resources in </a:t>
            </a:r>
            <a:r>
              <a:rPr lang="en-US" sz="1800" b="1" dirty="0" smtClean="0"/>
              <a:t>Emergencies</a:t>
            </a:r>
            <a:endParaRPr lang="en-US" sz="1800" b="1" dirty="0"/>
          </a:p>
          <a:p>
            <a:endParaRPr lang="en-US" dirty="0"/>
          </a:p>
        </p:txBody>
      </p:sp>
      <p:pic>
        <p:nvPicPr>
          <p:cNvPr id="5" name="Picture 4" descr="iStock_000040959536_Full.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62800" y="914400"/>
            <a:ext cx="1714500" cy="1143000"/>
          </a:xfrm>
          <a:prstGeom prst="rect">
            <a:avLst/>
          </a:prstGeom>
        </p:spPr>
      </p:pic>
      <p:pic>
        <p:nvPicPr>
          <p:cNvPr id="6" name="Picture 5" descr="iStock_000018051770_Large.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62800" y="2514600"/>
            <a:ext cx="1717132" cy="1143000"/>
          </a:xfrm>
          <a:prstGeom prst="rect">
            <a:avLst/>
          </a:prstGeom>
        </p:spPr>
      </p:pic>
      <p:pic>
        <p:nvPicPr>
          <p:cNvPr id="7" name="Picture 6" descr="Unknown.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57800" y="3429000"/>
            <a:ext cx="1791325" cy="1187726"/>
          </a:xfrm>
          <a:prstGeom prst="rect">
            <a:avLst/>
          </a:prstGeom>
        </p:spPr>
      </p:pic>
      <p:pic>
        <p:nvPicPr>
          <p:cNvPr id="8" name="Picture 7" descr="st louis.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57800" y="1752600"/>
            <a:ext cx="1739900" cy="1157824"/>
          </a:xfrm>
          <a:prstGeom prst="rect">
            <a:avLst/>
          </a:prstGeom>
        </p:spPr>
      </p:pic>
      <p:pic>
        <p:nvPicPr>
          <p:cNvPr id="9" name="Picture 8" descr="plant.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62800" y="4114800"/>
            <a:ext cx="1752600" cy="1151528"/>
          </a:xfrm>
          <a:prstGeom prst="rect">
            <a:avLst/>
          </a:prstGeom>
        </p:spPr>
      </p:pic>
      <p:sp>
        <p:nvSpPr>
          <p:cNvPr id="4" name="Date Placeholder 3"/>
          <p:cNvSpPr>
            <a:spLocks noGrp="1"/>
          </p:cNvSpPr>
          <p:nvPr>
            <p:ph type="dt" sz="half" idx="10"/>
          </p:nvPr>
        </p:nvSpPr>
        <p:spPr/>
        <p:txBody>
          <a:bodyPr/>
          <a:lstStyle/>
          <a:p>
            <a:r>
              <a:rPr lang="en-US" smtClean="0"/>
              <a:t>10/21/2014</a:t>
            </a:r>
            <a:endParaRPr lang="en-US" dirty="0"/>
          </a:p>
        </p:txBody>
      </p:sp>
      <p:sp>
        <p:nvSpPr>
          <p:cNvPr id="10" name="Footer Placeholder 9"/>
          <p:cNvSpPr>
            <a:spLocks noGrp="1"/>
          </p:cNvSpPr>
          <p:nvPr>
            <p:ph type="ftr" sz="quarter" idx="11"/>
          </p:nvPr>
        </p:nvSpPr>
        <p:spPr/>
        <p:txBody>
          <a:bodyPr/>
          <a:lstStyle/>
          <a:p>
            <a:r>
              <a:rPr lang="en-US" dirty="0" smtClean="0"/>
              <a:t>MISSOURI DIVISION OF ENERGY</a:t>
            </a:r>
            <a:endParaRPr lang="en-US" dirty="0"/>
          </a:p>
        </p:txBody>
      </p:sp>
      <p:sp>
        <p:nvSpPr>
          <p:cNvPr id="11" name="Slide Number Placeholder 10"/>
          <p:cNvSpPr>
            <a:spLocks noGrp="1"/>
          </p:cNvSpPr>
          <p:nvPr>
            <p:ph type="sldNum" sz="quarter" idx="12"/>
          </p:nvPr>
        </p:nvSpPr>
        <p:spPr/>
        <p:txBody>
          <a:bodyPr/>
          <a:lstStyle/>
          <a:p>
            <a:fld id="{818C65A0-48CA-4488-B845-BF9A89971AA1}" type="slidenum">
              <a:rPr lang="en-US" smtClean="0"/>
              <a:t>11</a:t>
            </a:fld>
            <a:endParaRPr lang="en-US" dirty="0"/>
          </a:p>
        </p:txBody>
      </p:sp>
    </p:spTree>
    <p:extLst>
      <p:ext uri="{BB962C8B-B14F-4D97-AF65-F5344CB8AC3E}">
        <p14:creationId xmlns:p14="http://schemas.microsoft.com/office/powerpoint/2010/main" val="681117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158240"/>
          </a:xfrm>
        </p:spPr>
        <p:txBody>
          <a:bodyPr/>
          <a:lstStyle/>
          <a:p>
            <a:r>
              <a:rPr lang="en-US" sz="4000" dirty="0" smtClean="0"/>
              <a:t>timeline</a:t>
            </a:r>
            <a:endParaRPr lang="en-US" sz="4000" dirty="0"/>
          </a:p>
        </p:txBody>
      </p:sp>
      <p:cxnSp>
        <p:nvCxnSpPr>
          <p:cNvPr id="6" name="Straight Connector 5"/>
          <p:cNvCxnSpPr/>
          <p:nvPr/>
        </p:nvCxnSpPr>
        <p:spPr>
          <a:xfrm flipV="1">
            <a:off x="680229" y="3406020"/>
            <a:ext cx="8153400" cy="282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82937" y="3592089"/>
            <a:ext cx="1828800" cy="276999"/>
          </a:xfrm>
          <a:prstGeom prst="rect">
            <a:avLst/>
          </a:prstGeom>
          <a:noFill/>
        </p:spPr>
        <p:txBody>
          <a:bodyPr wrap="square" rtlCol="0">
            <a:spAutoFit/>
          </a:bodyPr>
          <a:lstStyle/>
          <a:p>
            <a:pPr algn="ctr"/>
            <a:r>
              <a:rPr lang="en-US" sz="1200" dirty="0" smtClean="0">
                <a:latin typeface="Gotham-Book"/>
                <a:cs typeface="Gotham-Book"/>
              </a:rPr>
              <a:t>11</a:t>
            </a:r>
            <a:r>
              <a:rPr lang="en-US" sz="1200" dirty="0">
                <a:latin typeface="Gotham-Book"/>
                <a:cs typeface="Gotham-Book"/>
              </a:rPr>
              <a:t>/</a:t>
            </a:r>
            <a:r>
              <a:rPr lang="en-US" sz="1200" dirty="0" smtClean="0">
                <a:latin typeface="Gotham-Book"/>
                <a:cs typeface="Gotham-Book"/>
              </a:rPr>
              <a:t>15/14</a:t>
            </a:r>
            <a:endParaRPr lang="en-US" sz="1200" dirty="0">
              <a:latin typeface="Gotham-Book"/>
              <a:cs typeface="Gotham-Book"/>
            </a:endParaRPr>
          </a:p>
        </p:txBody>
      </p:sp>
      <p:sp>
        <p:nvSpPr>
          <p:cNvPr id="9" name="TextBox 8"/>
          <p:cNvSpPr txBox="1"/>
          <p:nvPr/>
        </p:nvSpPr>
        <p:spPr>
          <a:xfrm>
            <a:off x="7255514" y="3551723"/>
            <a:ext cx="1828800" cy="276999"/>
          </a:xfrm>
          <a:prstGeom prst="rect">
            <a:avLst/>
          </a:prstGeom>
          <a:noFill/>
        </p:spPr>
        <p:txBody>
          <a:bodyPr wrap="square" rtlCol="0">
            <a:spAutoFit/>
          </a:bodyPr>
          <a:lstStyle/>
          <a:p>
            <a:pPr algn="ctr"/>
            <a:r>
              <a:rPr lang="en-US" sz="1200" dirty="0" smtClean="0">
                <a:latin typeface="Gotham-Book"/>
                <a:cs typeface="Gotham-Book"/>
              </a:rPr>
              <a:t>05/31/15</a:t>
            </a:r>
            <a:endParaRPr lang="en-US" sz="1200" dirty="0">
              <a:latin typeface="Gotham-Book"/>
              <a:cs typeface="Gotham-Book"/>
            </a:endParaRPr>
          </a:p>
        </p:txBody>
      </p:sp>
      <p:sp>
        <p:nvSpPr>
          <p:cNvPr id="11" name="TextBox 10"/>
          <p:cNvSpPr txBox="1"/>
          <p:nvPr/>
        </p:nvSpPr>
        <p:spPr>
          <a:xfrm>
            <a:off x="1637067" y="3592089"/>
            <a:ext cx="914400" cy="276999"/>
          </a:xfrm>
          <a:prstGeom prst="rect">
            <a:avLst/>
          </a:prstGeom>
          <a:noFill/>
        </p:spPr>
        <p:txBody>
          <a:bodyPr wrap="square" rtlCol="0">
            <a:spAutoFit/>
          </a:bodyPr>
          <a:lstStyle/>
          <a:p>
            <a:r>
              <a:rPr lang="en-US" sz="1200" dirty="0" smtClean="0">
                <a:latin typeface="Gotham-Book"/>
                <a:cs typeface="Gotham-Book"/>
              </a:rPr>
              <a:t>10/01/14</a:t>
            </a:r>
            <a:endParaRPr lang="en-US" sz="1200" dirty="0">
              <a:latin typeface="Gotham-Book"/>
              <a:cs typeface="Gotham-Book"/>
            </a:endParaRPr>
          </a:p>
        </p:txBody>
      </p:sp>
      <p:sp>
        <p:nvSpPr>
          <p:cNvPr id="14" name="TextBox 13"/>
          <p:cNvSpPr txBox="1"/>
          <p:nvPr/>
        </p:nvSpPr>
        <p:spPr>
          <a:xfrm>
            <a:off x="7441557" y="2248078"/>
            <a:ext cx="1468272" cy="276999"/>
          </a:xfrm>
          <a:prstGeom prst="rect">
            <a:avLst/>
          </a:prstGeom>
          <a:noFill/>
        </p:spPr>
        <p:txBody>
          <a:bodyPr wrap="square" rtlCol="0">
            <a:spAutoFit/>
          </a:bodyPr>
          <a:lstStyle/>
          <a:p>
            <a:pPr algn="ctr"/>
            <a:r>
              <a:rPr lang="en-US" sz="1200" dirty="0" smtClean="0">
                <a:latin typeface="Gotham-Book"/>
                <a:cs typeface="Gotham-Book"/>
              </a:rPr>
              <a:t>Plan Completed</a:t>
            </a:r>
            <a:endParaRPr lang="en-US" sz="1200" dirty="0">
              <a:latin typeface="Gotham-Book"/>
              <a:cs typeface="Gotham-Book"/>
            </a:endParaRPr>
          </a:p>
        </p:txBody>
      </p:sp>
      <p:sp>
        <p:nvSpPr>
          <p:cNvPr id="16" name="Oval 15"/>
          <p:cNvSpPr/>
          <p:nvPr/>
        </p:nvSpPr>
        <p:spPr>
          <a:xfrm>
            <a:off x="1975629" y="3312947"/>
            <a:ext cx="171450" cy="171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Gotham-Book"/>
              <a:cs typeface="Gotham-Book"/>
            </a:endParaRPr>
          </a:p>
        </p:txBody>
      </p:sp>
      <p:sp>
        <p:nvSpPr>
          <p:cNvPr id="17" name="Oval 16"/>
          <p:cNvSpPr/>
          <p:nvPr/>
        </p:nvSpPr>
        <p:spPr>
          <a:xfrm>
            <a:off x="4625887" y="3312947"/>
            <a:ext cx="171450" cy="171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Gotham-Book"/>
              <a:cs typeface="Gotham-Book"/>
            </a:endParaRPr>
          </a:p>
        </p:txBody>
      </p:sp>
      <p:sp>
        <p:nvSpPr>
          <p:cNvPr id="19" name="TextBox 18"/>
          <p:cNvSpPr txBox="1"/>
          <p:nvPr/>
        </p:nvSpPr>
        <p:spPr>
          <a:xfrm>
            <a:off x="3352800" y="3609201"/>
            <a:ext cx="837314" cy="276999"/>
          </a:xfrm>
          <a:prstGeom prst="rect">
            <a:avLst/>
          </a:prstGeom>
          <a:noFill/>
        </p:spPr>
        <p:txBody>
          <a:bodyPr wrap="square" rtlCol="0">
            <a:spAutoFit/>
          </a:bodyPr>
          <a:lstStyle/>
          <a:p>
            <a:r>
              <a:rPr lang="en-US" sz="1200" dirty="0" smtClean="0">
                <a:latin typeface="Gotham-Book"/>
                <a:cs typeface="Gotham-Book"/>
              </a:rPr>
              <a:t>10/30/11</a:t>
            </a:r>
            <a:endParaRPr lang="en-US" sz="1200" dirty="0">
              <a:latin typeface="Gotham-Book"/>
              <a:cs typeface="Gotham-Book"/>
            </a:endParaRPr>
          </a:p>
        </p:txBody>
      </p:sp>
      <p:sp>
        <p:nvSpPr>
          <p:cNvPr id="20" name="Pentagon 19"/>
          <p:cNvSpPr/>
          <p:nvPr/>
        </p:nvSpPr>
        <p:spPr>
          <a:xfrm>
            <a:off x="1828800" y="2542401"/>
            <a:ext cx="2438400" cy="560991"/>
          </a:xfrm>
          <a:prstGeom prst="homePlate">
            <a:avLst/>
          </a:prstGeom>
          <a:solidFill>
            <a:srgbClr val="4F81BD">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Gotham-Book"/>
                <a:cs typeface="Gotham-Book"/>
              </a:rPr>
              <a:t>Public Meeting Input </a:t>
            </a:r>
          </a:p>
        </p:txBody>
      </p:sp>
      <p:sp>
        <p:nvSpPr>
          <p:cNvPr id="21" name="Pentagon 20"/>
          <p:cNvSpPr/>
          <p:nvPr/>
        </p:nvSpPr>
        <p:spPr>
          <a:xfrm>
            <a:off x="4572001" y="2085201"/>
            <a:ext cx="1752600" cy="518346"/>
          </a:xfrm>
          <a:prstGeom prst="homePlate">
            <a:avLst/>
          </a:prstGeom>
          <a:solidFill>
            <a:srgbClr val="4F81BD">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Gotham-Book"/>
                <a:cs typeface="Gotham-Book"/>
              </a:rPr>
              <a:t>Working Group Input</a:t>
            </a:r>
            <a:endParaRPr lang="en-US" sz="1200" dirty="0">
              <a:latin typeface="Gotham-Book"/>
              <a:cs typeface="Gotham-Book"/>
            </a:endParaRPr>
          </a:p>
        </p:txBody>
      </p:sp>
      <p:sp>
        <p:nvSpPr>
          <p:cNvPr id="22" name="Pentagon 21"/>
          <p:cNvSpPr/>
          <p:nvPr/>
        </p:nvSpPr>
        <p:spPr>
          <a:xfrm>
            <a:off x="5181600" y="2694801"/>
            <a:ext cx="2925190" cy="561888"/>
          </a:xfrm>
          <a:prstGeom prst="homePlate">
            <a:avLst/>
          </a:prstGeom>
          <a:solidFill>
            <a:srgbClr val="4F81BD">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Gotham-Book"/>
                <a:cs typeface="Gotham-Book"/>
              </a:rPr>
              <a:t>Plan Development</a:t>
            </a:r>
            <a:endParaRPr lang="en-US" sz="1200" dirty="0">
              <a:latin typeface="Gotham-Book"/>
              <a:cs typeface="Gotham-Book"/>
            </a:endParaRPr>
          </a:p>
        </p:txBody>
      </p:sp>
      <p:cxnSp>
        <p:nvCxnSpPr>
          <p:cNvPr id="25" name="Straight Connector 24"/>
          <p:cNvCxnSpPr>
            <a:stCxn id="14" idx="2"/>
          </p:cNvCxnSpPr>
          <p:nvPr/>
        </p:nvCxnSpPr>
        <p:spPr>
          <a:xfrm flipH="1">
            <a:off x="8169915" y="2525077"/>
            <a:ext cx="5778" cy="85131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8089968" y="3312948"/>
            <a:ext cx="171450" cy="171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Gotham-Book"/>
              <a:cs typeface="Gotham-Book"/>
            </a:endParaRPr>
          </a:p>
        </p:txBody>
      </p:sp>
      <p:sp>
        <p:nvSpPr>
          <p:cNvPr id="28" name="Oval 27"/>
          <p:cNvSpPr/>
          <p:nvPr/>
        </p:nvSpPr>
        <p:spPr>
          <a:xfrm>
            <a:off x="3733800" y="3304401"/>
            <a:ext cx="171450" cy="171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Gotham-Book"/>
              <a:cs typeface="Gotham-Book"/>
            </a:endParaRPr>
          </a:p>
        </p:txBody>
      </p:sp>
      <p:sp>
        <p:nvSpPr>
          <p:cNvPr id="30" name="Oval 29"/>
          <p:cNvSpPr/>
          <p:nvPr/>
        </p:nvSpPr>
        <p:spPr>
          <a:xfrm>
            <a:off x="669153" y="3323123"/>
            <a:ext cx="171450" cy="171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Gotham-Book"/>
              <a:cs typeface="Gotham-Book"/>
            </a:endParaRPr>
          </a:p>
        </p:txBody>
      </p:sp>
      <p:cxnSp>
        <p:nvCxnSpPr>
          <p:cNvPr id="31" name="Elbow Connector 30"/>
          <p:cNvCxnSpPr>
            <a:endCxn id="30" idx="0"/>
          </p:cNvCxnSpPr>
          <p:nvPr/>
        </p:nvCxnSpPr>
        <p:spPr>
          <a:xfrm rot="16200000" flipH="1">
            <a:off x="406179" y="2974424"/>
            <a:ext cx="628320" cy="69078"/>
          </a:xfrm>
          <a:prstGeom prst="bentConnector3">
            <a:avLst>
              <a:gd name="adj1" fmla="val 50000"/>
            </a:avLst>
          </a:prstGeom>
          <a:ln>
            <a:solidFill>
              <a:schemeClr val="tx2"/>
            </a:solidFill>
          </a:ln>
        </p:spPr>
        <p:style>
          <a:lnRef idx="1">
            <a:schemeClr val="accent4"/>
          </a:lnRef>
          <a:fillRef idx="0">
            <a:schemeClr val="accent4"/>
          </a:fillRef>
          <a:effectRef idx="0">
            <a:schemeClr val="accent4"/>
          </a:effectRef>
          <a:fontRef idx="minor">
            <a:schemeClr val="tx1"/>
          </a:fontRef>
        </p:style>
      </p:cxnSp>
      <p:sp>
        <p:nvSpPr>
          <p:cNvPr id="34" name="TextBox 33"/>
          <p:cNvSpPr txBox="1"/>
          <p:nvPr/>
        </p:nvSpPr>
        <p:spPr>
          <a:xfrm>
            <a:off x="338819" y="3605989"/>
            <a:ext cx="1027209" cy="276999"/>
          </a:xfrm>
          <a:prstGeom prst="rect">
            <a:avLst/>
          </a:prstGeom>
          <a:noFill/>
        </p:spPr>
        <p:txBody>
          <a:bodyPr wrap="square" rtlCol="0">
            <a:spAutoFit/>
          </a:bodyPr>
          <a:lstStyle/>
          <a:p>
            <a:r>
              <a:rPr lang="en-US" sz="1200" dirty="0" smtClean="0">
                <a:latin typeface="Gotham-Book"/>
                <a:cs typeface="Gotham-Book"/>
              </a:rPr>
              <a:t>06/18/14</a:t>
            </a:r>
            <a:endParaRPr lang="en-US" sz="1200" dirty="0">
              <a:latin typeface="Gotham-Book"/>
              <a:cs typeface="Gotham-Book"/>
            </a:endParaRPr>
          </a:p>
        </p:txBody>
      </p:sp>
      <p:sp>
        <p:nvSpPr>
          <p:cNvPr id="33" name="TextBox 32"/>
          <p:cNvSpPr txBox="1"/>
          <p:nvPr/>
        </p:nvSpPr>
        <p:spPr>
          <a:xfrm>
            <a:off x="97695" y="2618601"/>
            <a:ext cx="1502505" cy="461665"/>
          </a:xfrm>
          <a:prstGeom prst="rect">
            <a:avLst/>
          </a:prstGeom>
          <a:solidFill>
            <a:schemeClr val="bg1"/>
          </a:solidFill>
        </p:spPr>
        <p:txBody>
          <a:bodyPr wrap="square" rtlCol="0">
            <a:spAutoFit/>
          </a:bodyPr>
          <a:lstStyle/>
          <a:p>
            <a:pPr algn="ctr"/>
            <a:r>
              <a:rPr lang="en-US" sz="1200" dirty="0" smtClean="0">
                <a:latin typeface="Gotham-Book"/>
                <a:cs typeface="Gotham-Book"/>
              </a:rPr>
              <a:t>Executive Order 14-6</a:t>
            </a:r>
            <a:endParaRPr lang="en-US" sz="1200" dirty="0">
              <a:latin typeface="Gotham-Book"/>
              <a:cs typeface="Gotham-Book"/>
            </a:endParaRPr>
          </a:p>
        </p:txBody>
      </p:sp>
      <p:sp>
        <p:nvSpPr>
          <p:cNvPr id="44" name="Oval 43"/>
          <p:cNvSpPr/>
          <p:nvPr/>
        </p:nvSpPr>
        <p:spPr>
          <a:xfrm>
            <a:off x="6153150" y="3361551"/>
            <a:ext cx="171450" cy="1714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Gotham-Book"/>
              <a:cs typeface="Gotham-Book"/>
            </a:endParaRPr>
          </a:p>
        </p:txBody>
      </p:sp>
      <p:sp>
        <p:nvSpPr>
          <p:cNvPr id="45" name="TextBox 44"/>
          <p:cNvSpPr txBox="1"/>
          <p:nvPr/>
        </p:nvSpPr>
        <p:spPr>
          <a:xfrm>
            <a:off x="5334000" y="3560802"/>
            <a:ext cx="1828800" cy="276999"/>
          </a:xfrm>
          <a:prstGeom prst="rect">
            <a:avLst/>
          </a:prstGeom>
          <a:noFill/>
        </p:spPr>
        <p:txBody>
          <a:bodyPr wrap="square" rtlCol="0">
            <a:spAutoFit/>
          </a:bodyPr>
          <a:lstStyle/>
          <a:p>
            <a:pPr algn="ctr"/>
            <a:r>
              <a:rPr lang="en-US" sz="1200" dirty="0" smtClean="0">
                <a:latin typeface="Gotham-Book"/>
                <a:cs typeface="Gotham-Book"/>
              </a:rPr>
              <a:t>02/01/15</a:t>
            </a:r>
            <a:endParaRPr lang="en-US" sz="1200" dirty="0">
              <a:latin typeface="Gotham-Book"/>
              <a:cs typeface="Gotham-Book"/>
            </a:endParaRPr>
          </a:p>
        </p:txBody>
      </p:sp>
      <p:sp>
        <p:nvSpPr>
          <p:cNvPr id="3" name="Date Placeholder 2"/>
          <p:cNvSpPr>
            <a:spLocks noGrp="1"/>
          </p:cNvSpPr>
          <p:nvPr>
            <p:ph type="dt" sz="half" idx="10"/>
          </p:nvPr>
        </p:nvSpPr>
        <p:spPr/>
        <p:txBody>
          <a:bodyPr/>
          <a:lstStyle/>
          <a:p>
            <a:r>
              <a:rPr lang="en-US" smtClean="0"/>
              <a:t>10/21/2014</a:t>
            </a:r>
            <a:endParaRPr lang="en-US" dirty="0"/>
          </a:p>
        </p:txBody>
      </p:sp>
      <p:sp>
        <p:nvSpPr>
          <p:cNvPr id="4" name="Footer Placeholder 3"/>
          <p:cNvSpPr>
            <a:spLocks noGrp="1"/>
          </p:cNvSpPr>
          <p:nvPr>
            <p:ph type="ftr" sz="quarter" idx="11"/>
          </p:nvPr>
        </p:nvSpPr>
        <p:spPr/>
        <p:txBody>
          <a:bodyPr/>
          <a:lstStyle/>
          <a:p>
            <a:r>
              <a:rPr lang="en-US" dirty="0" smtClean="0"/>
              <a:t>MISSOURI DIVISION OF ENERGY</a:t>
            </a:r>
            <a:endParaRPr lang="en-US" dirty="0"/>
          </a:p>
        </p:txBody>
      </p:sp>
      <p:sp>
        <p:nvSpPr>
          <p:cNvPr id="5" name="Slide Number Placeholder 4"/>
          <p:cNvSpPr>
            <a:spLocks noGrp="1"/>
          </p:cNvSpPr>
          <p:nvPr>
            <p:ph type="sldNum" sz="quarter" idx="12"/>
          </p:nvPr>
        </p:nvSpPr>
        <p:spPr/>
        <p:txBody>
          <a:bodyPr/>
          <a:lstStyle/>
          <a:p>
            <a:fld id="{818C65A0-48CA-4488-B845-BF9A89971AA1}" type="slidenum">
              <a:rPr lang="en-US" smtClean="0"/>
              <a:t>12</a:t>
            </a:fld>
            <a:endParaRPr lang="en-US" dirty="0"/>
          </a:p>
        </p:txBody>
      </p:sp>
      <p:sp>
        <p:nvSpPr>
          <p:cNvPr id="27" name="Pentagon 26"/>
          <p:cNvSpPr/>
          <p:nvPr/>
        </p:nvSpPr>
        <p:spPr>
          <a:xfrm>
            <a:off x="1828801" y="4114800"/>
            <a:ext cx="4495800" cy="518346"/>
          </a:xfrm>
          <a:prstGeom prst="homePlate">
            <a:avLst/>
          </a:prstGeom>
          <a:solidFill>
            <a:srgbClr val="4F81BD">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Gotham-Book"/>
                <a:cs typeface="Gotham-Book"/>
              </a:rPr>
              <a:t>Online Forum Input</a:t>
            </a:r>
            <a:endParaRPr lang="en-US" sz="1200" dirty="0">
              <a:latin typeface="Gotham-Book"/>
              <a:cs typeface="Gotham-Book"/>
            </a:endParaRPr>
          </a:p>
        </p:txBody>
      </p:sp>
    </p:spTree>
    <p:extLst>
      <p:ext uri="{BB962C8B-B14F-4D97-AF65-F5344CB8AC3E}">
        <p14:creationId xmlns:p14="http://schemas.microsoft.com/office/powerpoint/2010/main" val="9695625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06111" y="1600200"/>
            <a:ext cx="2641889" cy="3962400"/>
          </a:xfrm>
        </p:spPr>
        <p:txBody>
          <a:bodyPr>
            <a:noAutofit/>
          </a:bodyPr>
          <a:lstStyle/>
          <a:p>
            <a:pPr marL="0" indent="0">
              <a:spcBef>
                <a:spcPts val="0"/>
              </a:spcBef>
            </a:pPr>
            <a:r>
              <a:rPr lang="en-US" sz="1600" b="0" dirty="0" smtClean="0">
                <a:solidFill>
                  <a:srgbClr val="000090"/>
                </a:solidFill>
              </a:rPr>
              <a:t>Oct</a:t>
            </a:r>
            <a:r>
              <a:rPr lang="en-US" sz="1600" b="0" dirty="0">
                <a:solidFill>
                  <a:srgbClr val="000090"/>
                </a:solidFill>
              </a:rPr>
              <a:t>. 1 – St. Louis</a:t>
            </a:r>
          </a:p>
          <a:p>
            <a:pPr marL="0" indent="0">
              <a:spcBef>
                <a:spcPts val="0"/>
              </a:spcBef>
            </a:pPr>
            <a:r>
              <a:rPr lang="en-US" sz="1600" dirty="0"/>
              <a:t>Washington University</a:t>
            </a:r>
          </a:p>
          <a:p>
            <a:pPr marL="0" indent="0">
              <a:spcBef>
                <a:spcPts val="0"/>
              </a:spcBef>
            </a:pPr>
            <a:r>
              <a:rPr lang="en-US" sz="1600" dirty="0"/>
              <a:t>Eric P. Newman Education Center Auditorium</a:t>
            </a:r>
          </a:p>
          <a:p>
            <a:pPr marL="0" indent="0">
              <a:spcBef>
                <a:spcPts val="0"/>
              </a:spcBef>
            </a:pPr>
            <a:r>
              <a:rPr lang="en-US" sz="1600" dirty="0"/>
              <a:t>1:30 p.m.</a:t>
            </a:r>
          </a:p>
          <a:p>
            <a:pPr marL="0" indent="0">
              <a:spcBef>
                <a:spcPts val="0"/>
              </a:spcBef>
            </a:pPr>
            <a:r>
              <a:rPr lang="en-US" sz="1600" dirty="0"/>
              <a:t> </a:t>
            </a:r>
          </a:p>
          <a:p>
            <a:pPr marL="0" indent="0">
              <a:spcBef>
                <a:spcPts val="0"/>
              </a:spcBef>
            </a:pPr>
            <a:r>
              <a:rPr lang="en-US" sz="1600" b="0" dirty="0">
                <a:solidFill>
                  <a:srgbClr val="000090"/>
                </a:solidFill>
              </a:rPr>
              <a:t>Oct. 9 – Fort Leonard </a:t>
            </a:r>
            <a:r>
              <a:rPr lang="en-US" sz="1600" b="0" dirty="0" smtClean="0">
                <a:solidFill>
                  <a:srgbClr val="000090"/>
                </a:solidFill>
              </a:rPr>
              <a:t>Wood</a:t>
            </a:r>
          </a:p>
          <a:p>
            <a:pPr marL="0" indent="0">
              <a:spcBef>
                <a:spcPts val="0"/>
              </a:spcBef>
            </a:pPr>
            <a:r>
              <a:rPr lang="en-US" sz="1600" dirty="0"/>
              <a:t>Mahaffey Museum Complex </a:t>
            </a:r>
            <a:endParaRPr lang="en-US" sz="1600" b="0" dirty="0">
              <a:solidFill>
                <a:srgbClr val="000090"/>
              </a:solidFill>
            </a:endParaRPr>
          </a:p>
          <a:p>
            <a:pPr marL="0" indent="0">
              <a:spcBef>
                <a:spcPts val="0"/>
              </a:spcBef>
            </a:pPr>
            <a:r>
              <a:rPr lang="en-US" sz="1600" dirty="0" smtClean="0"/>
              <a:t>1:00 </a:t>
            </a:r>
            <a:r>
              <a:rPr lang="en-US" sz="1600" dirty="0"/>
              <a:t>p.m</a:t>
            </a:r>
            <a:r>
              <a:rPr lang="en-US" sz="1600" dirty="0" smtClean="0"/>
              <a:t>.</a:t>
            </a:r>
            <a:endParaRPr lang="en-US" sz="1600" dirty="0"/>
          </a:p>
          <a:p>
            <a:pPr marL="0" indent="0">
              <a:spcBef>
                <a:spcPts val="0"/>
              </a:spcBef>
            </a:pPr>
            <a:r>
              <a:rPr lang="en-US" sz="1600" dirty="0"/>
              <a:t> </a:t>
            </a:r>
          </a:p>
          <a:p>
            <a:pPr marL="0" indent="0">
              <a:spcBef>
                <a:spcPts val="0"/>
              </a:spcBef>
            </a:pPr>
            <a:r>
              <a:rPr lang="en-US" sz="1600" dirty="0">
                <a:solidFill>
                  <a:srgbClr val="000090"/>
                </a:solidFill>
              </a:rPr>
              <a:t>Oct. 14 - Joplin</a:t>
            </a:r>
          </a:p>
          <a:p>
            <a:pPr marL="0" indent="0">
              <a:spcBef>
                <a:spcPts val="0"/>
              </a:spcBef>
            </a:pPr>
            <a:r>
              <a:rPr lang="en-US" sz="1600" dirty="0"/>
              <a:t>Missouri Southern State University</a:t>
            </a:r>
          </a:p>
          <a:p>
            <a:pPr marL="0" indent="0">
              <a:spcBef>
                <a:spcPts val="0"/>
              </a:spcBef>
            </a:pPr>
            <a:r>
              <a:rPr lang="en-US" sz="1600" dirty="0"/>
              <a:t>Billingsly Student Center</a:t>
            </a:r>
          </a:p>
          <a:p>
            <a:pPr marL="0" indent="0">
              <a:spcBef>
                <a:spcPts val="0"/>
              </a:spcBef>
            </a:pPr>
            <a:r>
              <a:rPr lang="en-US" sz="1600" dirty="0"/>
              <a:t>1:00 p.m</a:t>
            </a:r>
            <a:r>
              <a:rPr lang="en-US" sz="1600" dirty="0" smtClean="0"/>
              <a:t>.</a:t>
            </a:r>
            <a:endParaRPr lang="en-US" sz="1600" dirty="0"/>
          </a:p>
          <a:p>
            <a:pPr>
              <a:spcBef>
                <a:spcPts val="0"/>
              </a:spcBef>
            </a:pPr>
            <a:endParaRPr lang="en-US" sz="1600" dirty="0"/>
          </a:p>
        </p:txBody>
      </p:sp>
      <p:sp>
        <p:nvSpPr>
          <p:cNvPr id="6" name="Content Placeholder 5"/>
          <p:cNvSpPr>
            <a:spLocks noGrp="1"/>
          </p:cNvSpPr>
          <p:nvPr>
            <p:ph sz="half" idx="2"/>
          </p:nvPr>
        </p:nvSpPr>
        <p:spPr>
          <a:xfrm>
            <a:off x="3276600" y="1627632"/>
            <a:ext cx="2626649" cy="3581400"/>
          </a:xfrm>
        </p:spPr>
        <p:txBody>
          <a:bodyPr>
            <a:noAutofit/>
          </a:bodyPr>
          <a:lstStyle/>
          <a:p>
            <a:pPr marL="0" indent="0">
              <a:spcBef>
                <a:spcPts val="0"/>
              </a:spcBef>
            </a:pPr>
            <a:r>
              <a:rPr lang="en-US" sz="1600" dirty="0" smtClean="0">
                <a:solidFill>
                  <a:srgbClr val="000090"/>
                </a:solidFill>
              </a:rPr>
              <a:t>Oct</a:t>
            </a:r>
            <a:r>
              <a:rPr lang="en-US" sz="1600" dirty="0">
                <a:solidFill>
                  <a:srgbClr val="000090"/>
                </a:solidFill>
              </a:rPr>
              <a:t>. 22 – Kansas City</a:t>
            </a:r>
          </a:p>
          <a:p>
            <a:pPr marL="0" indent="0">
              <a:spcBef>
                <a:spcPts val="0"/>
              </a:spcBef>
            </a:pPr>
            <a:r>
              <a:rPr lang="en-US" sz="1600" dirty="0"/>
              <a:t>Metropolitan Community College-Penn Valley Campus</a:t>
            </a:r>
          </a:p>
          <a:p>
            <a:pPr marL="0" indent="0">
              <a:spcBef>
                <a:spcPts val="0"/>
              </a:spcBef>
            </a:pPr>
            <a:r>
              <a:rPr lang="en-US" sz="1600" dirty="0"/>
              <a:t>Science &amp; Technology </a:t>
            </a:r>
            <a:r>
              <a:rPr lang="en-US" sz="1600" dirty="0" smtClean="0"/>
              <a:t>Center</a:t>
            </a:r>
            <a:endParaRPr lang="en-US" sz="1600" dirty="0"/>
          </a:p>
          <a:p>
            <a:pPr marL="0" indent="0">
              <a:spcBef>
                <a:spcPts val="0"/>
              </a:spcBef>
            </a:pPr>
            <a:r>
              <a:rPr lang="en-US" sz="1600" dirty="0" smtClean="0"/>
              <a:t>1</a:t>
            </a:r>
            <a:r>
              <a:rPr lang="en-US" sz="1600" dirty="0"/>
              <a:t>:00 </a:t>
            </a:r>
            <a:r>
              <a:rPr lang="en-US" sz="1600" dirty="0" smtClean="0"/>
              <a:t>p.m.</a:t>
            </a:r>
          </a:p>
          <a:p>
            <a:pPr marL="0" indent="0">
              <a:spcBef>
                <a:spcPts val="0"/>
              </a:spcBef>
            </a:pPr>
            <a:endParaRPr lang="en-US" sz="1600" dirty="0">
              <a:solidFill>
                <a:srgbClr val="000090"/>
              </a:solidFill>
            </a:endParaRPr>
          </a:p>
          <a:p>
            <a:pPr marL="0" indent="0">
              <a:spcBef>
                <a:spcPts val="0"/>
              </a:spcBef>
            </a:pPr>
            <a:r>
              <a:rPr lang="en-US" sz="1600" dirty="0" smtClean="0">
                <a:solidFill>
                  <a:srgbClr val="000090"/>
                </a:solidFill>
              </a:rPr>
              <a:t>Oct</a:t>
            </a:r>
            <a:r>
              <a:rPr lang="en-US" sz="1600" dirty="0">
                <a:solidFill>
                  <a:srgbClr val="000090"/>
                </a:solidFill>
              </a:rPr>
              <a:t>. 23 – Maryville</a:t>
            </a:r>
          </a:p>
          <a:p>
            <a:pPr marL="0" indent="0">
              <a:spcBef>
                <a:spcPts val="0"/>
              </a:spcBef>
            </a:pPr>
            <a:r>
              <a:rPr lang="en-US" sz="1600" dirty="0">
                <a:solidFill>
                  <a:srgbClr val="000000"/>
                </a:solidFill>
              </a:rPr>
              <a:t>Northwest MO State University</a:t>
            </a:r>
          </a:p>
          <a:p>
            <a:pPr marL="0" indent="0">
              <a:spcBef>
                <a:spcPts val="0"/>
              </a:spcBef>
            </a:pPr>
            <a:r>
              <a:rPr lang="en-US" sz="1600" dirty="0">
                <a:solidFill>
                  <a:srgbClr val="000000"/>
                </a:solidFill>
              </a:rPr>
              <a:t>The Ballroom</a:t>
            </a:r>
          </a:p>
          <a:p>
            <a:pPr marL="0" indent="0">
              <a:spcBef>
                <a:spcPts val="0"/>
              </a:spcBef>
            </a:pPr>
            <a:r>
              <a:rPr lang="en-US" sz="1600" dirty="0">
                <a:solidFill>
                  <a:srgbClr val="000000"/>
                </a:solidFill>
              </a:rPr>
              <a:t>1:00 p.m</a:t>
            </a:r>
            <a:r>
              <a:rPr lang="en-US" sz="1600" dirty="0" smtClean="0">
                <a:solidFill>
                  <a:srgbClr val="000000"/>
                </a:solidFill>
              </a:rPr>
              <a:t>.</a:t>
            </a:r>
            <a:endParaRPr lang="en-US" sz="1600" dirty="0">
              <a:solidFill>
                <a:srgbClr val="000000"/>
              </a:solidFill>
            </a:endParaRPr>
          </a:p>
        </p:txBody>
      </p:sp>
      <p:sp>
        <p:nvSpPr>
          <p:cNvPr id="2" name="Title 1"/>
          <p:cNvSpPr>
            <a:spLocks noGrp="1"/>
          </p:cNvSpPr>
          <p:nvPr>
            <p:ph type="title"/>
          </p:nvPr>
        </p:nvSpPr>
        <p:spPr>
          <a:xfrm>
            <a:off x="838200" y="457200"/>
            <a:ext cx="7520940" cy="1005840"/>
          </a:xfrm>
        </p:spPr>
        <p:txBody>
          <a:bodyPr/>
          <a:lstStyle/>
          <a:p>
            <a:r>
              <a:rPr lang="en-US" dirty="0" smtClean="0"/>
              <a:t>PUBLIC OUTREACH MEETINGS</a:t>
            </a:r>
            <a:endParaRPr lang="en-US" dirty="0"/>
          </a:p>
        </p:txBody>
      </p:sp>
      <p:sp>
        <p:nvSpPr>
          <p:cNvPr id="8" name="Content Placeholder 5"/>
          <p:cNvSpPr txBox="1">
            <a:spLocks/>
          </p:cNvSpPr>
          <p:nvPr/>
        </p:nvSpPr>
        <p:spPr>
          <a:xfrm>
            <a:off x="6324600" y="1676400"/>
            <a:ext cx="2895600" cy="3407664"/>
          </a:xfrm>
          <a:prstGeom prst="rect">
            <a:avLst/>
          </a:prstGeom>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28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24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20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8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8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8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8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8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800" kern="1200">
                <a:solidFill>
                  <a:schemeClr val="tx1"/>
                </a:solidFill>
                <a:latin typeface="+mn-lt"/>
                <a:ea typeface="+mn-ea"/>
                <a:cs typeface="+mn-cs"/>
              </a:defRPr>
            </a:lvl9pPr>
          </a:lstStyle>
          <a:p>
            <a:pPr marL="0" indent="0">
              <a:spcBef>
                <a:spcPts val="0"/>
              </a:spcBef>
            </a:pPr>
            <a:r>
              <a:rPr lang="en-US" sz="1600" dirty="0" smtClean="0">
                <a:solidFill>
                  <a:srgbClr val="000090"/>
                </a:solidFill>
              </a:rPr>
              <a:t>Oct. 28 – Sikeston</a:t>
            </a:r>
          </a:p>
          <a:p>
            <a:pPr marL="0" indent="0">
              <a:spcBef>
                <a:spcPts val="0"/>
              </a:spcBef>
            </a:pPr>
            <a:r>
              <a:rPr lang="en-US" sz="1600" dirty="0" smtClean="0">
                <a:solidFill>
                  <a:srgbClr val="000000"/>
                </a:solidFill>
              </a:rPr>
              <a:t>Clinton Building Community Center</a:t>
            </a:r>
          </a:p>
          <a:p>
            <a:pPr marL="0" indent="0">
              <a:spcBef>
                <a:spcPts val="0"/>
              </a:spcBef>
            </a:pPr>
            <a:r>
              <a:rPr lang="en-US" sz="1600" dirty="0" smtClean="0">
                <a:solidFill>
                  <a:srgbClr val="000000"/>
                </a:solidFill>
              </a:rPr>
              <a:t>1:00 p.m.</a:t>
            </a:r>
          </a:p>
          <a:p>
            <a:pPr marL="0" indent="0">
              <a:spcBef>
                <a:spcPts val="0"/>
              </a:spcBef>
            </a:pPr>
            <a:r>
              <a:rPr lang="en-US" sz="1600" dirty="0" smtClean="0">
                <a:solidFill>
                  <a:srgbClr val="000000"/>
                </a:solidFill>
              </a:rPr>
              <a:t> </a:t>
            </a:r>
          </a:p>
          <a:p>
            <a:pPr marL="0" indent="0">
              <a:spcBef>
                <a:spcPts val="0"/>
              </a:spcBef>
            </a:pPr>
            <a:r>
              <a:rPr lang="en-US" sz="1600" dirty="0" smtClean="0">
                <a:solidFill>
                  <a:srgbClr val="000090"/>
                </a:solidFill>
              </a:rPr>
              <a:t>Oct. 30 – Kirksville</a:t>
            </a:r>
          </a:p>
          <a:p>
            <a:pPr marL="0" indent="0">
              <a:spcBef>
                <a:spcPts val="0"/>
              </a:spcBef>
            </a:pPr>
            <a:r>
              <a:rPr lang="en-US" sz="1600" dirty="0" smtClean="0">
                <a:solidFill>
                  <a:srgbClr val="000000"/>
                </a:solidFill>
              </a:rPr>
              <a:t>Truman State University</a:t>
            </a:r>
          </a:p>
          <a:p>
            <a:pPr marL="0" indent="0">
              <a:spcBef>
                <a:spcPts val="0"/>
              </a:spcBef>
            </a:pPr>
            <a:r>
              <a:rPr lang="en-US" sz="1600" dirty="0" smtClean="0">
                <a:solidFill>
                  <a:srgbClr val="000000"/>
                </a:solidFill>
              </a:rPr>
              <a:t>Georgian Room B</a:t>
            </a:r>
          </a:p>
          <a:p>
            <a:pPr marL="0" indent="0">
              <a:spcBef>
                <a:spcPts val="0"/>
              </a:spcBef>
            </a:pPr>
            <a:r>
              <a:rPr lang="en-US" sz="1600" dirty="0" smtClean="0">
                <a:solidFill>
                  <a:srgbClr val="000000"/>
                </a:solidFill>
              </a:rPr>
              <a:t>1:00 p.m.</a:t>
            </a:r>
          </a:p>
          <a:p>
            <a:pPr>
              <a:spcBef>
                <a:spcPts val="0"/>
              </a:spcBef>
            </a:pPr>
            <a:endParaRPr lang="en-US" sz="1600" dirty="0">
              <a:solidFill>
                <a:srgbClr val="000000"/>
              </a:solidFill>
            </a:endParaRPr>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dirty="0" smtClean="0"/>
              <a:t>MISSOURI DIVISION OF ENERGY</a:t>
            </a:r>
            <a:endParaRPr lang="en-US" dirty="0"/>
          </a:p>
        </p:txBody>
      </p:sp>
      <p:sp>
        <p:nvSpPr>
          <p:cNvPr id="7" name="Slide Number Placeholder 6"/>
          <p:cNvSpPr>
            <a:spLocks noGrp="1"/>
          </p:cNvSpPr>
          <p:nvPr>
            <p:ph type="sldNum" sz="quarter" idx="12"/>
          </p:nvPr>
        </p:nvSpPr>
        <p:spPr/>
        <p:txBody>
          <a:bodyPr/>
          <a:lstStyle/>
          <a:p>
            <a:fld id="{818C65A0-48CA-4488-B845-BF9A89971AA1}" type="slidenum">
              <a:rPr lang="en-US" smtClean="0"/>
              <a:t>13</a:t>
            </a:fld>
            <a:endParaRPr lang="en-US" dirty="0"/>
          </a:p>
        </p:txBody>
      </p:sp>
    </p:spTree>
    <p:extLst>
      <p:ext uri="{BB962C8B-B14F-4D97-AF65-F5344CB8AC3E}">
        <p14:creationId xmlns:p14="http://schemas.microsoft.com/office/powerpoint/2010/main" val="9695625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609600"/>
            <a:ext cx="7520940" cy="762000"/>
          </a:xfrm>
        </p:spPr>
        <p:txBody>
          <a:bodyPr/>
          <a:lstStyle/>
          <a:p>
            <a:r>
              <a:rPr lang="en-US" dirty="0" smtClean="0"/>
              <a:t>Steering committee</a:t>
            </a:r>
            <a:endParaRPr lang="en-US" dirty="0"/>
          </a:p>
        </p:txBody>
      </p:sp>
      <p:sp>
        <p:nvSpPr>
          <p:cNvPr id="3" name="Content Placeholder 2"/>
          <p:cNvSpPr>
            <a:spLocks noGrp="1"/>
          </p:cNvSpPr>
          <p:nvPr>
            <p:ph idx="1"/>
          </p:nvPr>
        </p:nvSpPr>
        <p:spPr>
          <a:xfrm>
            <a:off x="822960" y="1676400"/>
            <a:ext cx="7520940" cy="2819400"/>
          </a:xfrm>
        </p:spPr>
        <p:txBody>
          <a:bodyPr>
            <a:normAutofit fontScale="92500" lnSpcReduction="20000"/>
          </a:bodyPr>
          <a:lstStyle/>
          <a:p>
            <a:pPr marL="0" lvl="2" indent="-457200">
              <a:spcBef>
                <a:spcPts val="800"/>
              </a:spcBef>
              <a:buClrTx/>
              <a:buFont typeface="Wingdings" panose="05000000000000000000" pitchFamily="2" charset="2"/>
              <a:buChar char="q"/>
            </a:pPr>
            <a:r>
              <a:rPr lang="en-US" sz="2800" b="1" dirty="0" smtClean="0"/>
              <a:t>60 individuals who represent a broad </a:t>
            </a:r>
            <a:r>
              <a:rPr lang="en-US" sz="2800" b="1" dirty="0"/>
              <a:t>spectrum of </a:t>
            </a:r>
            <a:r>
              <a:rPr lang="en-US" sz="2800" b="1" dirty="0" smtClean="0"/>
              <a:t>interests</a:t>
            </a:r>
          </a:p>
          <a:p>
            <a:pPr marL="0" lvl="2" indent="-457200">
              <a:spcBef>
                <a:spcPts val="800"/>
              </a:spcBef>
              <a:buClrTx/>
              <a:buFont typeface="Wingdings" panose="05000000000000000000" pitchFamily="2" charset="2"/>
              <a:buChar char="q"/>
            </a:pPr>
            <a:endParaRPr lang="en-US" sz="2800" b="1" dirty="0" smtClean="0"/>
          </a:p>
          <a:p>
            <a:pPr marL="0" lvl="2" indent="-457200">
              <a:spcBef>
                <a:spcPts val="800"/>
              </a:spcBef>
              <a:buClrTx/>
              <a:buFont typeface="Wingdings" panose="05000000000000000000" pitchFamily="2" charset="2"/>
              <a:buChar char="q"/>
            </a:pPr>
            <a:r>
              <a:rPr lang="en-US" sz="2800" b="1" dirty="0" smtClean="0"/>
              <a:t>Address big picture direction of the Plan </a:t>
            </a:r>
          </a:p>
          <a:p>
            <a:pPr marL="0" lvl="2" indent="-457200">
              <a:spcBef>
                <a:spcPts val="800"/>
              </a:spcBef>
              <a:buClrTx/>
              <a:buFont typeface="Wingdings" panose="05000000000000000000" pitchFamily="2" charset="2"/>
              <a:buChar char="q"/>
            </a:pPr>
            <a:endParaRPr lang="en-US" sz="2800" b="1" dirty="0" smtClean="0"/>
          </a:p>
          <a:p>
            <a:pPr marL="0" lvl="2" indent="-457200">
              <a:spcBef>
                <a:spcPts val="800"/>
              </a:spcBef>
              <a:buClrTx/>
              <a:buFont typeface="Wingdings" panose="05000000000000000000" pitchFamily="2" charset="2"/>
              <a:buChar char="q"/>
            </a:pPr>
            <a:r>
              <a:rPr lang="en-US" sz="2800" b="1" dirty="0" smtClean="0"/>
              <a:t>Will attend public meetings and provide input and insight</a:t>
            </a:r>
          </a:p>
          <a:p>
            <a:pPr marL="0" lvl="2" indent="-457200">
              <a:spcBef>
                <a:spcPts val="800"/>
              </a:spcBef>
              <a:buClrTx/>
            </a:pPr>
            <a:endParaRPr lang="en-US" sz="1800" dirty="0"/>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dirty="0"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14</a:t>
            </a:fld>
            <a:endParaRPr lang="en-US" dirty="0"/>
          </a:p>
        </p:txBody>
      </p:sp>
    </p:spTree>
    <p:extLst>
      <p:ext uri="{BB962C8B-B14F-4D97-AF65-F5344CB8AC3E}">
        <p14:creationId xmlns:p14="http://schemas.microsoft.com/office/powerpoint/2010/main" val="286808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762000"/>
            <a:ext cx="7520940" cy="838200"/>
          </a:xfrm>
        </p:spPr>
        <p:txBody>
          <a:bodyPr/>
          <a:lstStyle/>
          <a:p>
            <a:r>
              <a:rPr lang="en-US" dirty="0" smtClean="0"/>
              <a:t>All interested </a:t>
            </a:r>
            <a:r>
              <a:rPr lang="en-US" dirty="0" err="1" smtClean="0"/>
              <a:t>missourians</a:t>
            </a:r>
            <a:endParaRPr lang="en-US" dirty="0"/>
          </a:p>
        </p:txBody>
      </p:sp>
      <p:sp>
        <p:nvSpPr>
          <p:cNvPr id="3" name="Content Placeholder 2"/>
          <p:cNvSpPr>
            <a:spLocks noGrp="1"/>
          </p:cNvSpPr>
          <p:nvPr>
            <p:ph idx="1"/>
          </p:nvPr>
        </p:nvSpPr>
        <p:spPr>
          <a:xfrm>
            <a:off x="822960" y="1371600"/>
            <a:ext cx="7520940" cy="3429000"/>
          </a:xfrm>
        </p:spPr>
        <p:txBody>
          <a:bodyPr>
            <a:normAutofit fontScale="92500" lnSpcReduction="20000"/>
          </a:bodyPr>
          <a:lstStyle/>
          <a:p>
            <a:pPr marL="342900" lvl="2" indent="-342900">
              <a:spcBef>
                <a:spcPts val="800"/>
              </a:spcBef>
              <a:buClrTx/>
              <a:buNone/>
            </a:pPr>
            <a:endParaRPr lang="en-US" sz="2800" b="1" dirty="0" smtClean="0"/>
          </a:p>
          <a:p>
            <a:pPr marL="342900" lvl="2" indent="-342900">
              <a:spcBef>
                <a:spcPts val="800"/>
              </a:spcBef>
              <a:buClrTx/>
              <a:buNone/>
            </a:pPr>
            <a:r>
              <a:rPr lang="en-US" sz="2800" b="1" dirty="0" smtClean="0"/>
              <a:t>If you have friends who are not able to attend one of the seven public meetings, please encourage them to contribute to the Plan by submitting their  thoughts, comments, and suggestions through the </a:t>
            </a:r>
            <a:r>
              <a:rPr lang="en-US" sz="2800" b="1" dirty="0" smtClean="0">
                <a:solidFill>
                  <a:srgbClr val="0070C0"/>
                </a:solidFill>
              </a:rPr>
              <a:t>On-Line Forum!  </a:t>
            </a:r>
          </a:p>
          <a:p>
            <a:pPr marL="342900" lvl="2" indent="-342900">
              <a:spcBef>
                <a:spcPts val="800"/>
              </a:spcBef>
              <a:buClrTx/>
              <a:buNone/>
            </a:pPr>
            <a:endParaRPr lang="en-US" sz="2800" b="1" dirty="0">
              <a:solidFill>
                <a:srgbClr val="0070C0"/>
              </a:solidFill>
            </a:endParaRPr>
          </a:p>
          <a:p>
            <a:pPr marL="342900" lvl="2" indent="-342900">
              <a:spcBef>
                <a:spcPts val="800"/>
              </a:spcBef>
              <a:buClrTx/>
              <a:buNone/>
            </a:pPr>
            <a:r>
              <a:rPr lang="en-US" sz="2800" b="1" dirty="0" smtClean="0">
                <a:solidFill>
                  <a:srgbClr val="00B050"/>
                </a:solidFill>
              </a:rPr>
              <a:t>http</a:t>
            </a:r>
            <a:r>
              <a:rPr lang="en-US" sz="2800" b="1" dirty="0">
                <a:solidFill>
                  <a:srgbClr val="00B050"/>
                </a:solidFill>
              </a:rPr>
              <a:t>://energy.mo.gov/energy/about/comprehensive-state-energy-plan#committee</a:t>
            </a:r>
          </a:p>
          <a:p>
            <a:endParaRPr lang="en-US" dirty="0"/>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15</a:t>
            </a:fld>
            <a:endParaRPr lang="en-US" dirty="0"/>
          </a:p>
        </p:txBody>
      </p:sp>
    </p:spTree>
    <p:extLst>
      <p:ext uri="{BB962C8B-B14F-4D97-AF65-F5344CB8AC3E}">
        <p14:creationId xmlns:p14="http://schemas.microsoft.com/office/powerpoint/2010/main" val="5052708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762000"/>
            <a:ext cx="7520940" cy="1219200"/>
          </a:xfrm>
        </p:spPr>
        <p:txBody>
          <a:bodyPr/>
          <a:lstStyle/>
          <a:p>
            <a:r>
              <a:rPr lang="en-US" dirty="0" smtClean="0"/>
              <a:t>Missouri energy plan --- A path to clean, affordable and abundant energy</a:t>
            </a:r>
            <a:br>
              <a:rPr lang="en-US" dirty="0" smtClean="0"/>
            </a:br>
            <a:endParaRPr lang="en-US" dirty="0"/>
          </a:p>
        </p:txBody>
      </p:sp>
      <p:sp>
        <p:nvSpPr>
          <p:cNvPr id="3" name="Content Placeholder 2"/>
          <p:cNvSpPr>
            <a:spLocks noGrp="1"/>
          </p:cNvSpPr>
          <p:nvPr>
            <p:ph idx="1"/>
          </p:nvPr>
        </p:nvSpPr>
        <p:spPr>
          <a:xfrm>
            <a:off x="822960" y="1100628"/>
            <a:ext cx="7520940" cy="4004772"/>
          </a:xfrm>
        </p:spPr>
        <p:txBody>
          <a:bodyPr>
            <a:normAutofit lnSpcReduction="10000"/>
          </a:bodyPr>
          <a:lstStyle/>
          <a:p>
            <a:pPr marL="0" indent="0"/>
            <a:endParaRPr lang="en-US" dirty="0" smtClean="0"/>
          </a:p>
          <a:p>
            <a:pPr marL="0" indent="0"/>
            <a:endParaRPr lang="en-US" sz="2800" dirty="0"/>
          </a:p>
          <a:p>
            <a:pPr marL="0" indent="0"/>
            <a:r>
              <a:rPr lang="en-US" sz="2800" dirty="0" smtClean="0"/>
              <a:t>	</a:t>
            </a:r>
            <a:r>
              <a:rPr lang="en-US" sz="2800" dirty="0" smtClean="0">
                <a:solidFill>
                  <a:srgbClr val="7030A0"/>
                </a:solidFill>
              </a:rPr>
              <a:t>Learn </a:t>
            </a:r>
            <a:r>
              <a:rPr lang="en-US" sz="2800" dirty="0">
                <a:solidFill>
                  <a:srgbClr val="7030A0"/>
                </a:solidFill>
              </a:rPr>
              <a:t>more! </a:t>
            </a:r>
            <a:r>
              <a:rPr lang="en-US" sz="2800" dirty="0" smtClean="0"/>
              <a:t>	</a:t>
            </a:r>
            <a:r>
              <a:rPr lang="en-US" sz="2800" dirty="0" smtClean="0">
                <a:solidFill>
                  <a:srgbClr val="C00000"/>
                </a:solidFill>
              </a:rPr>
              <a:t>Track </a:t>
            </a:r>
            <a:r>
              <a:rPr lang="en-US" sz="2800" dirty="0">
                <a:solidFill>
                  <a:srgbClr val="C00000"/>
                </a:solidFill>
              </a:rPr>
              <a:t>progress!</a:t>
            </a:r>
          </a:p>
          <a:p>
            <a:pPr marL="0" indent="0" algn="ctr"/>
            <a:r>
              <a:rPr lang="en-US" sz="2800" dirty="0" smtClean="0">
                <a:solidFill>
                  <a:srgbClr val="00B050"/>
                </a:solidFill>
              </a:rPr>
              <a:t>Encourage others to provide input!</a:t>
            </a:r>
          </a:p>
          <a:p>
            <a:pPr marL="0" indent="0"/>
            <a:r>
              <a:rPr lang="en-US" sz="2800" dirty="0" smtClean="0">
                <a:solidFill>
                  <a:srgbClr val="00B0F0"/>
                </a:solidFill>
              </a:rPr>
              <a:t>http</a:t>
            </a:r>
            <a:r>
              <a:rPr lang="en-US" sz="2800" dirty="0">
                <a:solidFill>
                  <a:srgbClr val="00B0F0"/>
                </a:solidFill>
              </a:rPr>
              <a:t>://</a:t>
            </a:r>
            <a:r>
              <a:rPr lang="en-US" sz="2800" dirty="0" smtClean="0">
                <a:solidFill>
                  <a:srgbClr val="00B0F0"/>
                </a:solidFill>
              </a:rPr>
              <a:t>energy.mo.gov/energy/about/comprehensive-state-energy-plan</a:t>
            </a:r>
          </a:p>
          <a:p>
            <a:pPr marL="0" indent="0"/>
            <a:endParaRPr lang="en-US" sz="2000" dirty="0" smtClean="0"/>
          </a:p>
          <a:p>
            <a:pPr marL="0" indent="0"/>
            <a:r>
              <a:rPr lang="en-US" sz="2000" dirty="0" smtClean="0"/>
              <a:t>Email </a:t>
            </a:r>
            <a:r>
              <a:rPr lang="en-US" sz="2000" dirty="0"/>
              <a:t>Address: energy@ded.mo.gov</a:t>
            </a:r>
          </a:p>
          <a:p>
            <a:pPr marL="0" indent="0"/>
            <a:r>
              <a:rPr lang="en-US" sz="2000" dirty="0"/>
              <a:t>Phone Number: 573-751-2254</a:t>
            </a:r>
          </a:p>
          <a:p>
            <a:pPr marL="0" indent="0"/>
            <a:endParaRPr lang="en-US" sz="2800" dirty="0" smtClean="0">
              <a:solidFill>
                <a:srgbClr val="00B050"/>
              </a:solidFill>
            </a:endParaRPr>
          </a:p>
          <a:p>
            <a:pPr marL="0" indent="0"/>
            <a:endParaRPr lang="en-US" sz="2800" dirty="0" smtClean="0">
              <a:solidFill>
                <a:srgbClr val="00B050"/>
              </a:solidFill>
            </a:endParaRPr>
          </a:p>
          <a:p>
            <a:pPr marL="0" indent="0"/>
            <a:endParaRPr lang="en-US" sz="2800" dirty="0">
              <a:solidFill>
                <a:srgbClr val="00B050"/>
              </a:solidFill>
            </a:endParaRPr>
          </a:p>
        </p:txBody>
      </p:sp>
      <p:sp>
        <p:nvSpPr>
          <p:cNvPr id="4" name="Content Placeholder 4"/>
          <p:cNvSpPr txBox="1">
            <a:spLocks/>
          </p:cNvSpPr>
          <p:nvPr/>
        </p:nvSpPr>
        <p:spPr>
          <a:xfrm>
            <a:off x="381000" y="2133600"/>
            <a:ext cx="3882468" cy="4525963"/>
          </a:xfrm>
          <a:prstGeom prst="rect">
            <a:avLst/>
          </a:prstGeom>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0" indent="0"/>
            <a:endParaRPr lang="en-US" sz="1200"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5400" y="5029200"/>
            <a:ext cx="3798982" cy="1123448"/>
          </a:xfrm>
          <a:prstGeom prst="rect">
            <a:avLst/>
          </a:prstGeom>
        </p:spPr>
      </p:pic>
      <p:sp>
        <p:nvSpPr>
          <p:cNvPr id="5" name="Date Placeholder 4"/>
          <p:cNvSpPr>
            <a:spLocks noGrp="1"/>
          </p:cNvSpPr>
          <p:nvPr>
            <p:ph type="dt" sz="half" idx="10"/>
          </p:nvPr>
        </p:nvSpPr>
        <p:spPr/>
        <p:txBody>
          <a:bodyPr/>
          <a:lstStyle/>
          <a:p>
            <a:r>
              <a:rPr lang="en-US" smtClean="0"/>
              <a:t>10/21/2014</a:t>
            </a:r>
            <a:endParaRPr lang="en-US" dirty="0"/>
          </a:p>
        </p:txBody>
      </p:sp>
      <p:sp>
        <p:nvSpPr>
          <p:cNvPr id="6" name="Footer Placeholder 5"/>
          <p:cNvSpPr>
            <a:spLocks noGrp="1"/>
          </p:cNvSpPr>
          <p:nvPr>
            <p:ph type="ftr" sz="quarter" idx="11"/>
          </p:nvPr>
        </p:nvSpPr>
        <p:spPr/>
        <p:txBody>
          <a:bodyPr/>
          <a:lstStyle/>
          <a:p>
            <a:r>
              <a:rPr lang="en-US" dirty="0" smtClean="0"/>
              <a:t>MISSOURI DIVISION OF ENERGY</a:t>
            </a:r>
            <a:endParaRPr lang="en-US" dirty="0"/>
          </a:p>
        </p:txBody>
      </p:sp>
      <p:sp>
        <p:nvSpPr>
          <p:cNvPr id="7" name="Slide Number Placeholder 6"/>
          <p:cNvSpPr>
            <a:spLocks noGrp="1"/>
          </p:cNvSpPr>
          <p:nvPr>
            <p:ph type="sldNum" sz="quarter" idx="12"/>
          </p:nvPr>
        </p:nvSpPr>
        <p:spPr/>
        <p:txBody>
          <a:bodyPr/>
          <a:lstStyle/>
          <a:p>
            <a:fld id="{818C65A0-48CA-4488-B845-BF9A89971AA1}" type="slidenum">
              <a:rPr lang="en-US" smtClean="0"/>
              <a:t>16</a:t>
            </a:fld>
            <a:endParaRPr lang="en-US" dirty="0"/>
          </a:p>
        </p:txBody>
      </p:sp>
    </p:spTree>
    <p:extLst>
      <p:ext uri="{BB962C8B-B14F-4D97-AF65-F5344CB8AC3E}">
        <p14:creationId xmlns:p14="http://schemas.microsoft.com/office/powerpoint/2010/main" val="829725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685800"/>
            <a:ext cx="7520940" cy="609600"/>
          </a:xfrm>
        </p:spPr>
        <p:txBody>
          <a:bodyPr/>
          <a:lstStyle/>
          <a:p>
            <a:r>
              <a:rPr lang="en-US" dirty="0" smtClean="0"/>
              <a:t>Why are we here?</a:t>
            </a:r>
            <a:endParaRPr lang="en-US" dirty="0"/>
          </a:p>
        </p:txBody>
      </p:sp>
      <p:sp>
        <p:nvSpPr>
          <p:cNvPr id="3" name="Content Placeholder 2"/>
          <p:cNvSpPr>
            <a:spLocks noGrp="1"/>
          </p:cNvSpPr>
          <p:nvPr>
            <p:ph idx="1"/>
          </p:nvPr>
        </p:nvSpPr>
        <p:spPr>
          <a:xfrm>
            <a:off x="822960" y="1676400"/>
            <a:ext cx="7520940" cy="3886200"/>
          </a:xfrm>
        </p:spPr>
        <p:txBody>
          <a:bodyPr/>
          <a:lstStyle/>
          <a:p>
            <a:r>
              <a:rPr lang="en-US" sz="2400" dirty="0" smtClean="0">
                <a:latin typeface="Segoe Print" panose="02000600000000000000" pitchFamily="2" charset="0"/>
              </a:rPr>
              <a:t>Energy is Important to Missourians!!!</a:t>
            </a:r>
          </a:p>
          <a:p>
            <a:endParaRPr lang="en-US" sz="2400" dirty="0" smtClean="0">
              <a:latin typeface="Segoe Print" panose="02000600000000000000" pitchFamily="2" charset="0"/>
            </a:endParaRPr>
          </a:p>
          <a:p>
            <a:r>
              <a:rPr lang="en-US" sz="2400" dirty="0" smtClean="0">
                <a:latin typeface="Segoe Print" panose="02000600000000000000" pitchFamily="2" charset="0"/>
              </a:rPr>
              <a:t>We like …</a:t>
            </a:r>
          </a:p>
          <a:p>
            <a:pPr>
              <a:buFont typeface="Wingdings" panose="05000000000000000000" pitchFamily="2" charset="2"/>
              <a:buChar char="v"/>
            </a:pPr>
            <a:r>
              <a:rPr lang="en-US" sz="2400" dirty="0" smtClean="0">
                <a:latin typeface="Segoe Print" panose="02000600000000000000" pitchFamily="2" charset="0"/>
              </a:rPr>
              <a:t>To drive cars </a:t>
            </a:r>
          </a:p>
          <a:p>
            <a:pPr>
              <a:buFont typeface="Wingdings" panose="05000000000000000000" pitchFamily="2" charset="2"/>
              <a:buChar char="v"/>
            </a:pPr>
            <a:r>
              <a:rPr lang="en-US" sz="2400" dirty="0" smtClean="0">
                <a:latin typeface="Segoe Print" panose="02000600000000000000" pitchFamily="2" charset="0"/>
              </a:rPr>
              <a:t>To flip on the light switch</a:t>
            </a:r>
          </a:p>
          <a:p>
            <a:pPr>
              <a:buFont typeface="Wingdings" panose="05000000000000000000" pitchFamily="2" charset="2"/>
              <a:buChar char="v"/>
            </a:pPr>
            <a:r>
              <a:rPr lang="en-US" sz="2400" dirty="0" smtClean="0">
                <a:latin typeface="Segoe Print" panose="02000600000000000000" pitchFamily="2" charset="0"/>
              </a:rPr>
              <a:t>To heat/cool our homes and businesses</a:t>
            </a:r>
          </a:p>
          <a:p>
            <a:pPr>
              <a:buFont typeface="Wingdings" panose="05000000000000000000" pitchFamily="2" charset="2"/>
              <a:buChar char="v"/>
            </a:pPr>
            <a:r>
              <a:rPr lang="en-US" sz="2400" dirty="0" smtClean="0">
                <a:latin typeface="Segoe Print" panose="02000600000000000000" pitchFamily="2" charset="0"/>
              </a:rPr>
              <a:t>A  healthy  life and environment</a:t>
            </a:r>
          </a:p>
          <a:p>
            <a:pPr>
              <a:buFont typeface="Wingdings" panose="05000000000000000000" pitchFamily="2" charset="2"/>
              <a:buChar char="v"/>
            </a:pPr>
            <a:r>
              <a:rPr lang="en-US" sz="2400" dirty="0" smtClean="0">
                <a:latin typeface="Segoe Print" panose="02000600000000000000" pitchFamily="2" charset="0"/>
              </a:rPr>
              <a:t>Affordability</a:t>
            </a:r>
          </a:p>
          <a:p>
            <a:pPr>
              <a:buFont typeface="Wingdings" panose="05000000000000000000" pitchFamily="2" charset="2"/>
              <a:buChar char="v"/>
            </a:pPr>
            <a:endParaRPr lang="en-US" sz="1800" dirty="0"/>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2</a:t>
            </a:fld>
            <a:endParaRPr lang="en-US" dirty="0"/>
          </a:p>
        </p:txBody>
      </p:sp>
    </p:spTree>
    <p:extLst>
      <p:ext uri="{BB962C8B-B14F-4D97-AF65-F5344CB8AC3E}">
        <p14:creationId xmlns:p14="http://schemas.microsoft.com/office/powerpoint/2010/main" val="865937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853440"/>
          </a:xfrm>
        </p:spPr>
        <p:txBody>
          <a:bodyPr/>
          <a:lstStyle/>
          <a:p>
            <a:r>
              <a:rPr lang="en-US" dirty="0"/>
              <a:t>What energy are we using</a:t>
            </a:r>
            <a:r>
              <a:rPr lang="en-US" dirty="0" smtClean="0"/>
              <a:t>? </a:t>
            </a:r>
            <a:endParaRPr lang="en-US" dirty="0"/>
          </a:p>
        </p:txBody>
      </p:sp>
      <p:graphicFrame>
        <p:nvGraphicFramePr>
          <p:cNvPr id="3" name="Chart 2"/>
          <p:cNvGraphicFramePr/>
          <p:nvPr>
            <p:extLst>
              <p:ext uri="{D42A27DB-BD31-4B8C-83A1-F6EECF244321}">
                <p14:modId xmlns:p14="http://schemas.microsoft.com/office/powerpoint/2010/main" val="1956832452"/>
              </p:ext>
            </p:extLst>
          </p:nvPr>
        </p:nvGraphicFramePr>
        <p:xfrm>
          <a:off x="4724400" y="1752600"/>
          <a:ext cx="3886200" cy="3276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p:nvPr>
            <p:extLst>
              <p:ext uri="{D42A27DB-BD31-4B8C-83A1-F6EECF244321}">
                <p14:modId xmlns:p14="http://schemas.microsoft.com/office/powerpoint/2010/main" val="4092406617"/>
              </p:ext>
            </p:extLst>
          </p:nvPr>
        </p:nvGraphicFramePr>
        <p:xfrm>
          <a:off x="228600" y="1371600"/>
          <a:ext cx="4953000" cy="3962400"/>
        </p:xfrm>
        <a:graphic>
          <a:graphicData uri="http://schemas.openxmlformats.org/drawingml/2006/chart">
            <c:chart xmlns:c="http://schemas.openxmlformats.org/drawingml/2006/chart" xmlns:r="http://schemas.openxmlformats.org/officeDocument/2006/relationships" r:id="rId4"/>
          </a:graphicData>
        </a:graphic>
      </p:graphicFrame>
      <p:sp>
        <p:nvSpPr>
          <p:cNvPr id="5" name="Date Placeholder 4"/>
          <p:cNvSpPr>
            <a:spLocks noGrp="1"/>
          </p:cNvSpPr>
          <p:nvPr>
            <p:ph type="dt" sz="half" idx="10"/>
          </p:nvPr>
        </p:nvSpPr>
        <p:spPr/>
        <p:txBody>
          <a:bodyPr/>
          <a:lstStyle/>
          <a:p>
            <a:r>
              <a:rPr lang="en-US" smtClean="0"/>
              <a:t>10/21/2014</a:t>
            </a:r>
            <a:endParaRPr lang="en-US" dirty="0"/>
          </a:p>
        </p:txBody>
      </p:sp>
      <p:sp>
        <p:nvSpPr>
          <p:cNvPr id="6" name="Footer Placeholder 5"/>
          <p:cNvSpPr>
            <a:spLocks noGrp="1"/>
          </p:cNvSpPr>
          <p:nvPr>
            <p:ph type="ftr" sz="quarter" idx="11"/>
          </p:nvPr>
        </p:nvSpPr>
        <p:spPr/>
        <p:txBody>
          <a:bodyPr/>
          <a:lstStyle/>
          <a:p>
            <a:r>
              <a:rPr lang="en-US" smtClean="0"/>
              <a:t>MISSOURI DIVISION OF ENERGY</a:t>
            </a:r>
            <a:endParaRPr lang="en-US" dirty="0"/>
          </a:p>
        </p:txBody>
      </p:sp>
      <p:sp>
        <p:nvSpPr>
          <p:cNvPr id="7" name="Slide Number Placeholder 6"/>
          <p:cNvSpPr>
            <a:spLocks noGrp="1"/>
          </p:cNvSpPr>
          <p:nvPr>
            <p:ph type="sldNum" sz="quarter" idx="12"/>
          </p:nvPr>
        </p:nvSpPr>
        <p:spPr/>
        <p:txBody>
          <a:bodyPr/>
          <a:lstStyle/>
          <a:p>
            <a:fld id="{818C65A0-48CA-4488-B845-BF9A89971AA1}" type="slidenum">
              <a:rPr lang="en-US" smtClean="0"/>
              <a:t>3</a:t>
            </a:fld>
            <a:endParaRPr lang="en-US" dirty="0"/>
          </a:p>
        </p:txBody>
      </p:sp>
    </p:spTree>
    <p:extLst>
      <p:ext uri="{BB962C8B-B14F-4D97-AF65-F5344CB8AC3E}">
        <p14:creationId xmlns:p14="http://schemas.microsoft.com/office/powerpoint/2010/main" val="24659024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1295400"/>
            <a:ext cx="3657600" cy="3712464"/>
          </a:xfrm>
        </p:spPr>
        <p:txBody>
          <a:bodyPr>
            <a:normAutofit fontScale="85000" lnSpcReduction="20000"/>
          </a:bodyPr>
          <a:lstStyle/>
          <a:p>
            <a:pPr marL="292100" lvl="0" indent="-292100">
              <a:buFont typeface="Arial"/>
              <a:buChar char="•"/>
            </a:pPr>
            <a:r>
              <a:rPr lang="en-US" sz="2000" b="0" dirty="0"/>
              <a:t>Over 80% of Missouri’s electricity is generated from coal, followed by nuclear and natural gas</a:t>
            </a:r>
            <a:r>
              <a:rPr lang="en-US" sz="2000" b="0" dirty="0" smtClean="0"/>
              <a:t>.</a:t>
            </a:r>
          </a:p>
          <a:p>
            <a:pPr marL="292100" lvl="0" indent="-292100">
              <a:buFont typeface="Arial"/>
              <a:buChar char="•"/>
            </a:pPr>
            <a:endParaRPr lang="en-US" sz="2000" b="0" dirty="0"/>
          </a:p>
          <a:p>
            <a:pPr marL="292100" lvl="0" indent="-292100">
              <a:buFont typeface="Arial"/>
              <a:buChar char="•"/>
            </a:pPr>
            <a:r>
              <a:rPr lang="en-US" sz="2000" b="0" dirty="0"/>
              <a:t>Missouri </a:t>
            </a:r>
            <a:r>
              <a:rPr lang="en-US" sz="2000" b="0" dirty="0" smtClean="0"/>
              <a:t>average residential  </a:t>
            </a:r>
            <a:r>
              <a:rPr lang="en-US" sz="2000" b="0" dirty="0"/>
              <a:t>electricity </a:t>
            </a:r>
            <a:r>
              <a:rPr lang="en-US" sz="2000" b="0" dirty="0" smtClean="0"/>
              <a:t>retail prices </a:t>
            </a:r>
            <a:r>
              <a:rPr lang="en-US" sz="2000" b="0" dirty="0"/>
              <a:t>rank 26</a:t>
            </a:r>
            <a:r>
              <a:rPr lang="en-US" sz="2000" b="0" baseline="30000" dirty="0"/>
              <a:t>th</a:t>
            </a:r>
            <a:r>
              <a:rPr lang="en-US" sz="2000" b="0" dirty="0"/>
              <a:t> in the </a:t>
            </a:r>
            <a:r>
              <a:rPr lang="en-US" sz="2000" b="0" dirty="0" smtClean="0"/>
              <a:t>nation as reported in June 2014.</a:t>
            </a:r>
          </a:p>
          <a:p>
            <a:pPr marL="292100" lvl="0" indent="-292100">
              <a:buFont typeface="Arial"/>
              <a:buChar char="•"/>
            </a:pPr>
            <a:endParaRPr lang="en-US" sz="2000" b="0" dirty="0"/>
          </a:p>
          <a:p>
            <a:pPr marL="292100" lvl="0" indent="-292100">
              <a:buFont typeface="Arial"/>
              <a:buChar char="•"/>
            </a:pPr>
            <a:r>
              <a:rPr lang="en-US" sz="2000" b="0" dirty="0"/>
              <a:t>Wind now closely trails hydroelectric power as a renewable energy source in Missouri’s electricity mix. Total renewable energy generation represents 2.1%.</a:t>
            </a:r>
          </a:p>
          <a:p>
            <a:pPr marL="457200" indent="-457200">
              <a:buFont typeface="Arial"/>
              <a:buChar char="•"/>
            </a:pPr>
            <a:endParaRPr lang="en-US" sz="1800" dirty="0"/>
          </a:p>
        </p:txBody>
      </p:sp>
      <p:sp>
        <p:nvSpPr>
          <p:cNvPr id="4" name="Title 3"/>
          <p:cNvSpPr>
            <a:spLocks noGrp="1"/>
          </p:cNvSpPr>
          <p:nvPr>
            <p:ph type="title"/>
          </p:nvPr>
        </p:nvSpPr>
        <p:spPr>
          <a:xfrm>
            <a:off x="822960" y="457200"/>
            <a:ext cx="7520940" cy="533400"/>
          </a:xfrm>
        </p:spPr>
        <p:txBody>
          <a:bodyPr/>
          <a:lstStyle/>
          <a:p>
            <a:r>
              <a:rPr lang="en-US" dirty="0" smtClean="0"/>
              <a:t>electricity</a:t>
            </a:r>
            <a:endParaRPr lang="en-US" dirty="0"/>
          </a:p>
        </p:txBody>
      </p:sp>
      <p:graphicFrame>
        <p:nvGraphicFramePr>
          <p:cNvPr id="5" name="Chart 4"/>
          <p:cNvGraphicFramePr/>
          <p:nvPr>
            <p:extLst>
              <p:ext uri="{D42A27DB-BD31-4B8C-83A1-F6EECF244321}">
                <p14:modId xmlns:p14="http://schemas.microsoft.com/office/powerpoint/2010/main" val="3136285945"/>
              </p:ext>
            </p:extLst>
          </p:nvPr>
        </p:nvGraphicFramePr>
        <p:xfrm>
          <a:off x="3733800" y="838200"/>
          <a:ext cx="5334000" cy="4495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a:graphicFrameLocks/>
          </p:cNvGraphicFramePr>
          <p:nvPr>
            <p:extLst>
              <p:ext uri="{D42A27DB-BD31-4B8C-83A1-F6EECF244321}">
                <p14:modId xmlns:p14="http://schemas.microsoft.com/office/powerpoint/2010/main" val="755385532"/>
              </p:ext>
            </p:extLst>
          </p:nvPr>
        </p:nvGraphicFramePr>
        <p:xfrm>
          <a:off x="3886200" y="1219200"/>
          <a:ext cx="5401574" cy="4572000"/>
        </p:xfrm>
        <a:graphic>
          <a:graphicData uri="http://schemas.openxmlformats.org/drawingml/2006/chart">
            <c:chart xmlns:c="http://schemas.openxmlformats.org/drawingml/2006/chart" xmlns:r="http://schemas.openxmlformats.org/officeDocument/2006/relationships" r:id="rId4"/>
          </a:graphicData>
        </a:graphic>
      </p:graphicFrame>
      <p:sp>
        <p:nvSpPr>
          <p:cNvPr id="3" name="Date Placeholder 2"/>
          <p:cNvSpPr>
            <a:spLocks noGrp="1"/>
          </p:cNvSpPr>
          <p:nvPr>
            <p:ph type="dt" sz="half" idx="10"/>
          </p:nvPr>
        </p:nvSpPr>
        <p:spPr/>
        <p:txBody>
          <a:bodyPr/>
          <a:lstStyle/>
          <a:p>
            <a:r>
              <a:rPr lang="en-US" smtClean="0"/>
              <a:t>10/21/2014</a:t>
            </a:r>
            <a:endParaRPr lang="en-US" dirty="0"/>
          </a:p>
        </p:txBody>
      </p:sp>
      <p:sp>
        <p:nvSpPr>
          <p:cNvPr id="7" name="Footer Placeholder 6"/>
          <p:cNvSpPr>
            <a:spLocks noGrp="1"/>
          </p:cNvSpPr>
          <p:nvPr>
            <p:ph type="ftr" sz="quarter" idx="11"/>
          </p:nvPr>
        </p:nvSpPr>
        <p:spPr/>
        <p:txBody>
          <a:bodyPr/>
          <a:lstStyle/>
          <a:p>
            <a:r>
              <a:rPr lang="en-US" smtClean="0"/>
              <a:t>MISSOURI DIVISION OF ENERGY</a:t>
            </a:r>
            <a:endParaRPr lang="en-US" dirty="0"/>
          </a:p>
        </p:txBody>
      </p:sp>
      <p:sp>
        <p:nvSpPr>
          <p:cNvPr id="8" name="Slide Number Placeholder 7"/>
          <p:cNvSpPr>
            <a:spLocks noGrp="1"/>
          </p:cNvSpPr>
          <p:nvPr>
            <p:ph type="sldNum" sz="quarter" idx="12"/>
          </p:nvPr>
        </p:nvSpPr>
        <p:spPr/>
        <p:txBody>
          <a:bodyPr/>
          <a:lstStyle/>
          <a:p>
            <a:fld id="{818C65A0-48CA-4488-B845-BF9A89971AA1}" type="slidenum">
              <a:rPr lang="en-US" smtClean="0"/>
              <a:t>4</a:t>
            </a:fld>
            <a:endParaRPr lang="en-US" dirty="0"/>
          </a:p>
        </p:txBody>
      </p:sp>
    </p:spTree>
    <p:extLst>
      <p:ext uri="{BB962C8B-B14F-4D97-AF65-F5344CB8AC3E}">
        <p14:creationId xmlns:p14="http://schemas.microsoft.com/office/powerpoint/2010/main" val="2458216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33400" y="1828800"/>
            <a:ext cx="3124200" cy="2057400"/>
          </a:xfrm>
        </p:spPr>
        <p:txBody>
          <a:bodyPr>
            <a:normAutofit fontScale="85000" lnSpcReduction="20000"/>
          </a:bodyPr>
          <a:lstStyle/>
          <a:p>
            <a:pPr marL="228600" lvl="0" indent="-228600">
              <a:buFont typeface="Arial"/>
              <a:buChar char="•"/>
            </a:pPr>
            <a:r>
              <a:rPr lang="en-US" dirty="0" smtClean="0"/>
              <a:t>53% Natural Gas</a:t>
            </a:r>
          </a:p>
          <a:p>
            <a:pPr marL="228600" lvl="0" indent="-228600">
              <a:buFont typeface="Arial"/>
              <a:buChar char="•"/>
            </a:pPr>
            <a:endParaRPr lang="en-US" dirty="0" smtClean="0"/>
          </a:p>
          <a:p>
            <a:pPr marL="228600" lvl="0" indent="-228600">
              <a:buFont typeface="Arial"/>
              <a:buChar char="•"/>
            </a:pPr>
            <a:r>
              <a:rPr lang="en-US" dirty="0" smtClean="0"/>
              <a:t>32% Electricity</a:t>
            </a:r>
          </a:p>
          <a:p>
            <a:pPr marL="228600" lvl="0" indent="-228600">
              <a:buFont typeface="Arial"/>
              <a:buChar char="•"/>
            </a:pPr>
            <a:endParaRPr lang="en-US" dirty="0" smtClean="0"/>
          </a:p>
          <a:p>
            <a:pPr marL="228600" indent="-228600">
              <a:buFont typeface="Arial"/>
              <a:buChar char="•"/>
            </a:pPr>
            <a:r>
              <a:rPr lang="en-US" dirty="0" smtClean="0"/>
              <a:t>10% Propane (LPG)</a:t>
            </a:r>
            <a:endParaRPr lang="en-US" dirty="0"/>
          </a:p>
        </p:txBody>
      </p:sp>
      <p:sp>
        <p:nvSpPr>
          <p:cNvPr id="4" name="Title 3"/>
          <p:cNvSpPr>
            <a:spLocks noGrp="1"/>
          </p:cNvSpPr>
          <p:nvPr>
            <p:ph type="title"/>
          </p:nvPr>
        </p:nvSpPr>
        <p:spPr>
          <a:xfrm>
            <a:off x="533400" y="533400"/>
            <a:ext cx="7810500" cy="685800"/>
          </a:xfrm>
        </p:spPr>
        <p:txBody>
          <a:bodyPr/>
          <a:lstStyle/>
          <a:p>
            <a:r>
              <a:rPr lang="en-US" dirty="0" smtClean="0"/>
              <a:t>What heats </a:t>
            </a:r>
            <a:r>
              <a:rPr lang="en-US" dirty="0" err="1" smtClean="0"/>
              <a:t>oUr</a:t>
            </a:r>
            <a:r>
              <a:rPr lang="en-US" dirty="0" smtClean="0"/>
              <a:t> homes?  </a:t>
            </a:r>
            <a:endParaRPr lang="en-US" dirty="0"/>
          </a:p>
        </p:txBody>
      </p:sp>
      <p:graphicFrame>
        <p:nvGraphicFramePr>
          <p:cNvPr id="6" name="Chart 5"/>
          <p:cNvGraphicFramePr/>
          <p:nvPr>
            <p:extLst>
              <p:ext uri="{D42A27DB-BD31-4B8C-83A1-F6EECF244321}">
                <p14:modId xmlns:p14="http://schemas.microsoft.com/office/powerpoint/2010/main" val="1937369057"/>
              </p:ext>
            </p:extLst>
          </p:nvPr>
        </p:nvGraphicFramePr>
        <p:xfrm>
          <a:off x="3429000" y="914400"/>
          <a:ext cx="54864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3" name="Date Placeholder 2"/>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smtClean="0"/>
              <a:t>MISSOURI DIVISION OF ENERGY</a:t>
            </a:r>
            <a:endParaRPr lang="en-US" dirty="0"/>
          </a:p>
        </p:txBody>
      </p:sp>
      <p:sp>
        <p:nvSpPr>
          <p:cNvPr id="7" name="Slide Number Placeholder 6"/>
          <p:cNvSpPr>
            <a:spLocks noGrp="1"/>
          </p:cNvSpPr>
          <p:nvPr>
            <p:ph type="sldNum" sz="quarter" idx="12"/>
          </p:nvPr>
        </p:nvSpPr>
        <p:spPr/>
        <p:txBody>
          <a:bodyPr/>
          <a:lstStyle/>
          <a:p>
            <a:fld id="{818C65A0-48CA-4488-B845-BF9A89971AA1}" type="slidenum">
              <a:rPr lang="en-US" smtClean="0"/>
              <a:t>5</a:t>
            </a:fld>
            <a:endParaRPr lang="en-US" dirty="0"/>
          </a:p>
        </p:txBody>
      </p:sp>
    </p:spTree>
    <p:extLst>
      <p:ext uri="{BB962C8B-B14F-4D97-AF65-F5344CB8AC3E}">
        <p14:creationId xmlns:p14="http://schemas.microsoft.com/office/powerpoint/2010/main" val="31299837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762000"/>
            <a:ext cx="7520940" cy="609600"/>
          </a:xfrm>
        </p:spPr>
        <p:txBody>
          <a:bodyPr/>
          <a:lstStyle/>
          <a:p>
            <a:r>
              <a:rPr lang="en-US" dirty="0" smtClean="0"/>
              <a:t>Realities and Challenges</a:t>
            </a:r>
            <a:endParaRPr lang="en-US" dirty="0"/>
          </a:p>
        </p:txBody>
      </p:sp>
      <p:sp>
        <p:nvSpPr>
          <p:cNvPr id="3" name="Content Placeholder 2"/>
          <p:cNvSpPr>
            <a:spLocks noGrp="1"/>
          </p:cNvSpPr>
          <p:nvPr>
            <p:ph idx="1"/>
          </p:nvPr>
        </p:nvSpPr>
        <p:spPr>
          <a:xfrm>
            <a:off x="762000" y="1676400"/>
            <a:ext cx="7520940" cy="3505200"/>
          </a:xfrm>
        </p:spPr>
        <p:txBody>
          <a:bodyPr>
            <a:normAutofit lnSpcReduction="10000"/>
          </a:bodyPr>
          <a:lstStyle/>
          <a:p>
            <a:pPr>
              <a:buFont typeface="Wingdings" panose="05000000000000000000" pitchFamily="2" charset="2"/>
              <a:buChar char="v"/>
            </a:pPr>
            <a:r>
              <a:rPr lang="en-US" sz="2400" dirty="0" smtClean="0"/>
              <a:t>Energy should not be taken for granted.  We need to plan for our future</a:t>
            </a:r>
          </a:p>
          <a:p>
            <a:pPr lvl="1">
              <a:buFont typeface="Wingdings" panose="05000000000000000000" pitchFamily="2" charset="2"/>
              <a:buChar char="v"/>
            </a:pPr>
            <a:r>
              <a:rPr lang="en-US" sz="2400" dirty="0" smtClean="0"/>
              <a:t>Maintain a diverse energy portfolio to sustain and adapt for the future</a:t>
            </a:r>
          </a:p>
          <a:p>
            <a:pPr lvl="1">
              <a:buFont typeface="Wingdings" panose="05000000000000000000" pitchFamily="2" charset="2"/>
              <a:buChar char="v"/>
            </a:pPr>
            <a:r>
              <a:rPr lang="en-US" sz="2400" dirty="0" smtClean="0"/>
              <a:t>Comply with federal air and water regulations</a:t>
            </a:r>
          </a:p>
          <a:p>
            <a:pPr lvl="1">
              <a:buFont typeface="Wingdings" panose="05000000000000000000" pitchFamily="2" charset="2"/>
              <a:buChar char="v"/>
            </a:pPr>
            <a:r>
              <a:rPr lang="en-US" sz="2400" dirty="0" smtClean="0"/>
              <a:t>Ensure that our energy infrastructure can meet our future needs</a:t>
            </a:r>
          </a:p>
          <a:p>
            <a:pPr lvl="1">
              <a:buFont typeface="Wingdings" panose="05000000000000000000" pitchFamily="2" charset="2"/>
              <a:buChar char="v"/>
            </a:pPr>
            <a:r>
              <a:rPr lang="en-US" sz="2400" dirty="0" smtClean="0"/>
              <a:t>Ensure  a reliable energy supply safe from disruptions</a:t>
            </a:r>
          </a:p>
          <a:p>
            <a:pPr lvl="1">
              <a:buFont typeface="Wingdings" panose="05000000000000000000" pitchFamily="2" charset="2"/>
              <a:buChar char="v"/>
            </a:pPr>
            <a:r>
              <a:rPr lang="en-US" sz="2400" dirty="0" smtClean="0"/>
              <a:t>Keep energy prices affordable</a:t>
            </a:r>
          </a:p>
          <a:p>
            <a:pPr marL="0" indent="0"/>
            <a:endParaRPr lang="en-US" dirty="0" smtClean="0">
              <a:solidFill>
                <a:srgbClr val="FF0000"/>
              </a:solidFill>
            </a:endParaRPr>
          </a:p>
          <a:p>
            <a:pPr>
              <a:buFont typeface="Wingdings" panose="05000000000000000000" pitchFamily="2" charset="2"/>
              <a:buChar char="v"/>
            </a:pPr>
            <a:endParaRPr lang="en-US" dirty="0"/>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6</a:t>
            </a:fld>
            <a:endParaRPr lang="en-US" dirty="0"/>
          </a:p>
        </p:txBody>
      </p:sp>
    </p:spTree>
    <p:extLst>
      <p:ext uri="{BB962C8B-B14F-4D97-AF65-F5344CB8AC3E}">
        <p14:creationId xmlns:p14="http://schemas.microsoft.com/office/powerpoint/2010/main" val="4102564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686800" cy="1066800"/>
          </a:xfrm>
        </p:spPr>
        <p:txBody>
          <a:bodyPr/>
          <a:lstStyle/>
          <a:p>
            <a:pPr lvl="1" algn="l" rtl="0">
              <a:spcBef>
                <a:spcPct val="0"/>
              </a:spcBef>
            </a:pPr>
            <a:r>
              <a:rPr lang="en-US" sz="3200" dirty="0" smtClean="0">
                <a:latin typeface="+mj-lt"/>
              </a:rPr>
              <a:t>Missouri Governor Jeremiah W. (Jay) Nixon</a:t>
            </a:r>
            <a:br>
              <a:rPr lang="en-US" sz="3200" dirty="0" smtClean="0">
                <a:latin typeface="+mj-lt"/>
              </a:rPr>
            </a:br>
            <a:endParaRPr lang="en-US" sz="3200" dirty="0">
              <a:latin typeface="+mj-lt"/>
            </a:endParaRPr>
          </a:p>
        </p:txBody>
      </p:sp>
      <p:sp>
        <p:nvSpPr>
          <p:cNvPr id="6" name="Content Placeholder 5"/>
          <p:cNvSpPr>
            <a:spLocks noGrp="1"/>
          </p:cNvSpPr>
          <p:nvPr>
            <p:ph idx="1"/>
          </p:nvPr>
        </p:nvSpPr>
        <p:spPr>
          <a:xfrm>
            <a:off x="457200" y="1752600"/>
            <a:ext cx="8229600" cy="3276600"/>
          </a:xfrm>
        </p:spPr>
        <p:txBody>
          <a:bodyPr>
            <a:normAutofit/>
          </a:bodyPr>
          <a:lstStyle/>
          <a:p>
            <a:pPr marL="0" lvl="1" indent="0">
              <a:buNone/>
            </a:pPr>
            <a:r>
              <a:rPr lang="en-US" sz="2800" dirty="0" smtClean="0">
                <a:latin typeface="+mj-lt"/>
              </a:rPr>
              <a:t>Executive Order 14-06</a:t>
            </a:r>
            <a:endParaRPr lang="en-US" sz="2400" dirty="0">
              <a:latin typeface="+mj-lt"/>
            </a:endParaRPr>
          </a:p>
          <a:p>
            <a:pPr marL="0" lvl="1" indent="0">
              <a:buNone/>
            </a:pPr>
            <a:endParaRPr lang="en-US" sz="2400" dirty="0">
              <a:latin typeface="+mj-lt"/>
            </a:endParaRPr>
          </a:p>
          <a:p>
            <a:pPr marL="0" lvl="1" indent="0">
              <a:buNone/>
            </a:pPr>
            <a:r>
              <a:rPr lang="en-US" sz="2400" dirty="0" smtClean="0">
                <a:solidFill>
                  <a:srgbClr val="0070C0"/>
                </a:solidFill>
                <a:latin typeface="Segoe Print" panose="02000600000000000000" pitchFamily="2" charset="0"/>
              </a:rPr>
              <a:t>“..develop a comprehensive State Energy Plan to chart a course toward a sustainable and prosperous energy future that will create jobs and improve Missourian’s quality of life”  </a:t>
            </a:r>
            <a:endParaRPr lang="en-US" sz="2400" dirty="0">
              <a:solidFill>
                <a:srgbClr val="0070C0"/>
              </a:solidFill>
              <a:latin typeface="Segoe Print" panose="02000600000000000000" pitchFamily="2" charset="0"/>
            </a:endParaRPr>
          </a:p>
        </p:txBody>
      </p:sp>
      <p:sp>
        <p:nvSpPr>
          <p:cNvPr id="2" name="Date Placeholder 1"/>
          <p:cNvSpPr>
            <a:spLocks noGrp="1"/>
          </p:cNvSpPr>
          <p:nvPr>
            <p:ph type="dt" sz="half" idx="10"/>
          </p:nvPr>
        </p:nvSpPr>
        <p:spPr/>
        <p:txBody>
          <a:bodyPr/>
          <a:lstStyle/>
          <a:p>
            <a:r>
              <a:rPr lang="en-US" smtClean="0"/>
              <a:t>10/21/2014</a:t>
            </a:r>
            <a:endParaRPr lang="en-US" dirty="0"/>
          </a:p>
        </p:txBody>
      </p:sp>
      <p:sp>
        <p:nvSpPr>
          <p:cNvPr id="3" name="Footer Placeholder 2"/>
          <p:cNvSpPr>
            <a:spLocks noGrp="1"/>
          </p:cNvSpPr>
          <p:nvPr>
            <p:ph type="ftr" sz="quarter" idx="11"/>
          </p:nvPr>
        </p:nvSpPr>
        <p:spPr/>
        <p:txBody>
          <a:bodyPr/>
          <a:lstStyle/>
          <a:p>
            <a:r>
              <a:rPr lang="en-US" dirty="0" smtClean="0"/>
              <a:t>MISSOURI DIVISION OF ENERGY</a:t>
            </a:r>
            <a:endParaRPr lang="en-US" dirty="0"/>
          </a:p>
        </p:txBody>
      </p:sp>
      <p:sp>
        <p:nvSpPr>
          <p:cNvPr id="5" name="Slide Number Placeholder 4"/>
          <p:cNvSpPr>
            <a:spLocks noGrp="1"/>
          </p:cNvSpPr>
          <p:nvPr>
            <p:ph type="sldNum" sz="quarter" idx="12"/>
          </p:nvPr>
        </p:nvSpPr>
        <p:spPr/>
        <p:txBody>
          <a:bodyPr/>
          <a:lstStyle/>
          <a:p>
            <a:fld id="{818C65A0-48CA-4488-B845-BF9A89971AA1}" type="slidenum">
              <a:rPr lang="en-US" smtClean="0"/>
              <a:t>7</a:t>
            </a:fld>
            <a:endParaRPr lang="en-US" dirty="0"/>
          </a:p>
        </p:txBody>
      </p:sp>
    </p:spTree>
    <p:extLst>
      <p:ext uri="{BB962C8B-B14F-4D97-AF65-F5344CB8AC3E}">
        <p14:creationId xmlns:p14="http://schemas.microsoft.com/office/powerpoint/2010/main" val="2604806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609600"/>
            <a:ext cx="7520940" cy="685800"/>
          </a:xfrm>
        </p:spPr>
        <p:txBody>
          <a:bodyPr/>
          <a:lstStyle/>
          <a:p>
            <a:r>
              <a:rPr lang="en-US" dirty="0" smtClean="0"/>
              <a:t>Executive order 14-06</a:t>
            </a:r>
            <a:endParaRPr lang="en-US" dirty="0"/>
          </a:p>
        </p:txBody>
      </p:sp>
      <p:sp>
        <p:nvSpPr>
          <p:cNvPr id="3" name="Content Placeholder 2"/>
          <p:cNvSpPr>
            <a:spLocks noGrp="1"/>
          </p:cNvSpPr>
          <p:nvPr>
            <p:ph idx="1"/>
          </p:nvPr>
        </p:nvSpPr>
        <p:spPr>
          <a:xfrm>
            <a:off x="762000" y="1676400"/>
            <a:ext cx="8153400" cy="4038600"/>
          </a:xfrm>
        </p:spPr>
        <p:txBody>
          <a:bodyPr>
            <a:noAutofit/>
          </a:bodyPr>
          <a:lstStyle/>
          <a:p>
            <a:r>
              <a:rPr lang="en-US" sz="2400" dirty="0" smtClean="0">
                <a:latin typeface="Segoe Print" panose="02000600000000000000" pitchFamily="2" charset="0"/>
              </a:rPr>
              <a:t>The Division of Energy shall. . . .</a:t>
            </a:r>
          </a:p>
          <a:p>
            <a:pPr>
              <a:buFont typeface="Wingdings" panose="05000000000000000000" pitchFamily="2" charset="2"/>
              <a:buChar char="ü"/>
            </a:pPr>
            <a:r>
              <a:rPr lang="en-US" sz="2400" dirty="0" smtClean="0">
                <a:solidFill>
                  <a:srgbClr val="0070C0"/>
                </a:solidFill>
                <a:latin typeface="Segoe Print" panose="02000600000000000000" pitchFamily="2" charset="0"/>
              </a:rPr>
              <a:t>Solicit input from the public and energy stakeholders</a:t>
            </a:r>
          </a:p>
          <a:p>
            <a:pPr>
              <a:buFont typeface="Wingdings" panose="05000000000000000000" pitchFamily="2" charset="2"/>
              <a:buChar char="ü"/>
            </a:pPr>
            <a:r>
              <a:rPr lang="en-US" sz="2400" dirty="0" smtClean="0">
                <a:solidFill>
                  <a:srgbClr val="0070C0"/>
                </a:solidFill>
                <a:latin typeface="Segoe Print" panose="02000600000000000000" pitchFamily="2" charset="0"/>
              </a:rPr>
              <a:t>Assess energy supply and demand</a:t>
            </a:r>
          </a:p>
          <a:p>
            <a:pPr>
              <a:buFont typeface="Wingdings" panose="05000000000000000000" pitchFamily="2" charset="2"/>
              <a:buChar char="ü"/>
            </a:pPr>
            <a:r>
              <a:rPr lang="en-US" sz="2400" dirty="0" smtClean="0">
                <a:solidFill>
                  <a:srgbClr val="0070C0"/>
                </a:solidFill>
                <a:latin typeface="Segoe Print" panose="02000600000000000000" pitchFamily="2" charset="0"/>
              </a:rPr>
              <a:t>Examine policies, statutes and regulations</a:t>
            </a:r>
          </a:p>
          <a:p>
            <a:pPr>
              <a:buFont typeface="Wingdings" panose="05000000000000000000" pitchFamily="2" charset="2"/>
              <a:buChar char="ü"/>
            </a:pPr>
            <a:r>
              <a:rPr lang="en-US" sz="2400" dirty="0" smtClean="0">
                <a:solidFill>
                  <a:srgbClr val="0070C0"/>
                </a:solidFill>
                <a:latin typeface="Segoe Print" panose="02000600000000000000" pitchFamily="2" charset="0"/>
              </a:rPr>
              <a:t>Guide development of energy infrastructure</a:t>
            </a:r>
          </a:p>
          <a:p>
            <a:pPr>
              <a:buFont typeface="Wingdings" panose="05000000000000000000" pitchFamily="2" charset="2"/>
              <a:buChar char="ü"/>
            </a:pPr>
            <a:r>
              <a:rPr lang="en-US" sz="2400" dirty="0" smtClean="0">
                <a:solidFill>
                  <a:srgbClr val="0070C0"/>
                </a:solidFill>
                <a:latin typeface="Segoe Print" panose="02000600000000000000" pitchFamily="2" charset="0"/>
              </a:rPr>
              <a:t>Deliver State Energy Plan to the Governor by May 31, 2015</a:t>
            </a:r>
            <a:endParaRPr lang="en-US" sz="2400" dirty="0">
              <a:solidFill>
                <a:srgbClr val="0070C0"/>
              </a:solidFill>
              <a:latin typeface="Segoe Print" panose="02000600000000000000" pitchFamily="2" charset="0"/>
            </a:endParaRPr>
          </a:p>
        </p:txBody>
      </p:sp>
      <p:sp>
        <p:nvSpPr>
          <p:cNvPr id="4" name="Date Placeholder 3"/>
          <p:cNvSpPr>
            <a:spLocks noGrp="1"/>
          </p:cNvSpPr>
          <p:nvPr>
            <p:ph type="dt" sz="half" idx="10"/>
          </p:nvPr>
        </p:nvSpPr>
        <p:spPr/>
        <p:txBody>
          <a:bodyPr/>
          <a:lstStyle/>
          <a:p>
            <a:r>
              <a:rPr lang="en-US" smtClean="0"/>
              <a:t>10/21/2014</a:t>
            </a:r>
            <a:endParaRPr lang="en-US" dirty="0"/>
          </a:p>
        </p:txBody>
      </p:sp>
      <p:sp>
        <p:nvSpPr>
          <p:cNvPr id="5" name="Footer Placeholder 4"/>
          <p:cNvSpPr>
            <a:spLocks noGrp="1"/>
          </p:cNvSpPr>
          <p:nvPr>
            <p:ph type="ftr" sz="quarter" idx="11"/>
          </p:nvPr>
        </p:nvSpPr>
        <p:spPr/>
        <p:txBody>
          <a:bodyPr/>
          <a:lstStyle/>
          <a:p>
            <a:r>
              <a:rPr lang="en-US" smtClean="0"/>
              <a:t>MISSOURI DIVISION OF ENERGY</a:t>
            </a:r>
            <a:endParaRPr lang="en-US" dirty="0"/>
          </a:p>
        </p:txBody>
      </p:sp>
      <p:sp>
        <p:nvSpPr>
          <p:cNvPr id="6" name="Slide Number Placeholder 5"/>
          <p:cNvSpPr>
            <a:spLocks noGrp="1"/>
          </p:cNvSpPr>
          <p:nvPr>
            <p:ph type="sldNum" sz="quarter" idx="12"/>
          </p:nvPr>
        </p:nvSpPr>
        <p:spPr/>
        <p:txBody>
          <a:bodyPr/>
          <a:lstStyle/>
          <a:p>
            <a:fld id="{818C65A0-48CA-4488-B845-BF9A89971AA1}" type="slidenum">
              <a:rPr lang="en-US" smtClean="0"/>
              <a:t>8</a:t>
            </a:fld>
            <a:endParaRPr lang="en-US" dirty="0"/>
          </a:p>
        </p:txBody>
      </p:sp>
    </p:spTree>
    <p:extLst>
      <p:ext uri="{BB962C8B-B14F-4D97-AF65-F5344CB8AC3E}">
        <p14:creationId xmlns:p14="http://schemas.microsoft.com/office/powerpoint/2010/main" val="1188111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rot="19140000">
            <a:off x="413127" y="1069086"/>
            <a:ext cx="5648623" cy="1597474"/>
          </a:xfrm>
        </p:spPr>
        <p:txBody>
          <a:bodyPr/>
          <a:lstStyle/>
          <a:p>
            <a:r>
              <a:rPr lang="en-US" sz="3600" dirty="0" smtClean="0"/>
              <a:t>Missouri Energy Plan</a:t>
            </a:r>
            <a:endParaRPr lang="en-US" sz="3600" dirty="0"/>
          </a:p>
        </p:txBody>
      </p:sp>
      <p:sp>
        <p:nvSpPr>
          <p:cNvPr id="6" name="Subtitle 5"/>
          <p:cNvSpPr>
            <a:spLocks noGrp="1"/>
          </p:cNvSpPr>
          <p:nvPr>
            <p:ph type="subTitle" idx="1"/>
          </p:nvPr>
        </p:nvSpPr>
        <p:spPr>
          <a:xfrm rot="19140000">
            <a:off x="2048472" y="2579989"/>
            <a:ext cx="6511131" cy="2034994"/>
          </a:xfrm>
        </p:spPr>
        <p:txBody>
          <a:bodyPr>
            <a:noAutofit/>
          </a:bodyPr>
          <a:lstStyle/>
          <a:p>
            <a:pPr algn="ctr"/>
            <a:r>
              <a:rPr lang="en-US" sz="2800" b="1" dirty="0" smtClean="0">
                <a:latin typeface="Segoe Print" panose="02000600000000000000" pitchFamily="2" charset="0"/>
              </a:rPr>
              <a:t>A path to clean, affordable, abundant energy</a:t>
            </a:r>
            <a:endParaRPr lang="en-US" sz="2800" b="1" dirty="0">
              <a:latin typeface="Segoe Print" panose="02000600000000000000"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5400" y="5410200"/>
            <a:ext cx="3798982" cy="1123448"/>
          </a:xfrm>
          <a:prstGeom prst="rect">
            <a:avLst/>
          </a:prstGeom>
        </p:spPr>
      </p:pic>
      <p:sp>
        <p:nvSpPr>
          <p:cNvPr id="2" name="Date Placeholder 1"/>
          <p:cNvSpPr>
            <a:spLocks noGrp="1"/>
          </p:cNvSpPr>
          <p:nvPr>
            <p:ph type="dt" sz="half" idx="10"/>
          </p:nvPr>
        </p:nvSpPr>
        <p:spPr/>
        <p:txBody>
          <a:bodyPr/>
          <a:lstStyle/>
          <a:p>
            <a:r>
              <a:rPr lang="en-US" smtClean="0"/>
              <a:t>10/21/2014</a:t>
            </a:r>
            <a:endParaRPr lang="en-US" dirty="0"/>
          </a:p>
        </p:txBody>
      </p:sp>
      <p:sp>
        <p:nvSpPr>
          <p:cNvPr id="3" name="Footer Placeholder 2"/>
          <p:cNvSpPr>
            <a:spLocks noGrp="1"/>
          </p:cNvSpPr>
          <p:nvPr>
            <p:ph type="ftr" sz="quarter" idx="11"/>
          </p:nvPr>
        </p:nvSpPr>
        <p:spPr/>
        <p:txBody>
          <a:bodyPr/>
          <a:lstStyle/>
          <a:p>
            <a:r>
              <a:rPr lang="en-US" dirty="0" smtClean="0"/>
              <a:t>MISSOURI DIVISION OF ENERGY</a:t>
            </a:r>
            <a:endParaRPr lang="en-US" dirty="0"/>
          </a:p>
        </p:txBody>
      </p:sp>
      <p:sp>
        <p:nvSpPr>
          <p:cNvPr id="5" name="Slide Number Placeholder 4"/>
          <p:cNvSpPr>
            <a:spLocks noGrp="1"/>
          </p:cNvSpPr>
          <p:nvPr>
            <p:ph type="sldNum" sz="quarter" idx="12"/>
          </p:nvPr>
        </p:nvSpPr>
        <p:spPr/>
        <p:txBody>
          <a:bodyPr/>
          <a:lstStyle/>
          <a:p>
            <a:fld id="{818C65A0-48CA-4488-B845-BF9A89971AA1}" type="slidenum">
              <a:rPr lang="en-US" smtClean="0"/>
              <a:t>9</a:t>
            </a:fld>
            <a:endParaRPr lang="en-US" dirty="0"/>
          </a:p>
        </p:txBody>
      </p:sp>
    </p:spTree>
    <p:extLst>
      <p:ext uri="{BB962C8B-B14F-4D97-AF65-F5344CB8AC3E}">
        <p14:creationId xmlns:p14="http://schemas.microsoft.com/office/powerpoint/2010/main" val="37740837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1960</TotalTime>
  <Words>946</Words>
  <Application>Microsoft Office PowerPoint</Application>
  <PresentationFormat>On-screen Show (4:3)</PresentationFormat>
  <Paragraphs>215</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Angles</vt:lpstr>
      <vt:lpstr>Missouri ENERGY PROFILE</vt:lpstr>
      <vt:lpstr>Why are we here?</vt:lpstr>
      <vt:lpstr>What energy are we using? </vt:lpstr>
      <vt:lpstr>electricity</vt:lpstr>
      <vt:lpstr>What heats oUr homes?  </vt:lpstr>
      <vt:lpstr>Realities and Challenges</vt:lpstr>
      <vt:lpstr>Missouri Governor Jeremiah W. (Jay) Nixon </vt:lpstr>
      <vt:lpstr>Executive order 14-06</vt:lpstr>
      <vt:lpstr>Missouri Energy Plan</vt:lpstr>
      <vt:lpstr>OBJECTIVE</vt:lpstr>
      <vt:lpstr>TOPICS ADDRESSED BY THE PLAN</vt:lpstr>
      <vt:lpstr>timeline</vt:lpstr>
      <vt:lpstr>PUBLIC OUTREACH MEETINGS</vt:lpstr>
      <vt:lpstr>Steering committee</vt:lpstr>
      <vt:lpstr>All interested missourians</vt:lpstr>
      <vt:lpstr>Missouri energy plan --- A path to clean, affordable and abundant energy </vt:lpstr>
    </vt:vector>
  </TitlesOfParts>
  <Company>State of Missouri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Morfeld, Angie</dc:creator>
  <cp:lastModifiedBy>Page 1</cp:lastModifiedBy>
  <cp:revision>120</cp:revision>
  <cp:lastPrinted>2014-10-15T15:17:44Z</cp:lastPrinted>
  <dcterms:created xsi:type="dcterms:W3CDTF">2013-08-22T16:19:20Z</dcterms:created>
  <dcterms:modified xsi:type="dcterms:W3CDTF">2014-10-21T19:46:15Z</dcterms:modified>
</cp:coreProperties>
</file>