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57" r:id="rId4"/>
    <p:sldId id="269" r:id="rId5"/>
    <p:sldId id="258" r:id="rId6"/>
    <p:sldId id="290" r:id="rId7"/>
    <p:sldId id="281" r:id="rId8"/>
    <p:sldId id="278" r:id="rId9"/>
    <p:sldId id="285" r:id="rId10"/>
    <p:sldId id="274" r:id="rId11"/>
    <p:sldId id="282" r:id="rId12"/>
    <p:sldId id="275" r:id="rId13"/>
    <p:sldId id="283" r:id="rId14"/>
    <p:sldId id="276" r:id="rId15"/>
    <p:sldId id="284" r:id="rId16"/>
    <p:sldId id="279" r:id="rId17"/>
    <p:sldId id="271" r:id="rId18"/>
    <p:sldId id="291" r:id="rId19"/>
    <p:sldId id="280" r:id="rId20"/>
    <p:sldId id="272" r:id="rId21"/>
    <p:sldId id="263" r:id="rId22"/>
    <p:sldId id="270" r:id="rId23"/>
    <p:sldId id="288" r:id="rId24"/>
    <p:sldId id="289" r:id="rId25"/>
    <p:sldId id="28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254473-6B71-4926-9FDE-2D558BD32171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3846B0-0980-419E-AAA3-8F73D7A51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99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F37DA0-244C-4239-9AF2-0A498E572FFE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70A080-161E-490A-8779-ED7322EA9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7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6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4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2B1C-0053-40BA-8EB1-85D50DE4B009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1E77-391A-4AA5-A830-9ADF306B8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i.haas.berkeley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042" y="838200"/>
            <a:ext cx="7772400" cy="1012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Better Information Lead to Better Choices? Evidence from Energy-Efficiency Labels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9457" y="5535338"/>
            <a:ext cx="29718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Geoff </a:t>
            </a:r>
            <a:r>
              <a:rPr lang="en-US" dirty="0" err="1" smtClean="0"/>
              <a:t>Marke</a:t>
            </a:r>
            <a:endParaRPr lang="en-US" dirty="0" smtClean="0"/>
          </a:p>
          <a:p>
            <a:r>
              <a:rPr lang="en-US" dirty="0" smtClean="0"/>
              <a:t>Economist, Missouri Office of the Public Counsel</a:t>
            </a:r>
          </a:p>
          <a:p>
            <a:r>
              <a:rPr lang="en-US" dirty="0" smtClean="0"/>
              <a:t>Nov. 21,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76800" y="2895600"/>
            <a:ext cx="3581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Lucas Davis &amp; Gilbert Metcalf (2015)</a:t>
            </a:r>
          </a:p>
          <a:p>
            <a:r>
              <a:rPr lang="en-US" sz="2800" dirty="0" smtClean="0"/>
              <a:t>Journal of the Association of Environmental and Resource Economists</a:t>
            </a:r>
          </a:p>
          <a:p>
            <a:r>
              <a:rPr lang="en-US" sz="2800" dirty="0" smtClean="0">
                <a:hlinkClick r:id="rId2"/>
              </a:rPr>
              <a:t>http://ei.haas.berkeley.edu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1506" name="Picture 2" descr="http://www.hometips.com/wp-content/uploads/2012/04/window_air_conditioner_whi11.jpg?x497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14600"/>
            <a:ext cx="453224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" y="699655"/>
            <a:ext cx="8919729" cy="50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electricity prices by state?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838200"/>
            <a:ext cx="9109364" cy="555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cost of operating a medium-sized room air conditioner?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762000"/>
            <a:ext cx="9060873" cy="537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6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of </a:t>
            </a:r>
            <a:r>
              <a:rPr lang="en-US" i="1" dirty="0" smtClean="0"/>
              <a:t>energy star </a:t>
            </a:r>
            <a:r>
              <a:rPr lang="en-US" dirty="0" smtClean="0"/>
              <a:t>air conditioners sold in 2009?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139"/>
            <a:ext cx="9144000" cy="48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9" y="1447800"/>
            <a:ext cx="8591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5" t="76390" r="7912" b="6651"/>
          <a:stretch>
            <a:fillRect/>
          </a:stretch>
        </p:blipFill>
        <p:spPr bwMode="auto">
          <a:xfrm>
            <a:off x="0" y="36576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77372" r="61127" b="5109"/>
          <a:stretch>
            <a:fillRect/>
          </a:stretch>
        </p:blipFill>
        <p:spPr bwMode="auto">
          <a:xfrm>
            <a:off x="0" y="4572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Savings?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09364" cy="387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0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nsumer.ftc.gov/sites/default/files/pictures/0072-energy-guide-labe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619" b="2521"/>
          <a:stretch/>
        </p:blipFill>
        <p:spPr bwMode="auto">
          <a:xfrm>
            <a:off x="1371600" y="0"/>
            <a:ext cx="6608619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"/>
          <a:stretch/>
        </p:blipFill>
        <p:spPr bwMode="auto">
          <a:xfrm>
            <a:off x="-27709" y="0"/>
            <a:ext cx="5687970" cy="67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562600" y="1371600"/>
            <a:ext cx="1143000" cy="0"/>
          </a:xfrm>
          <a:prstGeom prst="straightConnector1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9479" y="2895600"/>
            <a:ext cx="3352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Variation in lifetime costs has more to do with cooling hours and electricity prices than with the energy efficiency of the appliance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918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find that better labels indeed lead to better choices. </a:t>
            </a:r>
          </a:p>
          <a:p>
            <a:r>
              <a:rPr lang="en-US" dirty="0" smtClean="0"/>
              <a:t>The implied savings are larger than the estimated costs of implementing state-specific labels. </a:t>
            </a:r>
          </a:p>
          <a:p>
            <a:r>
              <a:rPr lang="en-US" dirty="0" smtClean="0"/>
              <a:t>In general, providing better information leads energy consumption to decrease in high-cost states but increase in low-cost states. </a:t>
            </a:r>
          </a:p>
          <a:p>
            <a:pPr lvl="1"/>
            <a:r>
              <a:rPr lang="en-US" dirty="0" smtClean="0"/>
              <a:t>Florida savings increased and Maine savings decreased…</a:t>
            </a:r>
          </a:p>
        </p:txBody>
      </p:sp>
    </p:spTree>
    <p:extLst>
      <p:ext uri="{BB962C8B-B14F-4D97-AF65-F5344CB8AC3E}">
        <p14:creationId xmlns:p14="http://schemas.microsoft.com/office/powerpoint/2010/main" val="35062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73182"/>
            <a:ext cx="9109364" cy="65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991600" cy="414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1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Questions? </a:t>
            </a:r>
            <a:endParaRPr lang="en-US" sz="6000" dirty="0"/>
          </a:p>
        </p:txBody>
      </p:sp>
      <p:pic>
        <p:nvPicPr>
          <p:cNvPr id="22530" name="Picture 2" descr="Image result for T. Han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338"/>
            <a:ext cx="5929085" cy="50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179457" y="5535338"/>
            <a:ext cx="29718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Geoff </a:t>
            </a:r>
            <a:r>
              <a:rPr lang="en-US" dirty="0" err="1" smtClean="0"/>
              <a:t>Marke</a:t>
            </a:r>
            <a:endParaRPr lang="en-US" dirty="0" smtClean="0"/>
          </a:p>
          <a:p>
            <a:r>
              <a:rPr lang="en-US" dirty="0" smtClean="0"/>
              <a:t>Economist, Missouri Office of the Public Counsel</a:t>
            </a:r>
          </a:p>
          <a:p>
            <a:r>
              <a:rPr lang="en-US" dirty="0" smtClean="0"/>
              <a:t>Nov. 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Mandated Labels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9091" y="1281545"/>
            <a:ext cx="2057400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Collectively, </a:t>
            </a:r>
            <a:r>
              <a:rPr lang="en-US" sz="2400" dirty="0" err="1" smtClean="0"/>
              <a:t>EnergyGuide</a:t>
            </a:r>
            <a:r>
              <a:rPr lang="en-US" sz="2400" dirty="0" smtClean="0"/>
              <a:t> labels are applied to over 60% of all residential appliances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51964" y="3411682"/>
            <a:ext cx="20574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Accounting for 13% of total U.S. energy consumption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22272" y="5410199"/>
            <a:ext cx="374072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Values based on U.S. Average</a:t>
            </a:r>
            <a:endParaRPr lang="en-US" sz="3600" dirty="0"/>
          </a:p>
        </p:txBody>
      </p:sp>
      <p:pic>
        <p:nvPicPr>
          <p:cNvPr id="5124" name="Picture 4" descr="http://www.energy.gov/sites/prod/files/styles/large/public/eglabel.gif?itok=_OsFAhp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2376"/>
            <a:ext cx="3730625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Sort of…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Kahneman</a:t>
            </a:r>
            <a:r>
              <a:rPr lang="en-US" dirty="0" smtClean="0"/>
              <a:t> (2011) “What you see is all there is?”</a:t>
            </a:r>
          </a:p>
          <a:p>
            <a:pPr lvl="1"/>
            <a:r>
              <a:rPr lang="en-US" dirty="0" smtClean="0"/>
              <a:t>People take in the information without analyzing it carefully.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No additional effort taken to understand what that information means to them or to take into account local conditions.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how big of a discrepancy is there in energy savings?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dependent on where you live.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Within the lower 48 US states the annual cooling hours range by a 9:1 ratio. </a:t>
            </a:r>
          </a:p>
          <a:p>
            <a:pPr lvl="1"/>
            <a:r>
              <a:rPr lang="en-US" dirty="0" smtClean="0"/>
              <a:t>Annual HVAC costs Washington = $28.00</a:t>
            </a:r>
          </a:p>
          <a:p>
            <a:pPr lvl="1"/>
            <a:r>
              <a:rPr lang="en-US" dirty="0" smtClean="0"/>
              <a:t>Annual HVAC costs Florida = $316.00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All states see the same </a:t>
            </a:r>
            <a:r>
              <a:rPr lang="en-US" dirty="0" err="1" smtClean="0"/>
              <a:t>EnergyGuide</a:t>
            </a:r>
            <a:r>
              <a:rPr lang="en-US" dirty="0" smtClean="0"/>
              <a:t> label.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40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U.S. Breakdown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conditioner penetration in homes?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29600" cy="528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Cooling Hours by state?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329</Words>
  <Application>Microsoft Office PowerPoint</Application>
  <PresentationFormat>On-screen Show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Does Better Information Lead to Better Choices? Evidence from Energy-Efficiency Labels</vt:lpstr>
      <vt:lpstr>PowerPoint Presentation</vt:lpstr>
      <vt:lpstr>Government Mandated Labels</vt:lpstr>
      <vt:lpstr>Does it work? </vt:lpstr>
      <vt:lpstr>But how big of a discrepancy is there in energy savings? </vt:lpstr>
      <vt:lpstr>U.S. Breakdown</vt:lpstr>
      <vt:lpstr>Air conditioner penetration in homes?</vt:lpstr>
      <vt:lpstr>PowerPoint Presentation</vt:lpstr>
      <vt:lpstr>Annual Cooling Hours by state?</vt:lpstr>
      <vt:lpstr>PowerPoint Presentation</vt:lpstr>
      <vt:lpstr>Residential electricity prices by state?</vt:lpstr>
      <vt:lpstr>PowerPoint Presentation</vt:lpstr>
      <vt:lpstr>The cost of operating a medium-sized room air conditioner?</vt:lpstr>
      <vt:lpstr>PowerPoint Presentation</vt:lpstr>
      <vt:lpstr>Share of energy star air conditioners sold in 2009?</vt:lpstr>
      <vt:lpstr>PowerPoint Presentation</vt:lpstr>
      <vt:lpstr>The experiment</vt:lpstr>
      <vt:lpstr>PowerPoint Presentation</vt:lpstr>
      <vt:lpstr>Financial Savings?</vt:lpstr>
      <vt:lpstr>PowerPoint Presentation</vt:lpstr>
      <vt:lpstr>Conclusions:</vt:lpstr>
      <vt:lpstr>PowerPoint Presentation</vt:lpstr>
      <vt:lpstr>PowerPoint Presentation</vt:lpstr>
      <vt:lpstr>PowerPoint Presentation</vt:lpstr>
      <vt:lpstr>Questions?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Labels</dc:title>
  <dc:creator>raptortcat</dc:creator>
  <cp:lastModifiedBy>Vaught, Dianna</cp:lastModifiedBy>
  <cp:revision>19</cp:revision>
  <dcterms:created xsi:type="dcterms:W3CDTF">2016-11-21T23:36:04Z</dcterms:created>
  <dcterms:modified xsi:type="dcterms:W3CDTF">2016-11-23T18:13:33Z</dcterms:modified>
</cp:coreProperties>
</file>