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9"/>
  </p:notesMasterIdLst>
  <p:sldIdLst>
    <p:sldId id="256" r:id="rId2"/>
    <p:sldId id="323" r:id="rId3"/>
    <p:sldId id="257" r:id="rId4"/>
    <p:sldId id="285" r:id="rId5"/>
    <p:sldId id="291" r:id="rId6"/>
    <p:sldId id="273" r:id="rId7"/>
    <p:sldId id="293" r:id="rId8"/>
    <p:sldId id="264" r:id="rId9"/>
    <p:sldId id="282" r:id="rId10"/>
    <p:sldId id="321" r:id="rId11"/>
    <p:sldId id="319" r:id="rId12"/>
    <p:sldId id="312" r:id="rId13"/>
    <p:sldId id="296" r:id="rId14"/>
    <p:sldId id="295" r:id="rId15"/>
    <p:sldId id="269" r:id="rId16"/>
    <p:sldId id="270" r:id="rId17"/>
    <p:sldId id="299" r:id="rId18"/>
    <p:sldId id="261" r:id="rId19"/>
    <p:sldId id="314" r:id="rId20"/>
    <p:sldId id="315" r:id="rId21"/>
    <p:sldId id="316" r:id="rId22"/>
    <p:sldId id="324" r:id="rId23"/>
    <p:sldId id="301" r:id="rId24"/>
    <p:sldId id="267" r:id="rId25"/>
    <p:sldId id="302" r:id="rId26"/>
    <p:sldId id="325" r:id="rId27"/>
    <p:sldId id="32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CA2918-2E01-7391-FD8A-D080C4A8CD82}" name="OPC" initials="OPC" userId="OPC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izeJ\AppData\Local\Microsoft\Windows\INetCache\Content.Outlook\4MV4M6OI\graphs%20for%20opening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izeJ\AppData\Local\Microsoft\Windows\INetCache\Content.Outlook\4MV4M6OI\graphs%20for%20open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izeJ\AppData\Local\Microsoft\Windows\INetCache\Content.Outlook\4MV4M6OI\graphs%20for%20open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INFILP4380\OPCShared\Work\CLIZER\Assigned%20Cases\EO-2023-0277%20(Evergy%20West%2011%20FAC%20prudence%20review)\Opening\West%20Metro%20Comparris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INFILP4380\OPCShared\Work\CLIZER\Assigned%20Cases\EO-2023-0277%20(Evergy%20West%2011%20FAC%20prudence%20review)\Opening\Disallowence%20Loss%20Comparrison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INFILP4380\OPCShared\Work\CLIZER\Assigned%20Cases\EO-2023-0277%20(Evergy%20West%2011%20FAC%20prudence%20review)\Opening\West%20Metro%20Comparris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izeJ\AppData\Local\Microsoft\Windows\INetCache\Content.Outlook\4MV4M6OI\graphs%20for%20openi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Total Generation (energ</a:t>
            </a:r>
            <a:r>
              <a:rPr lang="en-US" sz="2000" baseline="0" dirty="0"/>
              <a:t>y sold) as % of </a:t>
            </a:r>
            <a:r>
              <a:rPr lang="en-US" sz="2000" dirty="0"/>
              <a:t>Net</a:t>
            </a:r>
            <a:r>
              <a:rPr lang="en-US" sz="2000" baseline="0" dirty="0"/>
              <a:t> System Input (energy bought)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graphs!$C$23</c:f>
              <c:strCache>
                <c:ptCount val="1"/>
                <c:pt idx="0">
                  <c:v>Evergy  Metro</c:v>
                </c:pt>
              </c:strCache>
            </c:strRef>
          </c:tx>
          <c:spPr>
            <a:ln w="508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76200">
                <a:solidFill>
                  <a:srgbClr val="92D050"/>
                </a:solidFill>
              </a:ln>
              <a:effectLst/>
            </c:spPr>
          </c:marker>
          <c:cat>
            <c:numRef>
              <c:f>graphs!$A$24:$A$41</c:f>
              <c:numCache>
                <c:formatCode>mmm\-yy</c:formatCode>
                <c:ptCount val="18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</c:numCache>
            </c:numRef>
          </c:cat>
          <c:val>
            <c:numRef>
              <c:f>graphs!$C$24:$C$41</c:f>
              <c:numCache>
                <c:formatCode>0%</c:formatCode>
                <c:ptCount val="18"/>
                <c:pt idx="0">
                  <c:v>1.269175217558943</c:v>
                </c:pt>
                <c:pt idx="1">
                  <c:v>1.2711678245046096</c:v>
                </c:pt>
                <c:pt idx="2">
                  <c:v>1.2618575983667544</c:v>
                </c:pt>
                <c:pt idx="3">
                  <c:v>1.2581381485199639</c:v>
                </c:pt>
                <c:pt idx="4">
                  <c:v>1.1657932208994122</c:v>
                </c:pt>
                <c:pt idx="5">
                  <c:v>1.2376310903708163</c:v>
                </c:pt>
                <c:pt idx="6">
                  <c:v>1.2351290758413023</c:v>
                </c:pt>
                <c:pt idx="7">
                  <c:v>1.2479053583076023</c:v>
                </c:pt>
                <c:pt idx="8">
                  <c:v>1.2150922562087632</c:v>
                </c:pt>
                <c:pt idx="9">
                  <c:v>1.3257773598209355</c:v>
                </c:pt>
                <c:pt idx="10">
                  <c:v>1.3121468661423235</c:v>
                </c:pt>
                <c:pt idx="11">
                  <c:v>1.228195687316548</c:v>
                </c:pt>
                <c:pt idx="12">
                  <c:v>1.1991858037304659</c:v>
                </c:pt>
                <c:pt idx="13">
                  <c:v>1.2202408263466951</c:v>
                </c:pt>
                <c:pt idx="14">
                  <c:v>1.3129912305941189</c:v>
                </c:pt>
                <c:pt idx="15">
                  <c:v>1.385984404239192</c:v>
                </c:pt>
                <c:pt idx="16">
                  <c:v>1.0763566341890336</c:v>
                </c:pt>
                <c:pt idx="17">
                  <c:v>0.86341518201027445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81-4651-A67E-6D4A771F1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410864"/>
        <c:axId val="696409784"/>
      </c:lineChart>
      <c:dateAx>
        <c:axId val="696410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09784"/>
        <c:crosses val="autoZero"/>
        <c:auto val="1"/>
        <c:lblOffset val="100"/>
        <c:baseTimeUnit val="months"/>
      </c:dateAx>
      <c:valAx>
        <c:axId val="696409784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108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kern="1200" spc="0" baseline="0" dirty="0">
                <a:solidFill>
                  <a:prstClr val="white">
                    <a:lumMod val="65000"/>
                    <a:lumOff val="35000"/>
                  </a:prstClr>
                </a:solidFill>
              </a:rPr>
              <a:t>Total Generation (energy sold) as % of Net System Input (energy bought)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graphs!$B$23</c:f>
              <c:strCache>
                <c:ptCount val="1"/>
                <c:pt idx="0">
                  <c:v>Evergy West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</c:marker>
          <c:cat>
            <c:numRef>
              <c:f>graphs!$A$24:$A$41</c:f>
              <c:numCache>
                <c:formatCode>mmm\-yy</c:formatCode>
                <c:ptCount val="18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</c:numCache>
            </c:numRef>
          </c:cat>
          <c:val>
            <c:numRef>
              <c:f>graphs!$B$24:$B$41</c:f>
              <c:numCache>
                <c:formatCode>0%</c:formatCode>
                <c:ptCount val="18"/>
                <c:pt idx="0">
                  <c:v>0.50583261900084531</c:v>
                </c:pt>
                <c:pt idx="1">
                  <c:v>0.54022998167598946</c:v>
                </c:pt>
                <c:pt idx="2">
                  <c:v>0.54158063171389215</c:v>
                </c:pt>
                <c:pt idx="3">
                  <c:v>0.56570883079039702</c:v>
                </c:pt>
                <c:pt idx="4">
                  <c:v>0.57142129716449397</c:v>
                </c:pt>
                <c:pt idx="5">
                  <c:v>0.61891243115324768</c:v>
                </c:pt>
                <c:pt idx="6">
                  <c:v>0.60477671304461522</c:v>
                </c:pt>
                <c:pt idx="7">
                  <c:v>0.48063859108061324</c:v>
                </c:pt>
                <c:pt idx="8">
                  <c:v>0.49526328360225769</c:v>
                </c:pt>
                <c:pt idx="9">
                  <c:v>0.61270427147137141</c:v>
                </c:pt>
                <c:pt idx="10">
                  <c:v>0.68958111295734659</c:v>
                </c:pt>
                <c:pt idx="11">
                  <c:v>0.63453020406607807</c:v>
                </c:pt>
                <c:pt idx="12">
                  <c:v>0.59961793624347215</c:v>
                </c:pt>
                <c:pt idx="13">
                  <c:v>0.58061009856305956</c:v>
                </c:pt>
                <c:pt idx="14">
                  <c:v>0.58270099990509849</c:v>
                </c:pt>
                <c:pt idx="15">
                  <c:v>0.6128877921139555</c:v>
                </c:pt>
                <c:pt idx="16">
                  <c:v>0.57357173765282687</c:v>
                </c:pt>
                <c:pt idx="17">
                  <c:v>0.66719091549983089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81-4651-A67E-6D4A771F1A6A}"/>
            </c:ext>
          </c:extLst>
        </c:ser>
        <c:ser>
          <c:idx val="1"/>
          <c:order val="1"/>
          <c:tx>
            <c:strRef>
              <c:f>graphs!$C$23</c:f>
              <c:strCache>
                <c:ptCount val="1"/>
                <c:pt idx="0">
                  <c:v>Evergy  Metro</c:v>
                </c:pt>
              </c:strCache>
            </c:strRef>
          </c:tx>
          <c:spPr>
            <a:ln w="635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76200">
                <a:solidFill>
                  <a:srgbClr val="92D050"/>
                </a:solidFill>
              </a:ln>
              <a:effectLst/>
            </c:spPr>
          </c:marker>
          <c:cat>
            <c:numRef>
              <c:f>graphs!$A$24:$A$41</c:f>
              <c:numCache>
                <c:formatCode>mmm\-yy</c:formatCode>
                <c:ptCount val="18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</c:numCache>
            </c:numRef>
          </c:cat>
          <c:val>
            <c:numRef>
              <c:f>graphs!$C$24:$C$41</c:f>
              <c:numCache>
                <c:formatCode>0%</c:formatCode>
                <c:ptCount val="18"/>
                <c:pt idx="0">
                  <c:v>1.269175217558943</c:v>
                </c:pt>
                <c:pt idx="1">
                  <c:v>1.2711678245046096</c:v>
                </c:pt>
                <c:pt idx="2">
                  <c:v>1.2618575983667544</c:v>
                </c:pt>
                <c:pt idx="3">
                  <c:v>1.2581381485199639</c:v>
                </c:pt>
                <c:pt idx="4">
                  <c:v>1.1657932208994122</c:v>
                </c:pt>
                <c:pt idx="5">
                  <c:v>1.2376310903708163</c:v>
                </c:pt>
                <c:pt idx="6">
                  <c:v>1.2351290758413023</c:v>
                </c:pt>
                <c:pt idx="7">
                  <c:v>1.2479053583076023</c:v>
                </c:pt>
                <c:pt idx="8">
                  <c:v>1.2150922562087632</c:v>
                </c:pt>
                <c:pt idx="9">
                  <c:v>1.3257773598209355</c:v>
                </c:pt>
                <c:pt idx="10">
                  <c:v>1.3121468661423235</c:v>
                </c:pt>
                <c:pt idx="11">
                  <c:v>1.228195687316548</c:v>
                </c:pt>
                <c:pt idx="12">
                  <c:v>1.1991858037304659</c:v>
                </c:pt>
                <c:pt idx="13">
                  <c:v>1.2202408263466951</c:v>
                </c:pt>
                <c:pt idx="14">
                  <c:v>1.3129912305941189</c:v>
                </c:pt>
                <c:pt idx="15">
                  <c:v>1.385984404239192</c:v>
                </c:pt>
                <c:pt idx="16">
                  <c:v>1.0763566341890336</c:v>
                </c:pt>
                <c:pt idx="17">
                  <c:v>0.86341518201027445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81-4651-A67E-6D4A771F1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410864"/>
        <c:axId val="696409784"/>
      </c:lineChart>
      <c:dateAx>
        <c:axId val="696410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09784"/>
        <c:crosses val="autoZero"/>
        <c:auto val="1"/>
        <c:lblOffset val="100"/>
        <c:baseTimeUnit val="months"/>
      </c:dateAx>
      <c:valAx>
        <c:axId val="696409784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108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kern="1200" spc="0" baseline="0" dirty="0">
                <a:solidFill>
                  <a:prstClr val="white">
                    <a:lumMod val="65000"/>
                    <a:lumOff val="35000"/>
                  </a:prstClr>
                </a:solidFill>
              </a:rPr>
              <a:t>Total Generation (energy sold) as % of Net System Input (energy bought)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graphs!$B$23</c:f>
              <c:strCache>
                <c:ptCount val="1"/>
                <c:pt idx="0">
                  <c:v>Evergy West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</c:marker>
          <c:cat>
            <c:numRef>
              <c:f>graphs!$A$24:$A$41</c:f>
              <c:numCache>
                <c:formatCode>mmm\-yy</c:formatCode>
                <c:ptCount val="18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</c:numCache>
            </c:numRef>
          </c:cat>
          <c:val>
            <c:numRef>
              <c:f>graphs!$B$24:$B$41</c:f>
              <c:numCache>
                <c:formatCode>0%</c:formatCode>
                <c:ptCount val="18"/>
                <c:pt idx="0">
                  <c:v>0.50583261900084531</c:v>
                </c:pt>
                <c:pt idx="1">
                  <c:v>0.54022998167598946</c:v>
                </c:pt>
                <c:pt idx="2">
                  <c:v>0.54158063171389215</c:v>
                </c:pt>
                <c:pt idx="3">
                  <c:v>0.56570883079039702</c:v>
                </c:pt>
                <c:pt idx="4">
                  <c:v>0.57142129716449397</c:v>
                </c:pt>
                <c:pt idx="5">
                  <c:v>0.61891243115324768</c:v>
                </c:pt>
                <c:pt idx="6">
                  <c:v>0.60477671304461522</c:v>
                </c:pt>
                <c:pt idx="7">
                  <c:v>0.48063859108061324</c:v>
                </c:pt>
                <c:pt idx="8">
                  <c:v>0.49526328360225769</c:v>
                </c:pt>
                <c:pt idx="9">
                  <c:v>0.61270427147137141</c:v>
                </c:pt>
                <c:pt idx="10">
                  <c:v>0.68958111295734659</c:v>
                </c:pt>
                <c:pt idx="11">
                  <c:v>0.63453020406607807</c:v>
                </c:pt>
                <c:pt idx="12">
                  <c:v>0.59961793624347215</c:v>
                </c:pt>
                <c:pt idx="13">
                  <c:v>0.58061009856305956</c:v>
                </c:pt>
                <c:pt idx="14">
                  <c:v>0.58270099990509849</c:v>
                </c:pt>
                <c:pt idx="15">
                  <c:v>0.6128877921139555</c:v>
                </c:pt>
                <c:pt idx="16">
                  <c:v>0.57357173765282687</c:v>
                </c:pt>
                <c:pt idx="17">
                  <c:v>0.66719091549983089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CC-4B3F-B5D7-2B11B30C1CC0}"/>
            </c:ext>
          </c:extLst>
        </c:ser>
        <c:ser>
          <c:idx val="1"/>
          <c:order val="1"/>
          <c:tx>
            <c:strRef>
              <c:f>graphs!$C$23</c:f>
              <c:strCache>
                <c:ptCount val="1"/>
                <c:pt idx="0">
                  <c:v>Evergy  Metro</c:v>
                </c:pt>
              </c:strCache>
            </c:strRef>
          </c:tx>
          <c:spPr>
            <a:ln w="635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76200">
                <a:solidFill>
                  <a:srgbClr val="92D050"/>
                </a:solidFill>
              </a:ln>
              <a:effectLst/>
            </c:spPr>
          </c:marker>
          <c:cat>
            <c:numRef>
              <c:f>graphs!$A$24:$A$41</c:f>
              <c:numCache>
                <c:formatCode>mmm\-yy</c:formatCode>
                <c:ptCount val="18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</c:numCache>
            </c:numRef>
          </c:cat>
          <c:val>
            <c:numRef>
              <c:f>graphs!$C$24:$C$41</c:f>
              <c:numCache>
                <c:formatCode>0%</c:formatCode>
                <c:ptCount val="18"/>
                <c:pt idx="0">
                  <c:v>1.269175217558943</c:v>
                </c:pt>
                <c:pt idx="1">
                  <c:v>1.2711678245046096</c:v>
                </c:pt>
                <c:pt idx="2">
                  <c:v>1.2618575983667544</c:v>
                </c:pt>
                <c:pt idx="3">
                  <c:v>1.2581381485199639</c:v>
                </c:pt>
                <c:pt idx="4">
                  <c:v>1.1657932208994122</c:v>
                </c:pt>
                <c:pt idx="5">
                  <c:v>1.2376310903708163</c:v>
                </c:pt>
                <c:pt idx="6">
                  <c:v>1.2351290758413023</c:v>
                </c:pt>
                <c:pt idx="7">
                  <c:v>1.2479053583076023</c:v>
                </c:pt>
                <c:pt idx="8">
                  <c:v>1.2150922562087632</c:v>
                </c:pt>
                <c:pt idx="9">
                  <c:v>1.3257773598209355</c:v>
                </c:pt>
                <c:pt idx="10">
                  <c:v>1.3121468661423235</c:v>
                </c:pt>
                <c:pt idx="11">
                  <c:v>1.228195687316548</c:v>
                </c:pt>
                <c:pt idx="12">
                  <c:v>1.1991858037304659</c:v>
                </c:pt>
                <c:pt idx="13">
                  <c:v>1.2202408263466951</c:v>
                </c:pt>
                <c:pt idx="14">
                  <c:v>1.3129912305941189</c:v>
                </c:pt>
                <c:pt idx="15">
                  <c:v>1.385984404239192</c:v>
                </c:pt>
                <c:pt idx="16">
                  <c:v>1.0763566341890336</c:v>
                </c:pt>
                <c:pt idx="17">
                  <c:v>0.86341518201027445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CC-4B3F-B5D7-2B11B30C1CC0}"/>
            </c:ext>
          </c:extLst>
        </c:ser>
        <c:ser>
          <c:idx val="4"/>
          <c:order val="2"/>
          <c:tx>
            <c:strRef>
              <c:f>graphs!$F$23</c:f>
              <c:strCache>
                <c:ptCount val="1"/>
                <c:pt idx="0">
                  <c:v>EMW w/ Dogwood</c:v>
                </c:pt>
              </c:strCache>
            </c:strRef>
          </c:tx>
          <c:spPr>
            <a:ln w="63500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76200">
                <a:solidFill>
                  <a:srgbClr val="00B0F0"/>
                </a:solidFill>
              </a:ln>
              <a:effectLst/>
            </c:spPr>
          </c:marker>
          <c:cat>
            <c:numRef>
              <c:f>graphs!$A$24:$A$41</c:f>
              <c:numCache>
                <c:formatCode>mmm\-yy</c:formatCode>
                <c:ptCount val="18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</c:numCache>
            </c:numRef>
          </c:cat>
          <c:val>
            <c:numRef>
              <c:f>graphs!$F$24:$F$41</c:f>
              <c:numCache>
                <c:formatCode>0%</c:formatCode>
                <c:ptCount val="18"/>
                <c:pt idx="0">
                  <c:v>0.58148148511155906</c:v>
                </c:pt>
                <c:pt idx="1">
                  <c:v>0.60248511466797272</c:v>
                </c:pt>
                <c:pt idx="2">
                  <c:v>0.59478133127547306</c:v>
                </c:pt>
                <c:pt idx="3">
                  <c:v>0.6163390638675732</c:v>
                </c:pt>
                <c:pt idx="4">
                  <c:v>0.63011508467180477</c:v>
                </c:pt>
                <c:pt idx="5">
                  <c:v>0.64007821053356606</c:v>
                </c:pt>
                <c:pt idx="6">
                  <c:v>0.63675180872657977</c:v>
                </c:pt>
                <c:pt idx="7">
                  <c:v>0.51767121805604988</c:v>
                </c:pt>
                <c:pt idx="8">
                  <c:v>0.52669000657671317</c:v>
                </c:pt>
                <c:pt idx="9">
                  <c:v>0.63461811210337216</c:v>
                </c:pt>
                <c:pt idx="10">
                  <c:v>0.72398877503327419</c:v>
                </c:pt>
                <c:pt idx="11">
                  <c:v>0.68015695307615387</c:v>
                </c:pt>
                <c:pt idx="12">
                  <c:v>0.65686497696451362</c:v>
                </c:pt>
                <c:pt idx="13">
                  <c:v>0.64824004101316679</c:v>
                </c:pt>
                <c:pt idx="14">
                  <c:v>0.64052057946663277</c:v>
                </c:pt>
                <c:pt idx="15">
                  <c:v>0.66012191490853467</c:v>
                </c:pt>
                <c:pt idx="16">
                  <c:v>0.64567583969298026</c:v>
                </c:pt>
                <c:pt idx="17">
                  <c:v>0.67250285439827839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CC-4B3F-B5D7-2B11B30C1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410864"/>
        <c:axId val="696409784"/>
      </c:lineChart>
      <c:dateAx>
        <c:axId val="696410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09784"/>
        <c:crosses val="autoZero"/>
        <c:auto val="1"/>
        <c:lblOffset val="100"/>
        <c:baseTimeUnit val="months"/>
      </c:dateAx>
      <c:valAx>
        <c:axId val="696409784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108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RTO Market Costs </a:t>
            </a:r>
            <a:r>
              <a:rPr lang="en-US" sz="2000" baseline="0" dirty="0"/>
              <a:t>for Evergy West vs. Evergy Metro</a:t>
            </a:r>
            <a:endParaRPr lang="en-US" sz="2000" dirty="0"/>
          </a:p>
        </c:rich>
      </c:tx>
      <c:layout>
        <c:manualLayout>
          <c:xMode val="edge"/>
          <c:yMode val="edge"/>
          <c:x val="0.22889058398950132"/>
          <c:y val="2.9629629629629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Evergy West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numFmt formatCode="&quot;$&quot;#,##0_);\(&quot;$&quot;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8 West/2 Metro</c:v>
                </c:pt>
                <c:pt idx="1">
                  <c:v>9 West/3 Metro</c:v>
                </c:pt>
                <c:pt idx="2">
                  <c:v>10 West/4 Metro</c:v>
                </c:pt>
                <c:pt idx="3">
                  <c:v>11 West/5 Metro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130412043</c:v>
                </c:pt>
                <c:pt idx="1">
                  <c:v>177300895</c:v>
                </c:pt>
                <c:pt idx="2">
                  <c:v>140111690</c:v>
                </c:pt>
                <c:pt idx="3">
                  <c:v>299775720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1-4B29-A393-B5A332D6A7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Evergy Metro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numFmt formatCode="&quot;$&quot;#,##0_);\(&quot;$&quot;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8 West/2 Metro</c:v>
                </c:pt>
                <c:pt idx="1">
                  <c:v>9 West/3 Metro</c:v>
                </c:pt>
                <c:pt idx="2">
                  <c:v>10 West/4 Metro</c:v>
                </c:pt>
                <c:pt idx="3">
                  <c:v>11 West/5 Metro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-81993279</c:v>
                </c:pt>
                <c:pt idx="1">
                  <c:v>-114862279</c:v>
                </c:pt>
                <c:pt idx="2">
                  <c:v>-98534153</c:v>
                </c:pt>
                <c:pt idx="3">
                  <c:v>-169852295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C1-4B29-A393-B5A332D6A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shape val="box"/>
        <c:axId val="560033736"/>
        <c:axId val="560034096"/>
        <c:axId val="0"/>
      </c:bar3DChart>
      <c:catAx>
        <c:axId val="56003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034096"/>
        <c:crosses val="autoZero"/>
        <c:auto val="1"/>
        <c:lblAlgn val="ctr"/>
        <c:lblOffset val="100"/>
        <c:noMultiLvlLbl val="0"/>
      </c:catAx>
      <c:valAx>
        <c:axId val="56003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03373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92937992125985"/>
          <c:y val="0.11186730825313501"/>
          <c:w val="0.35997457349081363"/>
          <c:h val="5.4799358413531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 dirty="0">
                <a:solidFill>
                  <a:prstClr val="white">
                    <a:lumMod val="65000"/>
                    <a:lumOff val="35000"/>
                  </a:prstClr>
                </a:solidFill>
              </a:rPr>
              <a:t>Evergy West RTO Market Losses v. OPC Disallowance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E930-4DFF-95F0-21931DCFC39B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(Sheet1!$A$1,Sheet1!$C$1)</c:f>
              <c:strCache>
                <c:ptCount val="2"/>
                <c:pt idx="0">
                  <c:v>RTO Market Losses 2019-2023</c:v>
                </c:pt>
                <c:pt idx="1">
                  <c:v>OPC Disallowance in this Case</c:v>
                </c:pt>
              </c:strCache>
            </c:strRef>
          </c:cat>
          <c:val>
            <c:numRef>
              <c:f>(Sheet1!$A$2,Sheet1!$C$2)</c:f>
              <c:numCache>
                <c:formatCode>General</c:formatCode>
                <c:ptCount val="2"/>
                <c:pt idx="0">
                  <c:v>1036590228</c:v>
                </c:pt>
                <c:pt idx="1">
                  <c:v>86736294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8-493D-B87E-603C43CF9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4596904"/>
        <c:axId val="564597984"/>
        <c:axId val="0"/>
      </c:bar3DChart>
      <c:catAx>
        <c:axId val="56459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597984"/>
        <c:crosses val="autoZero"/>
        <c:auto val="1"/>
        <c:lblAlgn val="ctr"/>
        <c:lblOffset val="100"/>
        <c:noMultiLvlLbl val="0"/>
      </c:catAx>
      <c:valAx>
        <c:axId val="56459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5969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RTO Market Costs </a:t>
            </a:r>
            <a:r>
              <a:rPr lang="en-US" sz="2000" baseline="0" dirty="0"/>
              <a:t>for Evergy West vs. Evergy Metro</a:t>
            </a:r>
            <a:endParaRPr lang="en-US" sz="2000" dirty="0"/>
          </a:p>
        </c:rich>
      </c:tx>
      <c:layout>
        <c:manualLayout>
          <c:xMode val="edge"/>
          <c:yMode val="edge"/>
          <c:x val="0.22889058398950132"/>
          <c:y val="2.9629629629629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Evergy West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numFmt formatCode="&quot;$&quot;#,##0_);\(&quot;$&quot;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8 West/2 Metro</c:v>
                </c:pt>
                <c:pt idx="1">
                  <c:v>9 West/3 Metro</c:v>
                </c:pt>
                <c:pt idx="2">
                  <c:v>10 West/4 Metro</c:v>
                </c:pt>
                <c:pt idx="3">
                  <c:v>11 West/5 Metro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130412043</c:v>
                </c:pt>
                <c:pt idx="1">
                  <c:v>177300895</c:v>
                </c:pt>
                <c:pt idx="2">
                  <c:v>140111690</c:v>
                </c:pt>
                <c:pt idx="3">
                  <c:v>299775720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1-4B29-A393-B5A332D6A7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Evergy Metro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numFmt formatCode="&quot;$&quot;#,##0_);\(&quot;$&quot;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8 West/2 Metro</c:v>
                </c:pt>
                <c:pt idx="1">
                  <c:v>9 West/3 Metro</c:v>
                </c:pt>
                <c:pt idx="2">
                  <c:v>10 West/4 Metro</c:v>
                </c:pt>
                <c:pt idx="3">
                  <c:v>11 West/5 Metro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-81993279</c:v>
                </c:pt>
                <c:pt idx="1">
                  <c:v>-114862279</c:v>
                </c:pt>
                <c:pt idx="2">
                  <c:v>-98534153</c:v>
                </c:pt>
                <c:pt idx="3">
                  <c:v>-169852295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C1-4B29-A393-B5A332D6A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shape val="box"/>
        <c:axId val="560033736"/>
        <c:axId val="560034096"/>
        <c:axId val="0"/>
      </c:bar3DChart>
      <c:catAx>
        <c:axId val="56003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034096"/>
        <c:crosses val="autoZero"/>
        <c:auto val="1"/>
        <c:lblAlgn val="ctr"/>
        <c:lblOffset val="100"/>
        <c:noMultiLvlLbl val="0"/>
      </c:catAx>
      <c:valAx>
        <c:axId val="56003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03373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92937992125985"/>
          <c:y val="0.11186730825313501"/>
          <c:w val="0.35997457349081363"/>
          <c:h val="5.4799358413531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Total Generation</a:t>
            </a:r>
            <a:r>
              <a:rPr lang="en-US" sz="2000" baseline="0" dirty="0"/>
              <a:t> as % of </a:t>
            </a:r>
            <a:r>
              <a:rPr lang="en-US" sz="2000" dirty="0"/>
              <a:t>Net</a:t>
            </a:r>
            <a:r>
              <a:rPr lang="en-US" sz="2000" baseline="0" dirty="0"/>
              <a:t> System Input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graphs!$B$23</c:f>
              <c:strCache>
                <c:ptCount val="1"/>
                <c:pt idx="0">
                  <c:v>Evergy West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</c:marker>
          <c:cat>
            <c:numRef>
              <c:f>graphs!$A$24:$A$41</c:f>
              <c:numCache>
                <c:formatCode>mmm\-yy</c:formatCode>
                <c:ptCount val="18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</c:numCache>
            </c:numRef>
          </c:cat>
          <c:val>
            <c:numRef>
              <c:f>graphs!$B$24:$B$41</c:f>
              <c:numCache>
                <c:formatCode>0%</c:formatCode>
                <c:ptCount val="18"/>
                <c:pt idx="0">
                  <c:v>0.50583261900084531</c:v>
                </c:pt>
                <c:pt idx="1">
                  <c:v>0.54022998167598946</c:v>
                </c:pt>
                <c:pt idx="2">
                  <c:v>0.54158063171389215</c:v>
                </c:pt>
                <c:pt idx="3">
                  <c:v>0.56570883079039702</c:v>
                </c:pt>
                <c:pt idx="4">
                  <c:v>0.57142129716449397</c:v>
                </c:pt>
                <c:pt idx="5">
                  <c:v>0.61891243115324768</c:v>
                </c:pt>
                <c:pt idx="6">
                  <c:v>0.60477671304461522</c:v>
                </c:pt>
                <c:pt idx="7">
                  <c:v>0.48063859108061324</c:v>
                </c:pt>
                <c:pt idx="8">
                  <c:v>0.49526328360225769</c:v>
                </c:pt>
                <c:pt idx="9">
                  <c:v>0.61270427147137141</c:v>
                </c:pt>
                <c:pt idx="10">
                  <c:v>0.68958111295734659</c:v>
                </c:pt>
                <c:pt idx="11">
                  <c:v>0.63453020406607807</c:v>
                </c:pt>
                <c:pt idx="12">
                  <c:v>0.59961793624347215</c:v>
                </c:pt>
                <c:pt idx="13">
                  <c:v>0.58061009856305956</c:v>
                </c:pt>
                <c:pt idx="14">
                  <c:v>0.58270099990509849</c:v>
                </c:pt>
                <c:pt idx="15">
                  <c:v>0.6128877921139555</c:v>
                </c:pt>
                <c:pt idx="16">
                  <c:v>0.57357173765282687</c:v>
                </c:pt>
                <c:pt idx="17">
                  <c:v>0.66719091549983089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81-4651-A67E-6D4A771F1A6A}"/>
            </c:ext>
          </c:extLst>
        </c:ser>
        <c:ser>
          <c:idx val="1"/>
          <c:order val="1"/>
          <c:tx>
            <c:strRef>
              <c:f>graphs!$C$23</c:f>
              <c:strCache>
                <c:ptCount val="1"/>
                <c:pt idx="0">
                  <c:v>Evergy  Metro</c:v>
                </c:pt>
              </c:strCache>
            </c:strRef>
          </c:tx>
          <c:spPr>
            <a:ln w="635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76200">
                <a:solidFill>
                  <a:srgbClr val="92D050"/>
                </a:solidFill>
              </a:ln>
              <a:effectLst/>
            </c:spPr>
          </c:marker>
          <c:cat>
            <c:numRef>
              <c:f>graphs!$A$24:$A$41</c:f>
              <c:numCache>
                <c:formatCode>mmm\-yy</c:formatCode>
                <c:ptCount val="18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</c:numCache>
            </c:numRef>
          </c:cat>
          <c:val>
            <c:numRef>
              <c:f>graphs!$C$24:$C$41</c:f>
              <c:numCache>
                <c:formatCode>0%</c:formatCode>
                <c:ptCount val="18"/>
                <c:pt idx="0">
                  <c:v>1.269175217558943</c:v>
                </c:pt>
                <c:pt idx="1">
                  <c:v>1.2711678245046096</c:v>
                </c:pt>
                <c:pt idx="2">
                  <c:v>1.2618575983667544</c:v>
                </c:pt>
                <c:pt idx="3">
                  <c:v>1.2581381485199639</c:v>
                </c:pt>
                <c:pt idx="4">
                  <c:v>1.1657932208994122</c:v>
                </c:pt>
                <c:pt idx="5">
                  <c:v>1.2376310903708163</c:v>
                </c:pt>
                <c:pt idx="6">
                  <c:v>1.2351290758413023</c:v>
                </c:pt>
                <c:pt idx="7">
                  <c:v>1.2479053583076023</c:v>
                </c:pt>
                <c:pt idx="8">
                  <c:v>1.2150922562087632</c:v>
                </c:pt>
                <c:pt idx="9">
                  <c:v>1.3257773598209355</c:v>
                </c:pt>
                <c:pt idx="10">
                  <c:v>1.3121468661423235</c:v>
                </c:pt>
                <c:pt idx="11">
                  <c:v>1.228195687316548</c:v>
                </c:pt>
                <c:pt idx="12">
                  <c:v>1.1991858037304659</c:v>
                </c:pt>
                <c:pt idx="13">
                  <c:v>1.2202408263466951</c:v>
                </c:pt>
                <c:pt idx="14">
                  <c:v>1.3129912305941189</c:v>
                </c:pt>
                <c:pt idx="15">
                  <c:v>1.385984404239192</c:v>
                </c:pt>
                <c:pt idx="16">
                  <c:v>1.0763566341890336</c:v>
                </c:pt>
                <c:pt idx="17">
                  <c:v>0.86341518201027445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81-4651-A67E-6D4A771F1A6A}"/>
            </c:ext>
          </c:extLst>
        </c:ser>
        <c:ser>
          <c:idx val="2"/>
          <c:order val="2"/>
          <c:tx>
            <c:strRef>
              <c:f>graphs!$D$23</c:f>
              <c:strCache>
                <c:ptCount val="1"/>
                <c:pt idx="0">
                  <c:v>Ameren Mo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76200">
                <a:solidFill>
                  <a:srgbClr val="FFC000"/>
                </a:solidFill>
              </a:ln>
              <a:effectLst/>
            </c:spPr>
          </c:marker>
          <c:cat>
            <c:numRef>
              <c:f>graphs!$A$24:$A$41</c:f>
              <c:numCache>
                <c:formatCode>mmm\-yy</c:formatCode>
                <c:ptCount val="18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</c:numCache>
            </c:numRef>
          </c:cat>
          <c:val>
            <c:numRef>
              <c:f>graphs!$D$24:$D$41</c:f>
              <c:numCache>
                <c:formatCode>0%</c:formatCode>
                <c:ptCount val="18"/>
                <c:pt idx="0">
                  <c:v>1.0628143455798305</c:v>
                </c:pt>
                <c:pt idx="1">
                  <c:v>1.0267078202177924</c:v>
                </c:pt>
                <c:pt idx="2">
                  <c:v>1.1867693699338286</c:v>
                </c:pt>
                <c:pt idx="3">
                  <c:v>1.2834503164955986</c:v>
                </c:pt>
                <c:pt idx="4">
                  <c:v>1.3815243901956302</c:v>
                </c:pt>
                <c:pt idx="5">
                  <c:v>0.95511481070123583</c:v>
                </c:pt>
                <c:pt idx="6">
                  <c:v>1.2298545809501584</c:v>
                </c:pt>
                <c:pt idx="7">
                  <c:v>1.1636183072868491</c:v>
                </c:pt>
                <c:pt idx="8">
                  <c:v>1.2477765499152718</c:v>
                </c:pt>
                <c:pt idx="9">
                  <c:v>1.3721816300229002</c:v>
                </c:pt>
                <c:pt idx="10">
                  <c:v>1.2745986773999782</c:v>
                </c:pt>
                <c:pt idx="11">
                  <c:v>0.91950629527707362</c:v>
                </c:pt>
                <c:pt idx="12">
                  <c:v>1.1117742716292396</c:v>
                </c:pt>
                <c:pt idx="13">
                  <c:v>1.0918508816767316</c:v>
                </c:pt>
                <c:pt idx="14">
                  <c:v>1.0603452537048221</c:v>
                </c:pt>
                <c:pt idx="15">
                  <c:v>1.1449361047240523</c:v>
                </c:pt>
                <c:pt idx="16">
                  <c:v>1.1791481073420456</c:v>
                </c:pt>
                <c:pt idx="17">
                  <c:v>1.1655429879689443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81-4651-A67E-6D4A771F1A6A}"/>
            </c:ext>
          </c:extLst>
        </c:ser>
        <c:ser>
          <c:idx val="3"/>
          <c:order val="3"/>
          <c:tx>
            <c:strRef>
              <c:f>graphs!$E$23</c:f>
              <c:strCache>
                <c:ptCount val="1"/>
                <c:pt idx="0">
                  <c:v>Liberty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76200">
                <a:solidFill>
                  <a:srgbClr val="00B0F0"/>
                </a:solidFill>
              </a:ln>
              <a:effectLst/>
            </c:spPr>
          </c:marker>
          <c:cat>
            <c:numRef>
              <c:f>graphs!$A$24:$A$41</c:f>
              <c:numCache>
                <c:formatCode>mmm\-yy</c:formatCode>
                <c:ptCount val="18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</c:numCache>
            </c:numRef>
          </c:cat>
          <c:val>
            <c:numRef>
              <c:f>graphs!$E$24:$E$41</c:f>
              <c:numCache>
                <c:formatCode>0%</c:formatCode>
                <c:ptCount val="18"/>
                <c:pt idx="0">
                  <c:v>1.0340231192953175</c:v>
                </c:pt>
                <c:pt idx="1">
                  <c:v>1.0591953379037098</c:v>
                </c:pt>
                <c:pt idx="2">
                  <c:v>1.0940064095688575</c:v>
                </c:pt>
                <c:pt idx="3">
                  <c:v>0.93391602887030778</c:v>
                </c:pt>
                <c:pt idx="4">
                  <c:v>0.72174216285418435</c:v>
                </c:pt>
                <c:pt idx="5">
                  <c:v>0.77516524200804926</c:v>
                </c:pt>
                <c:pt idx="6">
                  <c:v>0.94213011971335869</c:v>
                </c:pt>
                <c:pt idx="7">
                  <c:v>0.88014195430736175</c:v>
                </c:pt>
                <c:pt idx="8">
                  <c:v>0.75073310467060062</c:v>
                </c:pt>
                <c:pt idx="9">
                  <c:v>0.7953054032381115</c:v>
                </c:pt>
                <c:pt idx="10">
                  <c:v>0.83158996387748552</c:v>
                </c:pt>
                <c:pt idx="11">
                  <c:v>0.88202310266126438</c:v>
                </c:pt>
                <c:pt idx="12">
                  <c:v>0.85132181317495825</c:v>
                </c:pt>
                <c:pt idx="13">
                  <c:v>1.0637669190175563</c:v>
                </c:pt>
                <c:pt idx="14">
                  <c:v>1.1983528719518945</c:v>
                </c:pt>
                <c:pt idx="15">
                  <c:v>1.0373408893103597</c:v>
                </c:pt>
                <c:pt idx="16">
                  <c:v>0.922650014304085</c:v>
                </c:pt>
                <c:pt idx="17">
                  <c:v>1.0767701913754975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81-4651-A67E-6D4A771F1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410864"/>
        <c:axId val="696409784"/>
      </c:lineChart>
      <c:dateAx>
        <c:axId val="696410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09784"/>
        <c:crosses val="autoZero"/>
        <c:auto val="1"/>
        <c:lblOffset val="100"/>
        <c:baseTimeUnit val="months"/>
      </c:dateAx>
      <c:valAx>
        <c:axId val="696409784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108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</cdr:x>
      <cdr:y>0.28745</cdr:y>
    </cdr:from>
    <cdr:to>
      <cdr:x>0.98669</cdr:x>
      <cdr:y>0.28745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93C3418-C668-B15F-3F28-165BE79DDA9E}"/>
            </a:ext>
          </a:extLst>
        </cdr:cNvPr>
        <cdr:cNvCxnSpPr/>
      </cdr:nvCxnSpPr>
      <cdr:spPr>
        <a:xfrm xmlns:a="http://schemas.openxmlformats.org/drawingml/2006/main">
          <a:off x="914400" y="1971304"/>
          <a:ext cx="11115304" cy="0"/>
        </a:xfrm>
        <a:prstGeom xmlns:a="http://schemas.openxmlformats.org/drawingml/2006/main" prst="line">
          <a:avLst/>
        </a:prstGeom>
        <a:ln xmlns:a="http://schemas.openxmlformats.org/drawingml/2006/main" w="889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0.01683</cdr:x>
      <cdr:y>0.09678</cdr:y>
    </cdr:from>
    <cdr:to>
      <cdr:x>0.15039</cdr:x>
      <cdr:y>0.20637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402362C-109C-E556-4231-1E74894C9B97}"/>
            </a:ext>
          </a:extLst>
        </cdr:cNvPr>
        <cdr:cNvSpPr txBox="1"/>
      </cdr:nvSpPr>
      <cdr:spPr>
        <a:xfrm xmlns:a="http://schemas.openxmlformats.org/drawingml/2006/main">
          <a:off x="205140" y="663719"/>
          <a:ext cx="1628364" cy="751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>
              <a:solidFill>
                <a:schemeClr val="tx1"/>
              </a:solidFill>
            </a:rPr>
            <a:t>In Millions of Dollars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CB0BD-AF2F-4C00-976A-D0A5BC6EDD78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22AA-BD5B-42C7-BFDA-F2D8F03C5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2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2AA-BD5B-42C7-BFDA-F2D8F03C51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5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2AA-BD5B-42C7-BFDA-F2D8F03C51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6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2AA-BD5B-42C7-BFDA-F2D8F03C51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6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2AA-BD5B-42C7-BFDA-F2D8F03C51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6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2AA-BD5B-42C7-BFDA-F2D8F03C51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7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2AA-BD5B-42C7-BFDA-F2D8F03C51E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67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2AA-BD5B-42C7-BFDA-F2D8F03C51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7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3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9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3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8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1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8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8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1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6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7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4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F7726FC-CC05-445F-B930-144656E51C56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189D771-59FA-4E38-9E85-AB6359539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30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672E-744B-E334-FD60-AD96A4712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Missouri Office of the Public Counsel’s Opening Statements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31BA3-A505-EA4F-6742-E818D123AE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Case EO-2023-0277: In the Matter of the Eleventh Prudence Review of Costs Subject to the Commission-Approved Fuel Adjustment Clause of Evergy Missouri West, Inc. d/b/a Evergy Missouri West </a:t>
            </a:r>
          </a:p>
        </p:txBody>
      </p:sp>
    </p:spTree>
    <p:extLst>
      <p:ext uri="{BB962C8B-B14F-4D97-AF65-F5344CB8AC3E}">
        <p14:creationId xmlns:p14="http://schemas.microsoft.com/office/powerpoint/2010/main" val="29688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6912F4CB-1D2F-B118-4C71-130D27E11241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25197703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A25B5D0E-1B59-367B-F85A-75750A6EE06E}"/>
              </a:ext>
            </a:extLst>
          </p:cNvPr>
          <p:cNvSpPr txBox="1"/>
          <p:nvPr/>
        </p:nvSpPr>
        <p:spPr>
          <a:xfrm>
            <a:off x="0" y="215014"/>
            <a:ext cx="1628364" cy="7515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In Millions of Dollars</a:t>
            </a:r>
          </a:p>
        </p:txBody>
      </p:sp>
    </p:spTree>
    <p:extLst>
      <p:ext uri="{BB962C8B-B14F-4D97-AF65-F5344CB8AC3E}">
        <p14:creationId xmlns:p14="http://schemas.microsoft.com/office/powerpoint/2010/main" val="392191834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35234B-E013-3281-BCF7-820E89A8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765AB5-6C6A-58A0-CCE1-6E6EA124D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Evergy West was imprudent because it did not seek to maintain enough generation to regularly meet or exceed the electric load required to serve its customers </a:t>
            </a:r>
          </a:p>
          <a:p>
            <a:r>
              <a:rPr lang="en-US" sz="2800" dirty="0"/>
              <a:t>This imprudence has exposed its customers to high market volatility resulting in high energy costs</a:t>
            </a:r>
          </a:p>
        </p:txBody>
      </p:sp>
    </p:spTree>
    <p:extLst>
      <p:ext uri="{BB962C8B-B14F-4D97-AF65-F5344CB8AC3E}">
        <p14:creationId xmlns:p14="http://schemas.microsoft.com/office/powerpoint/2010/main" val="46412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22BDE621-887E-8C5B-382E-F866C3FA7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97AB47-BF98-FF94-8D43-258AC023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44914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Evergy West’s Witnesses Support the OPC’s Position</a:t>
            </a:r>
          </a:p>
        </p:txBody>
      </p:sp>
    </p:spTree>
    <p:extLst>
      <p:ext uri="{BB962C8B-B14F-4D97-AF65-F5344CB8AC3E}">
        <p14:creationId xmlns:p14="http://schemas.microsoft.com/office/powerpoint/2010/main" val="378258948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71BBD-F096-20B4-9E37-098248F4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Evergy West’s own Witnesses Say: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6B74B-3F00-FF76-2922-284E3D470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u="sng" dirty="0"/>
              <a:t>Energy prices in the wholesale market can be volatile and increase the risk of high  costs for power purchases to meet load.</a:t>
            </a:r>
            <a:r>
              <a:rPr lang="en-US" sz="2800" dirty="0"/>
              <a:t> For energy, these volatile periods are  observed in extreme Winter cold periods and in heat waves in the Summer. </a:t>
            </a:r>
            <a:r>
              <a:rPr lang="en-US" sz="2800" b="1" u="sng" dirty="0"/>
              <a:t>The  reduction in reliance on spot market purchases to meet customer needs increases value to customers through mitigating risk of higher costs.</a:t>
            </a:r>
            <a:endParaRPr lang="en-US" sz="2800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					 – John Reed, Chairman and Chief Executive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Officer of Concentric Energy Advisors, Inc.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											</a:t>
            </a:r>
            <a:r>
              <a:rPr lang="en-US" sz="1700" dirty="0"/>
              <a:t>Direct Testimony, EA-2023-0291, pg. 7 lns. 19 – 23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291776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71BBD-F096-20B4-9E37-098248F4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Evergy West’s own Witnesses Say: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6B74B-3F00-FF76-2922-284E3D470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[T]he forecasted reserve balance in the 2023 IRP is an indication of a current and ongoing energy need for EMW customers. . . . This need for energy can, and has, been met by the wholesale energy market, but </a:t>
            </a:r>
            <a:r>
              <a:rPr lang="en-US" sz="2800" b="1" u="sng" dirty="0"/>
              <a:t>this dependence on the energy market can create risk if it is covering a large portion of customer needs for the long-term</a:t>
            </a:r>
            <a:r>
              <a:rPr lang="en-US" sz="2800" dirty="0"/>
              <a:t>. </a:t>
            </a:r>
          </a:p>
          <a:p>
            <a:pPr marL="0" indent="0" algn="r">
              <a:buNone/>
            </a:pPr>
            <a:r>
              <a:rPr lang="en-US" sz="2800" dirty="0"/>
              <a:t>							 – Kayla Messamore, Evergy Vice President 										of 	Strategy and Long-Term Planning</a:t>
            </a:r>
          </a:p>
          <a:p>
            <a:pPr marL="0" indent="0" algn="r">
              <a:buNone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								Direct Testimony, EA-2023-0291, pg. 11 ln. 16 – pg. 12 ln.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131053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71BBD-F096-20B4-9E37-098248F4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Evergy West’s own Witnesses Say: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6B74B-3F00-FF76-2922-284E3D470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Market purchases can play an important role in a prudent resource mix, but </a:t>
            </a:r>
            <a:r>
              <a:rPr lang="en-US" sz="2800" b="1" u="sng" dirty="0"/>
              <a:t>on their own are not a plan but rather are akin to playing Lotto with customers energy supply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– Darrin Ives, Evergy Vice President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of Regulatory Affairs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/>
              <a:t>Direct Testimony, EO-2023-0277, pg. 14 lns. 14 – 16</a:t>
            </a:r>
          </a:p>
        </p:txBody>
      </p:sp>
    </p:spTree>
    <p:extLst>
      <p:ext uri="{BB962C8B-B14F-4D97-AF65-F5344CB8AC3E}">
        <p14:creationId xmlns:p14="http://schemas.microsoft.com/office/powerpoint/2010/main" val="125297625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F93C-4C61-3C06-A618-AA701C0F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Hindsight to this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EC7F5-BAF8-7F52-6068-16E3377E5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OPC is relying only on what Evergy West knew long before the prudence period:</a:t>
            </a:r>
          </a:p>
          <a:p>
            <a:pPr lvl="1"/>
            <a:r>
              <a:rPr lang="en-US" sz="2800" dirty="0"/>
              <a:t>That the Company couldn’t cover its load (known since 2008)</a:t>
            </a:r>
          </a:p>
          <a:p>
            <a:pPr lvl="1"/>
            <a:r>
              <a:rPr lang="en-US" sz="2800" dirty="0"/>
              <a:t>That RTO energy markets can be volatile (known since markets were created)</a:t>
            </a:r>
          </a:p>
        </p:txBody>
      </p:sp>
    </p:spTree>
    <p:extLst>
      <p:ext uri="{BB962C8B-B14F-4D97-AF65-F5344CB8AC3E}">
        <p14:creationId xmlns:p14="http://schemas.microsoft.com/office/powerpoint/2010/main" val="187619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77DFFF-1E98-0920-6CC7-A087EADC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Imprudence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AA351-77B0-44D9-DAF6-FE043ECDD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math behind the OPC’s disallowance</a:t>
            </a:r>
          </a:p>
        </p:txBody>
      </p:sp>
    </p:spTree>
    <p:extLst>
      <p:ext uri="{BB962C8B-B14F-4D97-AF65-F5344CB8AC3E}">
        <p14:creationId xmlns:p14="http://schemas.microsoft.com/office/powerpoint/2010/main" val="155534985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CF4B-68B2-0F96-A8F2-FE02AF17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this Case in Real Dollars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89429-3A10-1136-0C10-C2CF59783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Net Base Energy Cost (what is included in general rates) = $306,660,121</a:t>
            </a:r>
          </a:p>
          <a:p>
            <a:r>
              <a:rPr lang="en-US" sz="2800" dirty="0"/>
              <a:t>Actual Net Energy Costs (what was actually incurred) = $510,291,308</a:t>
            </a:r>
          </a:p>
          <a:p>
            <a:r>
              <a:rPr lang="en-US" sz="2800" dirty="0"/>
              <a:t>Difference (what passes through the FAC) = $203,631,187</a:t>
            </a:r>
          </a:p>
          <a:p>
            <a:pPr lvl="1"/>
            <a:r>
              <a:rPr lang="en-US" sz="2200" dirty="0"/>
              <a:t>After sharing mechanism and jurisdictional factors = $193,042,150</a:t>
            </a:r>
          </a:p>
        </p:txBody>
      </p:sp>
    </p:spTree>
    <p:extLst>
      <p:ext uri="{BB962C8B-B14F-4D97-AF65-F5344CB8AC3E}">
        <p14:creationId xmlns:p14="http://schemas.microsoft.com/office/powerpoint/2010/main" val="1567223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E847-8F79-D54B-8894-01F7FFEB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Critical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3C862-6D30-229E-9857-12D663699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would customers have needed to pay if Evergy West had acted differently?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b="1" u="sng" dirty="0"/>
              <a:t>This leads to the second question:</a:t>
            </a:r>
          </a:p>
          <a:p>
            <a:pPr marL="0" indent="0" algn="ctr">
              <a:buNone/>
            </a:pPr>
            <a:endParaRPr lang="en-US" sz="2800" b="1" u="sng" dirty="0"/>
          </a:p>
          <a:p>
            <a:r>
              <a:rPr lang="en-US" sz="2800" dirty="0"/>
              <a:t>What should Evergy West have done differently?</a:t>
            </a:r>
          </a:p>
        </p:txBody>
      </p:sp>
    </p:spTree>
    <p:extLst>
      <p:ext uri="{BB962C8B-B14F-4D97-AF65-F5344CB8AC3E}">
        <p14:creationId xmlns:p14="http://schemas.microsoft.com/office/powerpoint/2010/main" val="2387366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77DFFF-1E98-0920-6CC7-A087EADC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OPC’s Case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AA351-77B0-44D9-DAF6-FE043ECDD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Logic behind what the OPC is saying</a:t>
            </a:r>
          </a:p>
        </p:txBody>
      </p:sp>
    </p:spTree>
    <p:extLst>
      <p:ext uri="{BB962C8B-B14F-4D97-AF65-F5344CB8AC3E}">
        <p14:creationId xmlns:p14="http://schemas.microsoft.com/office/powerpoint/2010/main" val="20616250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63CB-16D9-EC4A-4AAD-B94070F6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Considering Evergy West’s IRP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0A5E8-DE25-6F1D-0339-B5FA93D00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Every IRP filed by Evergy West after it was acquired shows the same thing:</a:t>
            </a:r>
          </a:p>
          <a:p>
            <a:pPr marL="0" indent="0">
              <a:buNone/>
            </a:pPr>
            <a:r>
              <a:rPr lang="en-US" sz="2800" dirty="0"/>
              <a:t>		– Operating Evergy West and Evergy Metro as a 					“combined utility” is the plan with the lowest net 				present value revenue requirement </a:t>
            </a:r>
          </a:p>
          <a:p>
            <a:r>
              <a:rPr lang="en-US" sz="2800" dirty="0"/>
              <a:t>Is this how Evergy West actually operates?</a:t>
            </a:r>
          </a:p>
          <a:p>
            <a:pPr marL="0" indent="0">
              <a:buNone/>
            </a:pPr>
            <a:r>
              <a:rPr lang="en-US" sz="2800" dirty="0"/>
              <a:t>		– 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69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C675-42D5-AB69-789A-CD76707B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OPC 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B1BCF-BF8A-D2A9-7CEF-F8C4AAB27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297443"/>
            <a:ext cx="10554574" cy="363651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OPC modeled what Evergy West would have paid if it had been combined with Evergy Metro</a:t>
            </a:r>
          </a:p>
          <a:p>
            <a:pPr lvl="1"/>
            <a:r>
              <a:rPr lang="en-US" sz="2400" dirty="0"/>
              <a:t>Evergy West customers would have paid $164 million less in decreased energy costs during the prudence period</a:t>
            </a:r>
          </a:p>
          <a:p>
            <a:pPr lvl="1"/>
            <a:r>
              <a:rPr lang="en-US" sz="2400" dirty="0"/>
              <a:t>Evergy West customers would have paid $78 million more in increased capital costs during the prudence period</a:t>
            </a:r>
          </a:p>
          <a:p>
            <a:r>
              <a:rPr lang="en-US" sz="2800" dirty="0"/>
              <a:t>The OPC’s final recommended disallowance is the difference of these two: $86,376,294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03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30F051E6-D2A2-C9AD-AACF-A68AABAB724A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01534480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17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A67690-6CDD-0E88-B6D7-B35D9B31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OPC’s Expert Witnesses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36A38-AECF-80A2-3C11-E306E622E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people you will hear from today</a:t>
            </a:r>
          </a:p>
        </p:txBody>
      </p:sp>
    </p:spTree>
    <p:extLst>
      <p:ext uri="{BB962C8B-B14F-4D97-AF65-F5344CB8AC3E}">
        <p14:creationId xmlns:p14="http://schemas.microsoft.com/office/powerpoint/2010/main" val="387707141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F6060-F691-C8CE-DEFA-B752E267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Lena Mantle, PE – Senior Analyst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209DE-4299-B732-BAFA-B562122DA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413000"/>
            <a:ext cx="7199220" cy="363220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400" dirty="0"/>
              <a:t>Professional Engineer with over 40 years of experience working for both Commission Staff and OPC</a:t>
            </a:r>
          </a:p>
          <a:p>
            <a:r>
              <a:rPr lang="en-US" sz="2400" dirty="0"/>
              <a:t>Heavily involved in drafting the Commission’s rules regarding Electric Utility Resource Planning and author of a whitepaper on the subject</a:t>
            </a:r>
          </a:p>
          <a:p>
            <a:r>
              <a:rPr lang="en-US" sz="2400" dirty="0"/>
              <a:t>Instrumental in the developing the Commission’s FAC rules and author of a whitepaper on the subject</a:t>
            </a:r>
          </a:p>
        </p:txBody>
      </p:sp>
      <p:pic>
        <p:nvPicPr>
          <p:cNvPr id="6" name="Content Placeholder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5DEF5F4-BFA2-2E46-7F76-DDF8BC1975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51"/>
          <a:stretch/>
        </p:blipFill>
        <p:spPr>
          <a:xfrm>
            <a:off x="8466138" y="2413000"/>
            <a:ext cx="2915860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07690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F6060-F691-C8CE-DEFA-B752E267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Dr. Geoff Marke – Chief Economist</a:t>
            </a:r>
          </a:p>
        </p:txBody>
      </p:sp>
      <p:pic>
        <p:nvPicPr>
          <p:cNvPr id="6" name="Content Placeholder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246ED21-4AA7-EA2E-1621-9C1F799BC7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8" y="2450505"/>
            <a:ext cx="2913062" cy="364132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02D16-78D8-814A-338D-B324173B7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0699" y="2413000"/>
            <a:ext cx="7052733" cy="3632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15 years experience working in the private sector, the Missouri DOE, the Commission’s Staff, and the OPC </a:t>
            </a:r>
          </a:p>
          <a:p>
            <a:r>
              <a:rPr lang="en-US" sz="2400" dirty="0"/>
              <a:t>5-year instructor at Michigan State’s Institute of Public Utilities fundamentals course </a:t>
            </a:r>
          </a:p>
          <a:p>
            <a:r>
              <a:rPr lang="en-US" sz="2400" dirty="0"/>
              <a:t>Presented professional work and opinions at NARUC, NASUCA, MO Bar, Rocky Mountain Institute, ACEEE, Renewable Energy Wildlife Institute, MO SEMA, US AID, CCIF, FRI, NCAP, and Kansas CEBC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5211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6912F4CB-1D2F-B118-4C71-130D27E11241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66450176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A25B5D0E-1B59-367B-F85A-75750A6EE06E}"/>
              </a:ext>
            </a:extLst>
          </p:cNvPr>
          <p:cNvSpPr txBox="1"/>
          <p:nvPr/>
        </p:nvSpPr>
        <p:spPr>
          <a:xfrm>
            <a:off x="0" y="215014"/>
            <a:ext cx="1628364" cy="7515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In Millions of Dollars</a:t>
            </a:r>
          </a:p>
        </p:txBody>
      </p:sp>
    </p:spTree>
    <p:extLst>
      <p:ext uri="{BB962C8B-B14F-4D97-AF65-F5344CB8AC3E}">
        <p14:creationId xmlns:p14="http://schemas.microsoft.com/office/powerpoint/2010/main" val="425269509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DC248E-6E2D-8D42-28C3-7C923C01DBDF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57521896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85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D006-0F47-BAF5-A503-4B1670B2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OPC’s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1A7DC-4204-B03E-6A8F-9DAB4EBC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prudent electric utility will try to maintain enough generation to regularly meet or exceed the electric load required to serve its customers </a:t>
            </a:r>
          </a:p>
          <a:p>
            <a:r>
              <a:rPr lang="en-US" sz="2800" dirty="0"/>
              <a:t>This will mitigate exposure to energy market volatility</a:t>
            </a:r>
          </a:p>
        </p:txBody>
      </p:sp>
    </p:spTree>
    <p:extLst>
      <p:ext uri="{BB962C8B-B14F-4D97-AF65-F5344CB8AC3E}">
        <p14:creationId xmlns:p14="http://schemas.microsoft.com/office/powerpoint/2010/main" val="2923794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5E18-FE11-FA3A-5097-E33E4B5A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Being in an RTO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965B8-260A-3174-F25A-4616E8DD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electric utility in an RTO will buy all the energy it requires to serve customers off the RTO energy market</a:t>
            </a:r>
          </a:p>
          <a:p>
            <a:pPr marL="0" indent="0" algn="ctr">
              <a:buNone/>
            </a:pPr>
            <a:r>
              <a:rPr lang="en-US" sz="3600" b="1" u="sng" dirty="0"/>
              <a:t>But</a:t>
            </a:r>
          </a:p>
          <a:p>
            <a:r>
              <a:rPr lang="en-US" sz="2800" dirty="0"/>
              <a:t>The electric utility can also sell the electricity it generates into the RTO energy market to offset or “cover” the cost of the energy that it bought</a:t>
            </a:r>
          </a:p>
        </p:txBody>
      </p:sp>
    </p:spTree>
    <p:extLst>
      <p:ext uri="{BB962C8B-B14F-4D97-AF65-F5344CB8AC3E}">
        <p14:creationId xmlns:p14="http://schemas.microsoft.com/office/powerpoint/2010/main" val="622316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0F8F4D2-CA99-38B9-4F23-FB2FAD688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337E29-C43E-3159-A0D9-F203CDBE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44914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 Helpful Analogy: Insurance</a:t>
            </a:r>
          </a:p>
        </p:txBody>
      </p:sp>
    </p:spTree>
    <p:extLst>
      <p:ext uri="{BB962C8B-B14F-4D97-AF65-F5344CB8AC3E}">
        <p14:creationId xmlns:p14="http://schemas.microsoft.com/office/powerpoint/2010/main" val="39757265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DC248E-6E2D-8D42-28C3-7C923C01DBDF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5684635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1984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DC248E-6E2D-8D42-28C3-7C923C01DBDF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3631697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7CED75D-8093-A3C0-F468-7209843BE4AF}"/>
              </a:ext>
            </a:extLst>
          </p:cNvPr>
          <p:cNvCxnSpPr/>
          <p:nvPr/>
        </p:nvCxnSpPr>
        <p:spPr>
          <a:xfrm>
            <a:off x="930234" y="1968019"/>
            <a:ext cx="11115304" cy="0"/>
          </a:xfrm>
          <a:prstGeom prst="line">
            <a:avLst/>
          </a:prstGeom>
          <a:ln w="889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9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0812F0-1CB4-4B76-BC81-71B995E379DA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58318859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45B601-E4A6-49B8-3931-BAAEAA17EFF0}"/>
              </a:ext>
            </a:extLst>
          </p:cNvPr>
          <p:cNvCxnSpPr/>
          <p:nvPr/>
        </p:nvCxnSpPr>
        <p:spPr>
          <a:xfrm>
            <a:off x="930234" y="1968019"/>
            <a:ext cx="11115304" cy="0"/>
          </a:xfrm>
          <a:prstGeom prst="line">
            <a:avLst/>
          </a:prstGeom>
          <a:ln w="889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32405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CBC63-6377-3149-BF59-41C009D2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Longstanding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08D6D-52FE-6784-E7A2-B3BD41CDE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Evergy West has not been able to meet its customer’s load since before 2008</a:t>
            </a:r>
          </a:p>
          <a:p>
            <a:r>
              <a:rPr lang="en-US" sz="2800" dirty="0"/>
              <a:t>At that time, Evergy West only had enough generation resources to meet 74% of its customers needs</a:t>
            </a:r>
          </a:p>
          <a:p>
            <a:r>
              <a:rPr lang="en-US" sz="2800" dirty="0"/>
              <a:t>Evergy West now estimates it can only generate 62% of what was needed</a:t>
            </a:r>
          </a:p>
        </p:txBody>
      </p:sp>
    </p:spTree>
    <p:extLst>
      <p:ext uri="{BB962C8B-B14F-4D97-AF65-F5344CB8AC3E}">
        <p14:creationId xmlns:p14="http://schemas.microsoft.com/office/powerpoint/2010/main" val="676921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8221</TotalTime>
  <Words>1105</Words>
  <Application>Microsoft Office PowerPoint</Application>
  <PresentationFormat>Widescreen</PresentationFormat>
  <Paragraphs>89</Paragraphs>
  <Slides>27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Century Gothic</vt:lpstr>
      <vt:lpstr>Wingdings 2</vt:lpstr>
      <vt:lpstr>Quotable</vt:lpstr>
      <vt:lpstr>The Missouri Office of the Public Counsel’s Opening Statements</vt:lpstr>
      <vt:lpstr>Understanding the OPC’s Case</vt:lpstr>
      <vt:lpstr>The OPC’s Argument</vt:lpstr>
      <vt:lpstr>The Effect of Being in an RTO</vt:lpstr>
      <vt:lpstr>A Helpful Analogy: Insurance</vt:lpstr>
      <vt:lpstr>PowerPoint Presentation</vt:lpstr>
      <vt:lpstr>PowerPoint Presentation</vt:lpstr>
      <vt:lpstr>PowerPoint Presentation</vt:lpstr>
      <vt:lpstr>This is a Longstanding Problem</vt:lpstr>
      <vt:lpstr>PowerPoint Presentation</vt:lpstr>
      <vt:lpstr>Summary</vt:lpstr>
      <vt:lpstr>Evergy West’s Witnesses Support the OPC’s Position</vt:lpstr>
      <vt:lpstr>What Evergy West’s own Witnesses Say:</vt:lpstr>
      <vt:lpstr>What Evergy West’s own Witnesses Say:</vt:lpstr>
      <vt:lpstr>What Evergy West’s own Witnesses Say:</vt:lpstr>
      <vt:lpstr>There is no Hindsight to this Case</vt:lpstr>
      <vt:lpstr>Calculating Imprudence</vt:lpstr>
      <vt:lpstr>The Impact of this Case in Real Dollars</vt:lpstr>
      <vt:lpstr>The Critical Questions</vt:lpstr>
      <vt:lpstr>Considering Evergy West’s IRP</vt:lpstr>
      <vt:lpstr>What the OPC did</vt:lpstr>
      <vt:lpstr>PowerPoint Presentation</vt:lpstr>
      <vt:lpstr>The OPC’s Expert Witnesses</vt:lpstr>
      <vt:lpstr>Lena Mantle, PE – Senior Analyst</vt:lpstr>
      <vt:lpstr>Dr. Geoff Marke – Chief Economist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OPC</dc:creator>
  <cp:lastModifiedBy>OPC</cp:lastModifiedBy>
  <cp:revision>33</cp:revision>
  <dcterms:created xsi:type="dcterms:W3CDTF">2024-05-13T14:21:47Z</dcterms:created>
  <dcterms:modified xsi:type="dcterms:W3CDTF">2024-05-21T20:57:56Z</dcterms:modified>
</cp:coreProperties>
</file>