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3"/>
  </p:notesMasterIdLst>
  <p:handoutMasterIdLst>
    <p:handoutMasterId r:id="rId74"/>
  </p:handoutMasterIdLst>
  <p:sldIdLst>
    <p:sldId id="257" r:id="rId2"/>
    <p:sldId id="260" r:id="rId3"/>
    <p:sldId id="334" r:id="rId4"/>
    <p:sldId id="364" r:id="rId5"/>
    <p:sldId id="365" r:id="rId6"/>
    <p:sldId id="351" r:id="rId7"/>
    <p:sldId id="345" r:id="rId8"/>
    <p:sldId id="338" r:id="rId9"/>
    <p:sldId id="340" r:id="rId10"/>
    <p:sldId id="341" r:id="rId11"/>
    <p:sldId id="343" r:id="rId12"/>
    <p:sldId id="389" r:id="rId13"/>
    <p:sldId id="396" r:id="rId14"/>
    <p:sldId id="339" r:id="rId15"/>
    <p:sldId id="342" r:id="rId16"/>
    <p:sldId id="399" r:id="rId17"/>
    <p:sldId id="390" r:id="rId18"/>
    <p:sldId id="391" r:id="rId19"/>
    <p:sldId id="344" r:id="rId20"/>
    <p:sldId id="397" r:id="rId21"/>
    <p:sldId id="315" r:id="rId22"/>
    <p:sldId id="321" r:id="rId23"/>
    <p:sldId id="322" r:id="rId24"/>
    <p:sldId id="354" r:id="rId25"/>
    <p:sldId id="350" r:id="rId26"/>
    <p:sldId id="333" r:id="rId27"/>
    <p:sldId id="323" r:id="rId28"/>
    <p:sldId id="402" r:id="rId29"/>
    <p:sldId id="358" r:id="rId30"/>
    <p:sldId id="314" r:id="rId31"/>
    <p:sldId id="301" r:id="rId32"/>
    <p:sldId id="282" r:id="rId33"/>
    <p:sldId id="355" r:id="rId34"/>
    <p:sldId id="330" r:id="rId35"/>
    <p:sldId id="356" r:id="rId36"/>
    <p:sldId id="332" r:id="rId37"/>
    <p:sldId id="331" r:id="rId38"/>
    <p:sldId id="328" r:id="rId39"/>
    <p:sldId id="357" r:id="rId40"/>
    <p:sldId id="363" r:id="rId41"/>
    <p:sldId id="335" r:id="rId42"/>
    <p:sldId id="362" r:id="rId43"/>
    <p:sldId id="366" r:id="rId44"/>
    <p:sldId id="375" r:id="rId45"/>
    <p:sldId id="378" r:id="rId46"/>
    <p:sldId id="383" r:id="rId47"/>
    <p:sldId id="373" r:id="rId48"/>
    <p:sldId id="379" r:id="rId49"/>
    <p:sldId id="372" r:id="rId50"/>
    <p:sldId id="382" r:id="rId51"/>
    <p:sldId id="398" r:id="rId52"/>
    <p:sldId id="368" r:id="rId53"/>
    <p:sldId id="274" r:id="rId54"/>
    <p:sldId id="283" r:id="rId55"/>
    <p:sldId id="292" r:id="rId56"/>
    <p:sldId id="394" r:id="rId57"/>
    <p:sldId id="349" r:id="rId58"/>
    <p:sldId id="374" r:id="rId59"/>
    <p:sldId id="387" r:id="rId60"/>
    <p:sldId id="386" r:id="rId61"/>
    <p:sldId id="258" r:id="rId62"/>
    <p:sldId id="409" r:id="rId63"/>
    <p:sldId id="393" r:id="rId64"/>
    <p:sldId id="381" r:id="rId65"/>
    <p:sldId id="404" r:id="rId66"/>
    <p:sldId id="405" r:id="rId67"/>
    <p:sldId id="408" r:id="rId68"/>
    <p:sldId id="407" r:id="rId69"/>
    <p:sldId id="306" r:id="rId70"/>
    <p:sldId id="307" r:id="rId71"/>
    <p:sldId id="319"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76" d="100"/>
          <a:sy n="76" d="100"/>
        </p:scale>
        <p:origin x="1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471CADF-36D3-49A3-92B3-9C1D18FDBFF7}" type="datetimeFigureOut">
              <a:rPr lang="en-US" smtClean="0"/>
              <a:t>7/9/2024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70BC315-506A-4588-8FE3-28271F11B4FE}" type="slidenum">
              <a:rPr lang="en-US" smtClean="0"/>
              <a:t>‹#›</a:t>
            </a:fld>
            <a:endParaRPr lang="en-US"/>
          </a:p>
        </p:txBody>
      </p:sp>
    </p:spTree>
    <p:extLst>
      <p:ext uri="{BB962C8B-B14F-4D97-AF65-F5344CB8AC3E}">
        <p14:creationId xmlns:p14="http://schemas.microsoft.com/office/powerpoint/2010/main" val="3918709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4C9439B-303E-4DD5-BB4A-3C916925DEEB}" type="datetimeFigureOut">
              <a:rPr lang="en-US" smtClean="0"/>
              <a:t>7/9/2024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D031EAD-C079-417C-8106-4E7FD94F3EBC}" type="slidenum">
              <a:rPr lang="en-US" smtClean="0"/>
              <a:t>‹#›</a:t>
            </a:fld>
            <a:endParaRPr lang="en-US"/>
          </a:p>
        </p:txBody>
      </p:sp>
    </p:spTree>
    <p:extLst>
      <p:ext uri="{BB962C8B-B14F-4D97-AF65-F5344CB8AC3E}">
        <p14:creationId xmlns:p14="http://schemas.microsoft.com/office/powerpoint/2010/main" val="1609110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5C25-61FD-DFF7-2A6B-13BEFE524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B2AFEB-B42C-805C-93A0-C17368243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03BCB4-1BAB-EB7C-76E3-A8EA9EE526FB}"/>
              </a:ext>
            </a:extLst>
          </p:cNvPr>
          <p:cNvSpPr>
            <a:spLocks noGrp="1"/>
          </p:cNvSpPr>
          <p:nvPr>
            <p:ph type="dt" sz="half" idx="10"/>
          </p:nvPr>
        </p:nvSpPr>
        <p:spPr/>
        <p:txBody>
          <a:bodyPr/>
          <a:lstStyle/>
          <a:p>
            <a:fld id="{7D681EE1-2FFC-4ABB-8556-BC9D013E1B22}" type="datetime1">
              <a:rPr lang="en-US" smtClean="0"/>
              <a:t>7/9/2024</a:t>
            </a:fld>
            <a:endParaRPr lang="en-US"/>
          </a:p>
        </p:txBody>
      </p:sp>
      <p:sp>
        <p:nvSpPr>
          <p:cNvPr id="5" name="Footer Placeholder 4">
            <a:extLst>
              <a:ext uri="{FF2B5EF4-FFF2-40B4-BE49-F238E27FC236}">
                <a16:creationId xmlns:a16="http://schemas.microsoft.com/office/drawing/2014/main" id="{28CDB9FD-1390-005F-46ED-126E1222A026}"/>
              </a:ext>
            </a:extLst>
          </p:cNvPr>
          <p:cNvSpPr>
            <a:spLocks noGrp="1"/>
          </p:cNvSpPr>
          <p:nvPr>
            <p:ph type="ftr" sz="quarter" idx="11"/>
          </p:nvPr>
        </p:nvSpPr>
        <p:spPr/>
        <p:txBody>
          <a:bodyPr/>
          <a:lstStyle/>
          <a:p>
            <a:r>
              <a:rPr lang="en-US"/>
              <a:t>GM-7B</a:t>
            </a:r>
          </a:p>
        </p:txBody>
      </p:sp>
      <p:sp>
        <p:nvSpPr>
          <p:cNvPr id="6" name="Slide Number Placeholder 5">
            <a:extLst>
              <a:ext uri="{FF2B5EF4-FFF2-40B4-BE49-F238E27FC236}">
                <a16:creationId xmlns:a16="http://schemas.microsoft.com/office/drawing/2014/main" id="{F935B510-8E71-A835-F6F3-8D616A04ED23}"/>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136084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BC2E-C250-0CC4-70B2-75D950BD2E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11971-E6A9-E365-5344-1520E191C3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82D32-1AF2-29C5-15A8-2E87E1CE6EDD}"/>
              </a:ext>
            </a:extLst>
          </p:cNvPr>
          <p:cNvSpPr>
            <a:spLocks noGrp="1"/>
          </p:cNvSpPr>
          <p:nvPr>
            <p:ph type="dt" sz="half" idx="10"/>
          </p:nvPr>
        </p:nvSpPr>
        <p:spPr/>
        <p:txBody>
          <a:bodyPr/>
          <a:lstStyle/>
          <a:p>
            <a:fld id="{3B159688-2966-40BA-9775-FBC654380BE6}" type="datetime1">
              <a:rPr lang="en-US" smtClean="0"/>
              <a:t>7/9/2024</a:t>
            </a:fld>
            <a:endParaRPr lang="en-US"/>
          </a:p>
        </p:txBody>
      </p:sp>
      <p:sp>
        <p:nvSpPr>
          <p:cNvPr id="5" name="Footer Placeholder 4">
            <a:extLst>
              <a:ext uri="{FF2B5EF4-FFF2-40B4-BE49-F238E27FC236}">
                <a16:creationId xmlns:a16="http://schemas.microsoft.com/office/drawing/2014/main" id="{317C8294-2F19-1FB4-3476-41E737A0398D}"/>
              </a:ext>
            </a:extLst>
          </p:cNvPr>
          <p:cNvSpPr>
            <a:spLocks noGrp="1"/>
          </p:cNvSpPr>
          <p:nvPr>
            <p:ph type="ftr" sz="quarter" idx="11"/>
          </p:nvPr>
        </p:nvSpPr>
        <p:spPr/>
        <p:txBody>
          <a:bodyPr/>
          <a:lstStyle/>
          <a:p>
            <a:r>
              <a:rPr lang="en-US"/>
              <a:t>GM-7B</a:t>
            </a:r>
          </a:p>
        </p:txBody>
      </p:sp>
      <p:sp>
        <p:nvSpPr>
          <p:cNvPr id="6" name="Slide Number Placeholder 5">
            <a:extLst>
              <a:ext uri="{FF2B5EF4-FFF2-40B4-BE49-F238E27FC236}">
                <a16:creationId xmlns:a16="http://schemas.microsoft.com/office/drawing/2014/main" id="{E68AB893-7AD1-F02F-B7ED-9B33DF722610}"/>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69183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EE9D80-3842-4C75-0830-2B3F2948E3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1BFB5-5EA2-3482-555B-0FF6420B73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5855B-2F63-6EB9-797F-894C44006806}"/>
              </a:ext>
            </a:extLst>
          </p:cNvPr>
          <p:cNvSpPr>
            <a:spLocks noGrp="1"/>
          </p:cNvSpPr>
          <p:nvPr>
            <p:ph type="dt" sz="half" idx="10"/>
          </p:nvPr>
        </p:nvSpPr>
        <p:spPr/>
        <p:txBody>
          <a:bodyPr/>
          <a:lstStyle/>
          <a:p>
            <a:fld id="{35181959-4076-4418-B2BD-8C9215FF2326}" type="datetime1">
              <a:rPr lang="en-US" smtClean="0"/>
              <a:t>7/9/2024</a:t>
            </a:fld>
            <a:endParaRPr lang="en-US"/>
          </a:p>
        </p:txBody>
      </p:sp>
      <p:sp>
        <p:nvSpPr>
          <p:cNvPr id="5" name="Footer Placeholder 4">
            <a:extLst>
              <a:ext uri="{FF2B5EF4-FFF2-40B4-BE49-F238E27FC236}">
                <a16:creationId xmlns:a16="http://schemas.microsoft.com/office/drawing/2014/main" id="{1CAE8A69-4802-EC64-63E5-174226394D7C}"/>
              </a:ext>
            </a:extLst>
          </p:cNvPr>
          <p:cNvSpPr>
            <a:spLocks noGrp="1"/>
          </p:cNvSpPr>
          <p:nvPr>
            <p:ph type="ftr" sz="quarter" idx="11"/>
          </p:nvPr>
        </p:nvSpPr>
        <p:spPr/>
        <p:txBody>
          <a:bodyPr/>
          <a:lstStyle/>
          <a:p>
            <a:r>
              <a:rPr lang="en-US"/>
              <a:t>GM-7B</a:t>
            </a:r>
          </a:p>
        </p:txBody>
      </p:sp>
      <p:sp>
        <p:nvSpPr>
          <p:cNvPr id="6" name="Slide Number Placeholder 5">
            <a:extLst>
              <a:ext uri="{FF2B5EF4-FFF2-40B4-BE49-F238E27FC236}">
                <a16:creationId xmlns:a16="http://schemas.microsoft.com/office/drawing/2014/main" id="{62879258-5B22-ECB4-94F2-32EFA53C4254}"/>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315508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DF04-79D2-577C-2EB2-E1A14B27A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CD7F6-F808-BB65-E11C-DC5CF0CDEF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06DE9-6288-D664-10B5-8E9654E808EC}"/>
              </a:ext>
            </a:extLst>
          </p:cNvPr>
          <p:cNvSpPr>
            <a:spLocks noGrp="1"/>
          </p:cNvSpPr>
          <p:nvPr>
            <p:ph type="dt" sz="half" idx="10"/>
          </p:nvPr>
        </p:nvSpPr>
        <p:spPr/>
        <p:txBody>
          <a:bodyPr/>
          <a:lstStyle/>
          <a:p>
            <a:fld id="{11AC995A-C74A-441A-94E4-31DE6D0A764A}" type="datetime1">
              <a:rPr lang="en-US" smtClean="0"/>
              <a:t>7/9/2024</a:t>
            </a:fld>
            <a:endParaRPr lang="en-US"/>
          </a:p>
        </p:txBody>
      </p:sp>
      <p:sp>
        <p:nvSpPr>
          <p:cNvPr id="5" name="Footer Placeholder 4">
            <a:extLst>
              <a:ext uri="{FF2B5EF4-FFF2-40B4-BE49-F238E27FC236}">
                <a16:creationId xmlns:a16="http://schemas.microsoft.com/office/drawing/2014/main" id="{37D62733-61B2-243F-DBDD-009F59DEFF5F}"/>
              </a:ext>
            </a:extLst>
          </p:cNvPr>
          <p:cNvSpPr>
            <a:spLocks noGrp="1"/>
          </p:cNvSpPr>
          <p:nvPr>
            <p:ph type="ftr" sz="quarter" idx="11"/>
          </p:nvPr>
        </p:nvSpPr>
        <p:spPr/>
        <p:txBody>
          <a:bodyPr/>
          <a:lstStyle/>
          <a:p>
            <a:r>
              <a:rPr lang="en-US"/>
              <a:t>GM-7B</a:t>
            </a:r>
          </a:p>
        </p:txBody>
      </p:sp>
      <p:sp>
        <p:nvSpPr>
          <p:cNvPr id="6" name="Slide Number Placeholder 5">
            <a:extLst>
              <a:ext uri="{FF2B5EF4-FFF2-40B4-BE49-F238E27FC236}">
                <a16:creationId xmlns:a16="http://schemas.microsoft.com/office/drawing/2014/main" id="{A6A7D66B-6E75-BBC1-F21C-62D6DB7E1A88}"/>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1212866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EBFA-B071-A064-6C7A-5411B8BCF0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CBB0E9-EA9F-6EA2-0ED3-98586FAA06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C88AB-3150-C1F4-1462-B366E18CA232}"/>
              </a:ext>
            </a:extLst>
          </p:cNvPr>
          <p:cNvSpPr>
            <a:spLocks noGrp="1"/>
          </p:cNvSpPr>
          <p:nvPr>
            <p:ph type="dt" sz="half" idx="10"/>
          </p:nvPr>
        </p:nvSpPr>
        <p:spPr/>
        <p:txBody>
          <a:bodyPr/>
          <a:lstStyle/>
          <a:p>
            <a:fld id="{12005372-1771-49F5-ACC8-809209BA933A}" type="datetime1">
              <a:rPr lang="en-US" smtClean="0"/>
              <a:t>7/9/2024</a:t>
            </a:fld>
            <a:endParaRPr lang="en-US"/>
          </a:p>
        </p:txBody>
      </p:sp>
      <p:sp>
        <p:nvSpPr>
          <p:cNvPr id="5" name="Footer Placeholder 4">
            <a:extLst>
              <a:ext uri="{FF2B5EF4-FFF2-40B4-BE49-F238E27FC236}">
                <a16:creationId xmlns:a16="http://schemas.microsoft.com/office/drawing/2014/main" id="{153C9DCC-72F6-C462-AA2E-EB420F87851C}"/>
              </a:ext>
            </a:extLst>
          </p:cNvPr>
          <p:cNvSpPr>
            <a:spLocks noGrp="1"/>
          </p:cNvSpPr>
          <p:nvPr>
            <p:ph type="ftr" sz="quarter" idx="11"/>
          </p:nvPr>
        </p:nvSpPr>
        <p:spPr/>
        <p:txBody>
          <a:bodyPr/>
          <a:lstStyle/>
          <a:p>
            <a:r>
              <a:rPr lang="en-US"/>
              <a:t>GM-7B</a:t>
            </a:r>
          </a:p>
        </p:txBody>
      </p:sp>
      <p:sp>
        <p:nvSpPr>
          <p:cNvPr id="6" name="Slide Number Placeholder 5">
            <a:extLst>
              <a:ext uri="{FF2B5EF4-FFF2-40B4-BE49-F238E27FC236}">
                <a16:creationId xmlns:a16="http://schemas.microsoft.com/office/drawing/2014/main" id="{48E14CCD-0BD5-9D26-D229-87E2EDF5DAA2}"/>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178639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DC88-8419-FB31-4805-977985739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E629E9-0BC8-A229-2AA7-FE8134EA8F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D89AF-28AF-9296-318B-6171E8930F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B17D0F-D173-403E-5892-2226542E0520}"/>
              </a:ext>
            </a:extLst>
          </p:cNvPr>
          <p:cNvSpPr>
            <a:spLocks noGrp="1"/>
          </p:cNvSpPr>
          <p:nvPr>
            <p:ph type="dt" sz="half" idx="10"/>
          </p:nvPr>
        </p:nvSpPr>
        <p:spPr/>
        <p:txBody>
          <a:bodyPr/>
          <a:lstStyle/>
          <a:p>
            <a:fld id="{6B4C61FF-AE6E-4730-9C65-F799F7172166}" type="datetime1">
              <a:rPr lang="en-US" smtClean="0"/>
              <a:t>7/9/2024</a:t>
            </a:fld>
            <a:endParaRPr lang="en-US"/>
          </a:p>
        </p:txBody>
      </p:sp>
      <p:sp>
        <p:nvSpPr>
          <p:cNvPr id="6" name="Footer Placeholder 5">
            <a:extLst>
              <a:ext uri="{FF2B5EF4-FFF2-40B4-BE49-F238E27FC236}">
                <a16:creationId xmlns:a16="http://schemas.microsoft.com/office/drawing/2014/main" id="{97488A07-B980-EAD3-C380-8E4899299C1E}"/>
              </a:ext>
            </a:extLst>
          </p:cNvPr>
          <p:cNvSpPr>
            <a:spLocks noGrp="1"/>
          </p:cNvSpPr>
          <p:nvPr>
            <p:ph type="ftr" sz="quarter" idx="11"/>
          </p:nvPr>
        </p:nvSpPr>
        <p:spPr/>
        <p:txBody>
          <a:bodyPr/>
          <a:lstStyle/>
          <a:p>
            <a:r>
              <a:rPr lang="en-US"/>
              <a:t>GM-7B</a:t>
            </a:r>
          </a:p>
        </p:txBody>
      </p:sp>
      <p:sp>
        <p:nvSpPr>
          <p:cNvPr id="7" name="Slide Number Placeholder 6">
            <a:extLst>
              <a:ext uri="{FF2B5EF4-FFF2-40B4-BE49-F238E27FC236}">
                <a16:creationId xmlns:a16="http://schemas.microsoft.com/office/drawing/2014/main" id="{B9E4AE04-AE3D-0D67-9CDB-221F8DEB3CCB}"/>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167253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C3A4-9A52-00ED-8835-F408B99D21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3BFB0-2235-F820-643A-D2C2B574B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3FD24A-AEF9-0847-B773-4FA3592B6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DF06A2-1DC7-32B7-1D69-B789D98B0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DAE379-AE80-3A3F-62FB-D1614D7CD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508DC-5791-7FA2-BE6B-CFADC976313F}"/>
              </a:ext>
            </a:extLst>
          </p:cNvPr>
          <p:cNvSpPr>
            <a:spLocks noGrp="1"/>
          </p:cNvSpPr>
          <p:nvPr>
            <p:ph type="dt" sz="half" idx="10"/>
          </p:nvPr>
        </p:nvSpPr>
        <p:spPr/>
        <p:txBody>
          <a:bodyPr/>
          <a:lstStyle/>
          <a:p>
            <a:fld id="{7663A4C9-04DF-4900-9F84-9AD53D54612E}" type="datetime1">
              <a:rPr lang="en-US" smtClean="0"/>
              <a:t>7/9/2024</a:t>
            </a:fld>
            <a:endParaRPr lang="en-US"/>
          </a:p>
        </p:txBody>
      </p:sp>
      <p:sp>
        <p:nvSpPr>
          <p:cNvPr id="8" name="Footer Placeholder 7">
            <a:extLst>
              <a:ext uri="{FF2B5EF4-FFF2-40B4-BE49-F238E27FC236}">
                <a16:creationId xmlns:a16="http://schemas.microsoft.com/office/drawing/2014/main" id="{D4CE5C0F-5176-5986-4A34-F251FBAD905A}"/>
              </a:ext>
            </a:extLst>
          </p:cNvPr>
          <p:cNvSpPr>
            <a:spLocks noGrp="1"/>
          </p:cNvSpPr>
          <p:nvPr>
            <p:ph type="ftr" sz="quarter" idx="11"/>
          </p:nvPr>
        </p:nvSpPr>
        <p:spPr/>
        <p:txBody>
          <a:bodyPr/>
          <a:lstStyle/>
          <a:p>
            <a:r>
              <a:rPr lang="en-US"/>
              <a:t>GM-7B</a:t>
            </a:r>
          </a:p>
        </p:txBody>
      </p:sp>
      <p:sp>
        <p:nvSpPr>
          <p:cNvPr id="9" name="Slide Number Placeholder 8">
            <a:extLst>
              <a:ext uri="{FF2B5EF4-FFF2-40B4-BE49-F238E27FC236}">
                <a16:creationId xmlns:a16="http://schemas.microsoft.com/office/drawing/2014/main" id="{1995DE21-A603-D690-3FBB-C4E1B50E1015}"/>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270664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59D0F-CE05-AC4E-273B-902D330D83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2C5652-41A9-06B9-8684-09DD9C6B8261}"/>
              </a:ext>
            </a:extLst>
          </p:cNvPr>
          <p:cNvSpPr>
            <a:spLocks noGrp="1"/>
          </p:cNvSpPr>
          <p:nvPr>
            <p:ph type="dt" sz="half" idx="10"/>
          </p:nvPr>
        </p:nvSpPr>
        <p:spPr/>
        <p:txBody>
          <a:bodyPr/>
          <a:lstStyle/>
          <a:p>
            <a:fld id="{1A2EC9DB-B02E-4D16-9589-D75510C52771}" type="datetime1">
              <a:rPr lang="en-US" smtClean="0"/>
              <a:t>7/9/2024</a:t>
            </a:fld>
            <a:endParaRPr lang="en-US"/>
          </a:p>
        </p:txBody>
      </p:sp>
      <p:sp>
        <p:nvSpPr>
          <p:cNvPr id="4" name="Footer Placeholder 3">
            <a:extLst>
              <a:ext uri="{FF2B5EF4-FFF2-40B4-BE49-F238E27FC236}">
                <a16:creationId xmlns:a16="http://schemas.microsoft.com/office/drawing/2014/main" id="{D9E53283-E025-EF9C-4E11-40D59145DA01}"/>
              </a:ext>
            </a:extLst>
          </p:cNvPr>
          <p:cNvSpPr>
            <a:spLocks noGrp="1"/>
          </p:cNvSpPr>
          <p:nvPr>
            <p:ph type="ftr" sz="quarter" idx="11"/>
          </p:nvPr>
        </p:nvSpPr>
        <p:spPr/>
        <p:txBody>
          <a:bodyPr/>
          <a:lstStyle/>
          <a:p>
            <a:r>
              <a:rPr lang="en-US"/>
              <a:t>GM-7B</a:t>
            </a:r>
          </a:p>
        </p:txBody>
      </p:sp>
      <p:sp>
        <p:nvSpPr>
          <p:cNvPr id="5" name="Slide Number Placeholder 4">
            <a:extLst>
              <a:ext uri="{FF2B5EF4-FFF2-40B4-BE49-F238E27FC236}">
                <a16:creationId xmlns:a16="http://schemas.microsoft.com/office/drawing/2014/main" id="{5D8EFAC6-AA81-F03D-8E22-57CDD2145DE9}"/>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1239244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F3550-AD71-211F-339B-2723A09A5E7F}"/>
              </a:ext>
            </a:extLst>
          </p:cNvPr>
          <p:cNvSpPr>
            <a:spLocks noGrp="1"/>
          </p:cNvSpPr>
          <p:nvPr>
            <p:ph type="dt" sz="half" idx="10"/>
          </p:nvPr>
        </p:nvSpPr>
        <p:spPr/>
        <p:txBody>
          <a:bodyPr/>
          <a:lstStyle/>
          <a:p>
            <a:fld id="{CC8C3276-2C73-4DAE-915D-AA44A183D609}" type="datetime1">
              <a:rPr lang="en-US" smtClean="0"/>
              <a:t>7/9/2024</a:t>
            </a:fld>
            <a:endParaRPr lang="en-US"/>
          </a:p>
        </p:txBody>
      </p:sp>
      <p:sp>
        <p:nvSpPr>
          <p:cNvPr id="3" name="Footer Placeholder 2">
            <a:extLst>
              <a:ext uri="{FF2B5EF4-FFF2-40B4-BE49-F238E27FC236}">
                <a16:creationId xmlns:a16="http://schemas.microsoft.com/office/drawing/2014/main" id="{D4338C75-E035-1541-3A55-563E17DD1A6C}"/>
              </a:ext>
            </a:extLst>
          </p:cNvPr>
          <p:cNvSpPr>
            <a:spLocks noGrp="1"/>
          </p:cNvSpPr>
          <p:nvPr>
            <p:ph type="ftr" sz="quarter" idx="11"/>
          </p:nvPr>
        </p:nvSpPr>
        <p:spPr/>
        <p:txBody>
          <a:bodyPr/>
          <a:lstStyle/>
          <a:p>
            <a:r>
              <a:rPr lang="en-US"/>
              <a:t>GM-7B</a:t>
            </a:r>
          </a:p>
        </p:txBody>
      </p:sp>
      <p:sp>
        <p:nvSpPr>
          <p:cNvPr id="4" name="Slide Number Placeholder 3">
            <a:extLst>
              <a:ext uri="{FF2B5EF4-FFF2-40B4-BE49-F238E27FC236}">
                <a16:creationId xmlns:a16="http://schemas.microsoft.com/office/drawing/2014/main" id="{993F8D65-6D4D-AC68-8EF8-8CFD4A3D1465}"/>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410075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422-FABE-4A17-25EE-F857833D5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EF0CE2-1647-EEC1-E3A1-02CC61CB43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C4BCDD-4DD3-608E-7139-75A4C2C1F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5A28A-FE60-1410-8455-0DB3DA1CB1EB}"/>
              </a:ext>
            </a:extLst>
          </p:cNvPr>
          <p:cNvSpPr>
            <a:spLocks noGrp="1"/>
          </p:cNvSpPr>
          <p:nvPr>
            <p:ph type="dt" sz="half" idx="10"/>
          </p:nvPr>
        </p:nvSpPr>
        <p:spPr/>
        <p:txBody>
          <a:bodyPr/>
          <a:lstStyle/>
          <a:p>
            <a:fld id="{35BA7870-5FA9-48FB-95DD-5631A3428998}" type="datetime1">
              <a:rPr lang="en-US" smtClean="0"/>
              <a:t>7/9/2024</a:t>
            </a:fld>
            <a:endParaRPr lang="en-US"/>
          </a:p>
        </p:txBody>
      </p:sp>
      <p:sp>
        <p:nvSpPr>
          <p:cNvPr id="6" name="Footer Placeholder 5">
            <a:extLst>
              <a:ext uri="{FF2B5EF4-FFF2-40B4-BE49-F238E27FC236}">
                <a16:creationId xmlns:a16="http://schemas.microsoft.com/office/drawing/2014/main" id="{13DF89BD-6D27-E3B3-7DE1-5912B74CBDBB}"/>
              </a:ext>
            </a:extLst>
          </p:cNvPr>
          <p:cNvSpPr>
            <a:spLocks noGrp="1"/>
          </p:cNvSpPr>
          <p:nvPr>
            <p:ph type="ftr" sz="quarter" idx="11"/>
          </p:nvPr>
        </p:nvSpPr>
        <p:spPr/>
        <p:txBody>
          <a:bodyPr/>
          <a:lstStyle/>
          <a:p>
            <a:r>
              <a:rPr lang="en-US"/>
              <a:t>GM-7B</a:t>
            </a:r>
          </a:p>
        </p:txBody>
      </p:sp>
      <p:sp>
        <p:nvSpPr>
          <p:cNvPr id="7" name="Slide Number Placeholder 6">
            <a:extLst>
              <a:ext uri="{FF2B5EF4-FFF2-40B4-BE49-F238E27FC236}">
                <a16:creationId xmlns:a16="http://schemas.microsoft.com/office/drawing/2014/main" id="{120F4B2B-7717-0B35-3F25-7C5917C16241}"/>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216153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E8E1-5B22-F033-A755-0CAAC10C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A34B55-8FB3-4C8B-3E0E-1CBFBBE82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A90C9B-D6FC-1D6E-42FC-82DEA7462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95B26-B9C1-C251-C776-C4F650D21F41}"/>
              </a:ext>
            </a:extLst>
          </p:cNvPr>
          <p:cNvSpPr>
            <a:spLocks noGrp="1"/>
          </p:cNvSpPr>
          <p:nvPr>
            <p:ph type="dt" sz="half" idx="10"/>
          </p:nvPr>
        </p:nvSpPr>
        <p:spPr/>
        <p:txBody>
          <a:bodyPr/>
          <a:lstStyle/>
          <a:p>
            <a:fld id="{7FBADF26-6046-480C-811F-57C81C62653C}" type="datetime1">
              <a:rPr lang="en-US" smtClean="0"/>
              <a:t>7/9/2024</a:t>
            </a:fld>
            <a:endParaRPr lang="en-US"/>
          </a:p>
        </p:txBody>
      </p:sp>
      <p:sp>
        <p:nvSpPr>
          <p:cNvPr id="6" name="Footer Placeholder 5">
            <a:extLst>
              <a:ext uri="{FF2B5EF4-FFF2-40B4-BE49-F238E27FC236}">
                <a16:creationId xmlns:a16="http://schemas.microsoft.com/office/drawing/2014/main" id="{19809393-52E2-A597-484D-1EAB58AD68AC}"/>
              </a:ext>
            </a:extLst>
          </p:cNvPr>
          <p:cNvSpPr>
            <a:spLocks noGrp="1"/>
          </p:cNvSpPr>
          <p:nvPr>
            <p:ph type="ftr" sz="quarter" idx="11"/>
          </p:nvPr>
        </p:nvSpPr>
        <p:spPr/>
        <p:txBody>
          <a:bodyPr/>
          <a:lstStyle/>
          <a:p>
            <a:r>
              <a:rPr lang="en-US"/>
              <a:t>GM-7B</a:t>
            </a:r>
          </a:p>
        </p:txBody>
      </p:sp>
      <p:sp>
        <p:nvSpPr>
          <p:cNvPr id="7" name="Slide Number Placeholder 6">
            <a:extLst>
              <a:ext uri="{FF2B5EF4-FFF2-40B4-BE49-F238E27FC236}">
                <a16:creationId xmlns:a16="http://schemas.microsoft.com/office/drawing/2014/main" id="{5E35EEDC-4DA9-65D9-EE6D-E7604C40AEF9}"/>
              </a:ext>
            </a:extLst>
          </p:cNvPr>
          <p:cNvSpPr>
            <a:spLocks noGrp="1"/>
          </p:cNvSpPr>
          <p:nvPr>
            <p:ph type="sldNum" sz="quarter" idx="12"/>
          </p:nvPr>
        </p:nvSpPr>
        <p:spPr/>
        <p:txBody>
          <a:bodyPr/>
          <a:lstStyle/>
          <a:p>
            <a:fld id="{4A113054-C5B9-4054-85E9-54F8BA06C0A7}" type="slidenum">
              <a:rPr lang="en-US" smtClean="0"/>
              <a:t>‹#›</a:t>
            </a:fld>
            <a:endParaRPr lang="en-US"/>
          </a:p>
        </p:txBody>
      </p:sp>
    </p:spTree>
    <p:extLst>
      <p:ext uri="{BB962C8B-B14F-4D97-AF65-F5344CB8AC3E}">
        <p14:creationId xmlns:p14="http://schemas.microsoft.com/office/powerpoint/2010/main" val="25838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3D9DA7-0E4D-E4E4-9C3A-232BB4086E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333DA4-00D5-1FBE-F5CE-22AACBE73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10394-9CE8-E9D1-36F3-3348E3E57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5D843-0E67-4C1D-98DF-5C66F7BD6BCF}" type="datetime1">
              <a:rPr lang="en-US" smtClean="0"/>
              <a:t>7/9/2024</a:t>
            </a:fld>
            <a:endParaRPr lang="en-US"/>
          </a:p>
        </p:txBody>
      </p:sp>
      <p:sp>
        <p:nvSpPr>
          <p:cNvPr id="5" name="Footer Placeholder 4">
            <a:extLst>
              <a:ext uri="{FF2B5EF4-FFF2-40B4-BE49-F238E27FC236}">
                <a16:creationId xmlns:a16="http://schemas.microsoft.com/office/drawing/2014/main" id="{444A40EE-CDF6-1303-6E42-9191E0593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GM-7B</a:t>
            </a:r>
          </a:p>
        </p:txBody>
      </p:sp>
      <p:sp>
        <p:nvSpPr>
          <p:cNvPr id="6" name="Slide Number Placeholder 5">
            <a:extLst>
              <a:ext uri="{FF2B5EF4-FFF2-40B4-BE49-F238E27FC236}">
                <a16:creationId xmlns:a16="http://schemas.microsoft.com/office/drawing/2014/main" id="{9944ABD2-9BF8-95C9-DE8A-1BAECAED0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13054-C5B9-4054-85E9-54F8BA06C0A7}" type="slidenum">
              <a:rPr lang="en-US" smtClean="0"/>
              <a:t>‹#›</a:t>
            </a:fld>
            <a:endParaRPr lang="en-US"/>
          </a:p>
        </p:txBody>
      </p:sp>
    </p:spTree>
    <p:extLst>
      <p:ext uri="{BB962C8B-B14F-4D97-AF65-F5344CB8AC3E}">
        <p14:creationId xmlns:p14="http://schemas.microsoft.com/office/powerpoint/2010/main" val="13112572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pa.gov/climate-indicators/climate-change-indicators-heat-wav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who.int/sustainable-development/cities/health-risks/air-pollution/e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xleelab.sites.yale.edu/sites/default/files/files/li_ste_2018.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guardian.com/environment/energy" TargetMode="External"/><Relationship Id="rId1" Type="http://schemas.openxmlformats.org/officeDocument/2006/relationships/slideLayout" Target="../slideLayouts/slideLayout2.xml"/><Relationship Id="rId4" Type="http://schemas.openxmlformats.org/officeDocument/2006/relationships/hyperlink" Target="https://www.nytimes.com/2012/06/21/world/asia/global-demand-for-air-conditioning-forces-tough-environmental-choices.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lideplayer.com/slide/16401627/"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nergyathaas.wordpress.com/2018/10/22/how-should-we-use-our-roof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ppp.worldbank.org/public-private-partnership/library/global-partnership-results-based-approaches-gprba-0" TargetMode="External"/><Relationship Id="rId2" Type="http://schemas.openxmlformats.org/officeDocument/2006/relationships/hyperlink" Target="https://www.gprba.org/news/what-if-we-paid-outcome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purdue.edu/newsroom/releases/2021/Q2/the-whitest-paint-is-here-and-its-the-coolest.-literally..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purdue.edu/newsroom/releases/2021/Q2/the-whitest-paint-is-here-and-its-the-coolest.-literally..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ubs.acs.org/doi/pdf/10.1021/acsami.1c02368"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https://ideas.repec.org/a/gam/jsusta/v11y2019i16p4452-d258517.html" TargetMode="External"/><Relationship Id="rId3" Type="http://schemas.openxmlformats.org/officeDocument/2006/relationships/hyperlink" Target="https://globalcoolcities.org/" TargetMode="External"/><Relationship Id="rId7" Type="http://schemas.openxmlformats.org/officeDocument/2006/relationships/hyperlink" Target="https://www.marc.org/Environment/pdf/HeatIslandMitigationAssessmentandPolicyDev_KCRegio.aspx" TargetMode="External"/><Relationship Id="rId2" Type="http://schemas.openxmlformats.org/officeDocument/2006/relationships/hyperlink" Target="https://ghhin.org/" TargetMode="External"/><Relationship Id="rId1" Type="http://schemas.openxmlformats.org/officeDocument/2006/relationships/slideLayout" Target="../slideLayouts/slideLayout2.xml"/><Relationship Id="rId6" Type="http://schemas.openxmlformats.org/officeDocument/2006/relationships/hyperlink" Target="https://openknowledge.worldbank.org/handle/10986/34335" TargetMode="External"/><Relationship Id="rId5" Type="http://schemas.openxmlformats.org/officeDocument/2006/relationships/hyperlink" Target="https://datadrivenlab.users.earthengine.app/view/usuhiapp" TargetMode="External"/><Relationship Id="rId4" Type="http://schemas.openxmlformats.org/officeDocument/2006/relationships/hyperlink" Target="https://www.coolroofschallenge.org/" TargetMode="External"/><Relationship Id="rId9" Type="http://schemas.openxmlformats.org/officeDocument/2006/relationships/hyperlink" Target="https://www.purdue.edu/newsroom/releases/2021/Q2/the-whitest-paint-is-here-and-its-the-coolest.-literally..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hyperlink" Target="https://www.epa.gov/cobra" TargetMode="External"/><Relationship Id="rId3" Type="http://schemas.openxmlformats.org/officeDocument/2006/relationships/hyperlink" Target="https://www.epa.gov/heatislands/heat-island-compendium" TargetMode="External"/><Relationship Id="rId7" Type="http://schemas.openxmlformats.org/officeDocument/2006/relationships/hyperlink" Target="https://www.epa.gov/statelocalenergy/avoided-emissions-and-generation-tool-avert" TargetMode="External"/><Relationship Id="rId12" Type="http://schemas.openxmlformats.org/officeDocument/2006/relationships/hyperlink" Target="https://app.leg.wa.gov/billsummary?BillNumber=1114&amp;Year=2021" TargetMode="External"/><Relationship Id="rId2" Type="http://schemas.openxmlformats.org/officeDocument/2006/relationships/hyperlink" Target="https://sustainabilityconnect.asu.edu/news/archive/cool-pavement-pilot-study/" TargetMode="External"/><Relationship Id="rId1" Type="http://schemas.openxmlformats.org/officeDocument/2006/relationships/slideLayout" Target="../slideLayouts/slideLayout2.xml"/><Relationship Id="rId6" Type="http://schemas.openxmlformats.org/officeDocument/2006/relationships/hyperlink" Target="https://sustainability-innovation.asu.edu/urban-climate/green-roof-calculator/" TargetMode="External"/><Relationship Id="rId11" Type="http://schemas.openxmlformats.org/officeDocument/2006/relationships/hyperlink" Target="https://e360.yale.edu/features/can-we-turn-down-the-temperature-on-urban-heat-islands" TargetMode="External"/><Relationship Id="rId5" Type="http://schemas.openxmlformats.org/officeDocument/2006/relationships/hyperlink" Target="https://greeninfrastructurefoundation.org/" TargetMode="External"/><Relationship Id="rId10" Type="http://schemas.openxmlformats.org/officeDocument/2006/relationships/hyperlink" Target="https://nihhis.cpo.noaa.gov/" TargetMode="External"/><Relationship Id="rId4" Type="http://schemas.openxmlformats.org/officeDocument/2006/relationships/hyperlink" Target="https://www.cdc.gov/climateandhealth/pubs/ClimateChangeandExtremeHeatEvents.pdf" TargetMode="External"/><Relationship Id="rId9" Type="http://schemas.openxmlformats.org/officeDocument/2006/relationships/hyperlink" Target="https://theconversation.com/can-trees-really-cool-our-cities-down-44099"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9636" y="2113622"/>
            <a:ext cx="9182100" cy="2428875"/>
          </a:xfrm>
          <a:prstGeom prst="rect">
            <a:avLst/>
          </a:prstGeom>
        </p:spPr>
      </p:pic>
      <p:sp>
        <p:nvSpPr>
          <p:cNvPr id="2" name="Footer Placeholder 1">
            <a:extLst>
              <a:ext uri="{FF2B5EF4-FFF2-40B4-BE49-F238E27FC236}">
                <a16:creationId xmlns:a16="http://schemas.microsoft.com/office/drawing/2014/main" id="{D97DDB68-570B-2C31-268F-87119197F0AE}"/>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3303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7116" y="928070"/>
            <a:ext cx="10856684" cy="5248893"/>
          </a:xfrm>
          <a:prstGeom prst="rect">
            <a:avLst/>
          </a:prstGeom>
        </p:spPr>
      </p:pic>
      <p:sp>
        <p:nvSpPr>
          <p:cNvPr id="5" name="Footer Placeholder 4">
            <a:extLst>
              <a:ext uri="{FF2B5EF4-FFF2-40B4-BE49-F238E27FC236}">
                <a16:creationId xmlns:a16="http://schemas.microsoft.com/office/drawing/2014/main" id="{1DAFD627-031B-8A8F-491E-65BA7407EDE8}"/>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52590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95496" y="688770"/>
            <a:ext cx="10558304" cy="5654447"/>
          </a:xfrm>
          <a:prstGeom prst="rect">
            <a:avLst/>
          </a:prstGeom>
        </p:spPr>
      </p:pic>
      <p:sp>
        <p:nvSpPr>
          <p:cNvPr id="5" name="Footer Placeholder 4">
            <a:extLst>
              <a:ext uri="{FF2B5EF4-FFF2-40B4-BE49-F238E27FC236}">
                <a16:creationId xmlns:a16="http://schemas.microsoft.com/office/drawing/2014/main" id="{85E6801E-F0EE-B401-675D-5BB867552C01}"/>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31687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74309" y="365125"/>
            <a:ext cx="9901905" cy="6319880"/>
          </a:xfrm>
          <a:prstGeom prst="rect">
            <a:avLst/>
          </a:prstGeom>
        </p:spPr>
      </p:pic>
      <p:sp>
        <p:nvSpPr>
          <p:cNvPr id="5" name="Footer Placeholder 4">
            <a:extLst>
              <a:ext uri="{FF2B5EF4-FFF2-40B4-BE49-F238E27FC236}">
                <a16:creationId xmlns:a16="http://schemas.microsoft.com/office/drawing/2014/main" id="{072B1787-189E-557E-C1E6-4BB027AB0977}"/>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69508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98" y="3159715"/>
            <a:ext cx="10515600" cy="2852737"/>
          </a:xfrm>
        </p:spPr>
        <p:txBody>
          <a:bodyPr/>
          <a:lstStyle/>
          <a:p>
            <a:r>
              <a:rPr lang="en-US" b="1" dirty="0">
                <a:latin typeface="Rockwell" panose="02060603020205020403" pitchFamily="18" charset="0"/>
              </a:rPr>
              <a:t>Fast-Forward</a:t>
            </a:r>
          </a:p>
        </p:txBody>
      </p:sp>
      <p:sp>
        <p:nvSpPr>
          <p:cNvPr id="3" name="Footer Placeholder 2">
            <a:extLst>
              <a:ext uri="{FF2B5EF4-FFF2-40B4-BE49-F238E27FC236}">
                <a16:creationId xmlns:a16="http://schemas.microsoft.com/office/drawing/2014/main" id="{DC5EE865-4B98-6211-498B-A328E3AE81BD}"/>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917208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930318" y="570017"/>
            <a:ext cx="10037609" cy="5606946"/>
          </a:xfrm>
          <a:prstGeom prst="rect">
            <a:avLst/>
          </a:prstGeom>
        </p:spPr>
      </p:pic>
      <p:sp>
        <p:nvSpPr>
          <p:cNvPr id="2" name="Footer Placeholder 1">
            <a:extLst>
              <a:ext uri="{FF2B5EF4-FFF2-40B4-BE49-F238E27FC236}">
                <a16:creationId xmlns:a16="http://schemas.microsoft.com/office/drawing/2014/main" id="{ADC1AE80-A7E3-E187-9B75-CCB0A986DC71}"/>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147976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b="56472"/>
          <a:stretch/>
        </p:blipFill>
        <p:spPr>
          <a:xfrm>
            <a:off x="337179" y="1825625"/>
            <a:ext cx="11374685" cy="2798185"/>
          </a:xfrm>
          <a:prstGeom prst="rect">
            <a:avLst/>
          </a:prstGeom>
        </p:spPr>
      </p:pic>
      <p:sp>
        <p:nvSpPr>
          <p:cNvPr id="5" name="Footer Placeholder 4">
            <a:extLst>
              <a:ext uri="{FF2B5EF4-FFF2-40B4-BE49-F238E27FC236}">
                <a16:creationId xmlns:a16="http://schemas.microsoft.com/office/drawing/2014/main" id="{82D67BEB-E034-28C6-5F36-B21E5F5393AC}"/>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5634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65229" cy="1325563"/>
          </a:xfrm>
        </p:spPr>
        <p:txBody>
          <a:bodyPr>
            <a:normAutofit fontScale="90000"/>
          </a:bodyPr>
          <a:lstStyle/>
          <a:p>
            <a:r>
              <a:rPr lang="en-US" b="1" dirty="0">
                <a:latin typeface="Rockwell" panose="02060603020205020403" pitchFamily="18" charset="0"/>
              </a:rPr>
              <a:t>NOAA is crowdsourcing a national urban heat map and has included…</a:t>
            </a:r>
            <a:br>
              <a:rPr lang="en-US" b="1" dirty="0">
                <a:latin typeface="Rockwell" panose="02060603020205020403" pitchFamily="18" charset="0"/>
              </a:rPr>
            </a:br>
            <a:endParaRPr lang="en-US" b="1" dirty="0">
              <a:latin typeface="Rockwell" panose="02060603020205020403" pitchFamily="18"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53871" y="1368478"/>
            <a:ext cx="10299929" cy="5489522"/>
          </a:xfrm>
          <a:prstGeom prst="rect">
            <a:avLst/>
          </a:prstGeom>
        </p:spPr>
      </p:pic>
      <p:sp>
        <p:nvSpPr>
          <p:cNvPr id="5" name="Left Arrow 4"/>
          <p:cNvSpPr/>
          <p:nvPr/>
        </p:nvSpPr>
        <p:spPr>
          <a:xfrm rot="16200000">
            <a:off x="6603277" y="3106488"/>
            <a:ext cx="1110343" cy="67926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967BDC63-6B98-546F-AD57-C84F2F58DCCD}"/>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7638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2261" y="298364"/>
            <a:ext cx="11947477" cy="5878599"/>
          </a:xfrm>
          <a:prstGeom prst="rect">
            <a:avLst/>
          </a:prstGeom>
        </p:spPr>
      </p:pic>
      <p:sp>
        <p:nvSpPr>
          <p:cNvPr id="5" name="Footer Placeholder 4">
            <a:extLst>
              <a:ext uri="{FF2B5EF4-FFF2-40B4-BE49-F238E27FC236}">
                <a16:creationId xmlns:a16="http://schemas.microsoft.com/office/drawing/2014/main" id="{EB45E639-2A1D-3779-6181-19D0455DD2F6}"/>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19737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712705" y="129085"/>
            <a:ext cx="10977884" cy="2000159"/>
          </a:xfrm>
          <a:prstGeom prst="rect">
            <a:avLst/>
          </a:prstGeom>
        </p:spPr>
      </p:pic>
      <p:pic>
        <p:nvPicPr>
          <p:cNvPr id="8" name="Picture 7"/>
          <p:cNvPicPr>
            <a:picLocks noChangeAspect="1"/>
          </p:cNvPicPr>
          <p:nvPr/>
        </p:nvPicPr>
        <p:blipFill>
          <a:blip r:embed="rId3"/>
          <a:stretch>
            <a:fillRect/>
          </a:stretch>
        </p:blipFill>
        <p:spPr>
          <a:xfrm>
            <a:off x="1870165" y="1923553"/>
            <a:ext cx="8662964" cy="4764630"/>
          </a:xfrm>
          <a:prstGeom prst="rect">
            <a:avLst/>
          </a:prstGeom>
        </p:spPr>
      </p:pic>
      <p:sp>
        <p:nvSpPr>
          <p:cNvPr id="4" name="Footer Placeholder 3">
            <a:extLst>
              <a:ext uri="{FF2B5EF4-FFF2-40B4-BE49-F238E27FC236}">
                <a16:creationId xmlns:a16="http://schemas.microsoft.com/office/drawing/2014/main" id="{25600575-71F1-3168-14EB-439D17CF4C5A}"/>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717055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3502270"/>
            <a:ext cx="10860562" cy="2879725"/>
          </a:xfrm>
        </p:spPr>
        <p:txBody>
          <a:bodyPr/>
          <a:lstStyle/>
          <a:p>
            <a:r>
              <a:rPr lang="en-US" b="1" dirty="0">
                <a:latin typeface="Rockwell" panose="02060603020205020403" pitchFamily="18" charset="0"/>
              </a:rPr>
              <a:t>What is the Urban Heat Island (“UHI”)? </a:t>
            </a:r>
            <a:endParaRPr lang="en-US" dirty="0"/>
          </a:p>
        </p:txBody>
      </p:sp>
      <p:sp>
        <p:nvSpPr>
          <p:cNvPr id="3" name="Text Placeholder 2"/>
          <p:cNvSpPr>
            <a:spLocks noGrp="1"/>
          </p:cNvSpPr>
          <p:nvPr>
            <p:ph type="body" idx="1"/>
          </p:nvPr>
        </p:nvSpPr>
        <p:spPr>
          <a:xfrm>
            <a:off x="659369" y="4589463"/>
            <a:ext cx="10515600" cy="1500187"/>
          </a:xfrm>
        </p:spPr>
        <p:txBody>
          <a:bodyPr>
            <a:normAutofit/>
          </a:bodyPr>
          <a:lstStyle/>
          <a:p>
            <a:r>
              <a:rPr lang="en-US" sz="3600" dirty="0"/>
              <a:t> </a:t>
            </a:r>
          </a:p>
        </p:txBody>
      </p:sp>
      <p:sp>
        <p:nvSpPr>
          <p:cNvPr id="4" name="Footer Placeholder 3">
            <a:extLst>
              <a:ext uri="{FF2B5EF4-FFF2-40B4-BE49-F238E27FC236}">
                <a16:creationId xmlns:a16="http://schemas.microsoft.com/office/drawing/2014/main" id="{29A8F3C3-ED42-0302-2394-1A5E4F6FAD2C}"/>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00223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274638"/>
            <a:ext cx="8229600" cy="1143000"/>
          </a:xfrm>
        </p:spPr>
        <p:txBody>
          <a:bodyPr/>
          <a:lstStyle/>
          <a:p>
            <a:r>
              <a:rPr lang="en-US" b="1" dirty="0">
                <a:latin typeface="Rockwell" panose="02060603020205020403" pitchFamily="18" charset="0"/>
              </a:rPr>
              <a:t>About your speaker</a:t>
            </a:r>
          </a:p>
        </p:txBody>
      </p:sp>
      <p:sp>
        <p:nvSpPr>
          <p:cNvPr id="3" name="Content Placeholder 2"/>
          <p:cNvSpPr>
            <a:spLocks noGrp="1"/>
          </p:cNvSpPr>
          <p:nvPr>
            <p:ph idx="1"/>
          </p:nvPr>
        </p:nvSpPr>
        <p:spPr>
          <a:xfrm>
            <a:off x="401783" y="1401331"/>
            <a:ext cx="11256817" cy="5287962"/>
          </a:xfrm>
        </p:spPr>
        <p:txBody>
          <a:bodyPr>
            <a:normAutofit/>
          </a:bodyPr>
          <a:lstStyle/>
          <a:p>
            <a:pPr marL="0" indent="0">
              <a:buNone/>
            </a:pPr>
            <a:r>
              <a:rPr lang="en-US" dirty="0">
                <a:latin typeface="Rockwell" panose="02060603020205020403" pitchFamily="18" charset="0"/>
              </a:rPr>
              <a:t>Geoff Marke, PhD</a:t>
            </a:r>
          </a:p>
          <a:p>
            <a:pPr marL="0" indent="0">
              <a:buNone/>
            </a:pPr>
            <a:r>
              <a:rPr lang="en-US" dirty="0">
                <a:latin typeface="Rockwell" panose="02060603020205020403" pitchFamily="18" charset="0"/>
              </a:rPr>
              <a:t>Chief Economist, Missouri Office of the Public Counsel (“OPC”)</a:t>
            </a:r>
          </a:p>
          <a:p>
            <a:r>
              <a:rPr lang="en-US" dirty="0">
                <a:latin typeface="Rockwell" panose="02060603020205020403" pitchFamily="18" charset="0"/>
              </a:rPr>
              <a:t>Consumer Advocate Office for ratepayers in: </a:t>
            </a:r>
          </a:p>
          <a:p>
            <a:pPr lvl="1">
              <a:spcAft>
                <a:spcPts val="1800"/>
              </a:spcAft>
            </a:pPr>
            <a:r>
              <a:rPr lang="en-US" dirty="0">
                <a:latin typeface="Rockwell" panose="02060603020205020403" pitchFamily="18" charset="0"/>
              </a:rPr>
              <a:t>Vertically Integrated Electric, Natural Gas, Water and Sewer cases before the Missouri Public Service Commission </a:t>
            </a:r>
          </a:p>
          <a:p>
            <a:pPr marL="457200" lvl="1" indent="0">
              <a:spcAft>
                <a:spcPts val="1800"/>
              </a:spcAft>
              <a:buNone/>
            </a:pPr>
            <a:endParaRPr lang="en-US" dirty="0">
              <a:latin typeface="Rockwell" panose="02060603020205020403" pitchFamily="18" charset="0"/>
            </a:endParaRPr>
          </a:p>
          <a:p>
            <a:r>
              <a:rPr lang="en-US" b="1" u="sng" dirty="0">
                <a:latin typeface="Rockwell" panose="02060603020205020403" pitchFamily="18" charset="0"/>
              </a:rPr>
              <a:t>Obligatory Disclaimer</a:t>
            </a:r>
            <a:r>
              <a:rPr lang="en-US" dirty="0">
                <a:latin typeface="Rockwell" panose="02060603020205020403" pitchFamily="18" charset="0"/>
              </a:rPr>
              <a:t>: </a:t>
            </a:r>
          </a:p>
          <a:p>
            <a:pPr lvl="1"/>
            <a:r>
              <a:rPr lang="en-US" dirty="0">
                <a:latin typeface="Rockwell" panose="02060603020205020403" pitchFamily="18" charset="0"/>
              </a:rPr>
              <a:t>The comments and work product are my own and do not necessarily reflect any position of the Missouri OPC. </a:t>
            </a:r>
          </a:p>
        </p:txBody>
      </p:sp>
      <p:sp>
        <p:nvSpPr>
          <p:cNvPr id="4" name="Footer Placeholder 3">
            <a:extLst>
              <a:ext uri="{FF2B5EF4-FFF2-40B4-BE49-F238E27FC236}">
                <a16:creationId xmlns:a16="http://schemas.microsoft.com/office/drawing/2014/main" id="{F65F47C0-4B88-F20B-4002-2FEE0058CE7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4798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down)">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e heat is on: how hot common outdoor surfaces can get in the summer sun |  whas1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26" y="575083"/>
            <a:ext cx="10858500" cy="610552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48A1A7A-7F4E-112E-972F-AF4E9468D3FF}"/>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703673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latin typeface="Rockwell" panose="02060603020205020403" pitchFamily="18" charset="0"/>
            </a:endParaRPr>
          </a:p>
        </p:txBody>
      </p:sp>
      <p:pic>
        <p:nvPicPr>
          <p:cNvPr id="4" name="Picture 3"/>
          <p:cNvPicPr>
            <a:picLocks noChangeAspect="1"/>
          </p:cNvPicPr>
          <p:nvPr/>
        </p:nvPicPr>
        <p:blipFill>
          <a:blip r:embed="rId2"/>
          <a:stretch>
            <a:fillRect/>
          </a:stretch>
        </p:blipFill>
        <p:spPr>
          <a:xfrm>
            <a:off x="997862" y="902525"/>
            <a:ext cx="10196276" cy="5357794"/>
          </a:xfrm>
          <a:prstGeom prst="rect">
            <a:avLst/>
          </a:prstGeom>
        </p:spPr>
      </p:pic>
      <p:sp>
        <p:nvSpPr>
          <p:cNvPr id="3" name="Footer Placeholder 2">
            <a:extLst>
              <a:ext uri="{FF2B5EF4-FFF2-40B4-BE49-F238E27FC236}">
                <a16:creationId xmlns:a16="http://schemas.microsoft.com/office/drawing/2014/main" id="{5917993C-C79A-12F8-A946-EC22B760EAF8}"/>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224202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662" y="1181905"/>
            <a:ext cx="10734675" cy="4686300"/>
          </a:xfrm>
          <a:prstGeom prst="rect">
            <a:avLst/>
          </a:prstGeom>
        </p:spPr>
      </p:pic>
      <p:sp>
        <p:nvSpPr>
          <p:cNvPr id="2" name="Footer Placeholder 1">
            <a:extLst>
              <a:ext uri="{FF2B5EF4-FFF2-40B4-BE49-F238E27FC236}">
                <a16:creationId xmlns:a16="http://schemas.microsoft.com/office/drawing/2014/main" id="{C9ADFF22-47CD-1EC3-613C-04F3DA771C73}"/>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50392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What is an Urban Heat Island? | Earth.Org - Past | Present | Fu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574" y="0"/>
            <a:ext cx="6751859" cy="684758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4146618-553E-48DB-257F-916950205EF0}"/>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540992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5128" y="731537"/>
            <a:ext cx="8947662" cy="5811961"/>
          </a:xfrm>
          <a:prstGeom prst="rect">
            <a:avLst/>
          </a:prstGeom>
        </p:spPr>
      </p:pic>
      <p:sp>
        <p:nvSpPr>
          <p:cNvPr id="2" name="Footer Placeholder 1">
            <a:extLst>
              <a:ext uri="{FF2B5EF4-FFF2-40B4-BE49-F238E27FC236}">
                <a16:creationId xmlns:a16="http://schemas.microsoft.com/office/drawing/2014/main" id="{B492F1AF-C14E-3418-052F-28076281DC76}"/>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11562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5779" y="372694"/>
            <a:ext cx="10017021" cy="5997922"/>
          </a:xfrm>
          <a:prstGeom prst="rect">
            <a:avLst/>
          </a:prstGeom>
        </p:spPr>
      </p:pic>
      <p:sp>
        <p:nvSpPr>
          <p:cNvPr id="2" name="Footer Placeholder 1">
            <a:extLst>
              <a:ext uri="{FF2B5EF4-FFF2-40B4-BE49-F238E27FC236}">
                <a16:creationId xmlns:a16="http://schemas.microsoft.com/office/drawing/2014/main" id="{D2F1987A-3837-7C8F-5342-E0575EF7FFA7}"/>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952533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descr="10 Feedback Loop ideas | feedback, loop, systems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648" y="632040"/>
            <a:ext cx="6041539" cy="58993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24548" y="2516724"/>
            <a:ext cx="2773680"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Positive</a:t>
            </a:r>
          </a:p>
        </p:txBody>
      </p:sp>
      <p:sp>
        <p:nvSpPr>
          <p:cNvPr id="3" name="Footer Placeholder 2">
            <a:extLst>
              <a:ext uri="{FF2B5EF4-FFF2-40B4-BE49-F238E27FC236}">
                <a16:creationId xmlns:a16="http://schemas.microsoft.com/office/drawing/2014/main" id="{5B3F2A09-7DCF-CAE1-D301-EACEC18A5230}"/>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3622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015630"/>
            <a:ext cx="10515600" cy="4351338"/>
          </a:xfrm>
        </p:spPr>
        <p:txBody>
          <a:bodyPr/>
          <a:lstStyle/>
          <a:p>
            <a:endParaRPr lang="en-US"/>
          </a:p>
        </p:txBody>
      </p:sp>
      <p:pic>
        <p:nvPicPr>
          <p:cNvPr id="5122" name="Picture 2" descr="The urban heat island effect, its causes, and mitigation, with reference to  the thermal properties of asphalt concrete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86" y="365125"/>
            <a:ext cx="9723428" cy="627318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67CC079-D73C-7ACA-7D1D-B686D09F971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498076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A6C6-1495-4E03-9E87-B601287D37CB}"/>
              </a:ext>
            </a:extLst>
          </p:cNvPr>
          <p:cNvSpPr>
            <a:spLocks noGrp="1"/>
          </p:cNvSpPr>
          <p:nvPr>
            <p:ph type="title"/>
          </p:nvPr>
        </p:nvSpPr>
        <p:spPr>
          <a:xfrm>
            <a:off x="169816" y="0"/>
            <a:ext cx="10515600" cy="907984"/>
          </a:xfrm>
        </p:spPr>
        <p:txBody>
          <a:bodyPr>
            <a:normAutofit/>
          </a:bodyPr>
          <a:lstStyle/>
          <a:p>
            <a:r>
              <a:rPr lang="en-US" sz="4800" b="1" i="0" dirty="0">
                <a:effectLst/>
                <a:latin typeface="Rockwell" panose="02060603020205020403" pitchFamily="18" charset="0"/>
              </a:rPr>
              <a:t>Summer in the City </a:t>
            </a:r>
            <a:endParaRPr lang="en-US" sz="4800" dirty="0">
              <a:latin typeface="Rockwell" panose="02060603020205020403" pitchFamily="18" charset="0"/>
            </a:endParaRPr>
          </a:p>
        </p:txBody>
      </p:sp>
      <p:sp>
        <p:nvSpPr>
          <p:cNvPr id="3" name="Content Placeholder 2">
            <a:extLst>
              <a:ext uri="{FF2B5EF4-FFF2-40B4-BE49-F238E27FC236}">
                <a16:creationId xmlns:a16="http://schemas.microsoft.com/office/drawing/2014/main" id="{0C6F69CA-A69D-4B17-954B-17CDD6048A2D}"/>
              </a:ext>
            </a:extLst>
          </p:cNvPr>
          <p:cNvSpPr>
            <a:spLocks noGrp="1"/>
          </p:cNvSpPr>
          <p:nvPr>
            <p:ph idx="1"/>
          </p:nvPr>
        </p:nvSpPr>
        <p:spPr>
          <a:xfrm>
            <a:off x="169816" y="6043026"/>
            <a:ext cx="11900263" cy="919139"/>
          </a:xfrm>
        </p:spPr>
        <p:txBody>
          <a:bodyPr>
            <a:normAutofit fontScale="32500" lnSpcReduction="20000"/>
          </a:bodyPr>
          <a:lstStyle/>
          <a:p>
            <a:pPr marL="0" indent="0">
              <a:buNone/>
            </a:pPr>
            <a:r>
              <a:rPr lang="en-US" sz="3700" dirty="0"/>
              <a:t>This figure shows changes in the number of heat waves per year (frequency); the average length of heat waves in days (duration); the number of days between the first and last heat wave of the year (season length); and how hot the heat waves were, compared with the local temperature threshold for defining a heat wave (intensity). These data were analyzed from 1961 to 2019 for 50 large metropolitan areas. The graphs show averages across all 50 metropolitan areas by decade.</a:t>
            </a:r>
          </a:p>
          <a:p>
            <a:pPr marL="0" indent="0">
              <a:buNone/>
            </a:pPr>
            <a:r>
              <a:rPr lang="en-US" sz="3700" dirty="0">
                <a:hlinkClick r:id="rId2"/>
              </a:rPr>
              <a:t>https://www.epa.gov/climate-indicators/climate-change-indicators-heat-waves</a:t>
            </a:r>
            <a:r>
              <a:rPr lang="en-US" sz="3700" dirty="0"/>
              <a:t> </a:t>
            </a:r>
          </a:p>
        </p:txBody>
      </p:sp>
      <p:pic>
        <p:nvPicPr>
          <p:cNvPr id="5" name="Picture 4">
            <a:extLst>
              <a:ext uri="{FF2B5EF4-FFF2-40B4-BE49-F238E27FC236}">
                <a16:creationId xmlns:a16="http://schemas.microsoft.com/office/drawing/2014/main" id="{3B0AA6CD-9E02-48EE-A2CD-38195986881B}"/>
              </a:ext>
            </a:extLst>
          </p:cNvPr>
          <p:cNvPicPr>
            <a:picLocks noChangeAspect="1"/>
          </p:cNvPicPr>
          <p:nvPr/>
        </p:nvPicPr>
        <p:blipFill>
          <a:blip r:embed="rId3"/>
          <a:stretch>
            <a:fillRect/>
          </a:stretch>
        </p:blipFill>
        <p:spPr>
          <a:xfrm>
            <a:off x="2309741" y="887841"/>
            <a:ext cx="7121641" cy="5040707"/>
          </a:xfrm>
          <a:prstGeom prst="rect">
            <a:avLst/>
          </a:prstGeom>
        </p:spPr>
      </p:pic>
      <p:sp>
        <p:nvSpPr>
          <p:cNvPr id="4" name="Footer Placeholder 3">
            <a:extLst>
              <a:ext uri="{FF2B5EF4-FFF2-40B4-BE49-F238E27FC236}">
                <a16:creationId xmlns:a16="http://schemas.microsoft.com/office/drawing/2014/main" id="{490FDB2B-509D-D256-7F13-E4C1331C2FBE}"/>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65624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descr="10 Feedback Loop ideas | feedback, loop, systems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648" y="632040"/>
            <a:ext cx="6041539" cy="5899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26926" y="3581734"/>
            <a:ext cx="522515"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S</a:t>
            </a:r>
          </a:p>
        </p:txBody>
      </p:sp>
      <p:sp>
        <p:nvSpPr>
          <p:cNvPr id="8" name="TextBox 7"/>
          <p:cNvSpPr txBox="1"/>
          <p:nvPr/>
        </p:nvSpPr>
        <p:spPr>
          <a:xfrm>
            <a:off x="4769144" y="2047812"/>
            <a:ext cx="2773680"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Multiple</a:t>
            </a:r>
          </a:p>
        </p:txBody>
      </p:sp>
      <p:sp>
        <p:nvSpPr>
          <p:cNvPr id="6" name="TextBox 5"/>
          <p:cNvSpPr txBox="1"/>
          <p:nvPr/>
        </p:nvSpPr>
        <p:spPr>
          <a:xfrm>
            <a:off x="4769144" y="2516724"/>
            <a:ext cx="2773680" cy="707886"/>
          </a:xfrm>
          <a:prstGeom prst="rect">
            <a:avLst/>
          </a:prstGeom>
          <a:noFill/>
        </p:spPr>
        <p:txBody>
          <a:bodyPr wrap="square" rtlCol="0">
            <a:spAutoFit/>
          </a:bodyPr>
          <a:lstStyle/>
          <a:p>
            <a:r>
              <a:rPr lang="en-US" sz="4000" b="1" dirty="0">
                <a:solidFill>
                  <a:schemeClr val="bg1"/>
                </a:solidFill>
                <a:latin typeface="Rockwell" panose="02060603020205020403" pitchFamily="18" charset="0"/>
              </a:rPr>
              <a:t>Positive</a:t>
            </a:r>
          </a:p>
        </p:txBody>
      </p:sp>
      <p:sp>
        <p:nvSpPr>
          <p:cNvPr id="3" name="Footer Placeholder 2">
            <a:extLst>
              <a:ext uri="{FF2B5EF4-FFF2-40B4-BE49-F238E27FC236}">
                <a16:creationId xmlns:a16="http://schemas.microsoft.com/office/drawing/2014/main" id="{583EF0AF-07A2-407F-6C38-1B1AA3E0124B}"/>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5057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2398816"/>
            <a:ext cx="10860562" cy="2190647"/>
          </a:xfrm>
        </p:spPr>
        <p:txBody>
          <a:bodyPr>
            <a:normAutofit/>
          </a:bodyPr>
          <a:lstStyle/>
          <a:p>
            <a:r>
              <a:rPr lang="en-US" b="1" dirty="0">
                <a:latin typeface="Rockwell" panose="02060603020205020403" pitchFamily="18" charset="0"/>
              </a:rPr>
              <a:t>How did we get here?</a:t>
            </a:r>
            <a:endParaRPr lang="en-US" dirty="0"/>
          </a:p>
        </p:txBody>
      </p:sp>
      <p:sp>
        <p:nvSpPr>
          <p:cNvPr id="3" name="Text Placeholder 2"/>
          <p:cNvSpPr>
            <a:spLocks noGrp="1"/>
          </p:cNvSpPr>
          <p:nvPr>
            <p:ph type="body" idx="1"/>
          </p:nvPr>
        </p:nvSpPr>
        <p:spPr/>
        <p:txBody>
          <a:bodyPr>
            <a:normAutofit/>
          </a:bodyPr>
          <a:lstStyle/>
          <a:p>
            <a:r>
              <a:rPr lang="en-US" sz="3600" dirty="0"/>
              <a:t>Or, how </a:t>
            </a:r>
            <a:r>
              <a:rPr lang="en-US" sz="3600" dirty="0">
                <a:latin typeface="Rockwell" panose="02060603020205020403" pitchFamily="18" charset="0"/>
              </a:rPr>
              <a:t>do</a:t>
            </a:r>
            <a:r>
              <a:rPr lang="en-US" sz="3600" dirty="0"/>
              <a:t> you justify a DSM program when you are not avoiding anything?  </a:t>
            </a:r>
          </a:p>
        </p:txBody>
      </p:sp>
      <p:sp>
        <p:nvSpPr>
          <p:cNvPr id="4" name="Footer Placeholder 3">
            <a:extLst>
              <a:ext uri="{FF2B5EF4-FFF2-40B4-BE49-F238E27FC236}">
                <a16:creationId xmlns:a16="http://schemas.microsoft.com/office/drawing/2014/main" id="{A2CC8179-6184-AF4E-25DC-B0CBBD17E3C3}"/>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58058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59" y="79497"/>
            <a:ext cx="10515600" cy="1325563"/>
          </a:xfrm>
        </p:spPr>
        <p:txBody>
          <a:bodyPr/>
          <a:lstStyle/>
          <a:p>
            <a:r>
              <a:rPr lang="en-US" b="1" dirty="0">
                <a:latin typeface="Rockwell" panose="02060603020205020403" pitchFamily="18" charset="0"/>
              </a:rPr>
              <a:t>Heat-Related Deaths Per Year, Assuming No Adaptation </a:t>
            </a:r>
          </a:p>
        </p:txBody>
      </p:sp>
      <p:sp>
        <p:nvSpPr>
          <p:cNvPr id="3" name="Content Placeholder 2"/>
          <p:cNvSpPr>
            <a:spLocks noGrp="1"/>
          </p:cNvSpPr>
          <p:nvPr>
            <p:ph idx="1"/>
          </p:nvPr>
        </p:nvSpPr>
        <p:spPr>
          <a:xfrm>
            <a:off x="838200" y="6032665"/>
            <a:ext cx="10515600" cy="825335"/>
          </a:xfrm>
        </p:spPr>
        <p:txBody>
          <a:bodyPr>
            <a:normAutofit fontScale="77500" lnSpcReduction="20000"/>
          </a:bodyPr>
          <a:lstStyle/>
          <a:p>
            <a:r>
              <a:rPr lang="en-US" dirty="0"/>
              <a:t>The World Health Organization (2018) “Health and Sustainable Development: Air Pollution.” </a:t>
            </a:r>
            <a:r>
              <a:rPr lang="en-US" dirty="0">
                <a:hlinkClick r:id="rId2"/>
              </a:rPr>
              <a:t>http://www.who.int/sustainable-development/cities/health-risks/air-pollution/en/</a:t>
            </a:r>
            <a:r>
              <a:rPr lang="en-US" dirty="0"/>
              <a:t> </a:t>
            </a:r>
          </a:p>
        </p:txBody>
      </p:sp>
      <p:pic>
        <p:nvPicPr>
          <p:cNvPr id="4" name="Picture 3"/>
          <p:cNvPicPr>
            <a:picLocks noChangeAspect="1"/>
          </p:cNvPicPr>
          <p:nvPr/>
        </p:nvPicPr>
        <p:blipFill rotWithShape="1">
          <a:blip r:embed="rId3"/>
          <a:srcRect t="13870" r="17175" b="8701"/>
          <a:stretch/>
        </p:blipFill>
        <p:spPr>
          <a:xfrm>
            <a:off x="2994994" y="1488187"/>
            <a:ext cx="5555240" cy="4285237"/>
          </a:xfrm>
          <a:prstGeom prst="rect">
            <a:avLst/>
          </a:prstGeom>
        </p:spPr>
      </p:pic>
      <p:sp>
        <p:nvSpPr>
          <p:cNvPr id="5" name="Footer Placeholder 4">
            <a:extLst>
              <a:ext uri="{FF2B5EF4-FFF2-40B4-BE49-F238E27FC236}">
                <a16:creationId xmlns:a16="http://schemas.microsoft.com/office/drawing/2014/main" id="{73459AD2-5CE3-4EFA-21FF-DF425AC5A2BA}"/>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066912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750" y="366982"/>
            <a:ext cx="5429250" cy="2562225"/>
          </a:xfrm>
          <a:prstGeom prst="rect">
            <a:avLst/>
          </a:prstGeom>
        </p:spPr>
      </p:pic>
      <p:pic>
        <p:nvPicPr>
          <p:cNvPr id="3" name="Picture 2"/>
          <p:cNvPicPr>
            <a:picLocks noChangeAspect="1"/>
          </p:cNvPicPr>
          <p:nvPr/>
        </p:nvPicPr>
        <p:blipFill rotWithShape="1">
          <a:blip r:embed="rId3"/>
          <a:srcRect t="13435"/>
          <a:stretch/>
        </p:blipFill>
        <p:spPr>
          <a:xfrm>
            <a:off x="7122903" y="680492"/>
            <a:ext cx="4643375" cy="4048125"/>
          </a:xfrm>
          <a:prstGeom prst="rect">
            <a:avLst/>
          </a:prstGeom>
        </p:spPr>
      </p:pic>
      <p:pic>
        <p:nvPicPr>
          <p:cNvPr id="4" name="Picture 3"/>
          <p:cNvPicPr>
            <a:picLocks noChangeAspect="1"/>
          </p:cNvPicPr>
          <p:nvPr/>
        </p:nvPicPr>
        <p:blipFill>
          <a:blip r:embed="rId4"/>
          <a:stretch>
            <a:fillRect/>
          </a:stretch>
        </p:blipFill>
        <p:spPr>
          <a:xfrm>
            <a:off x="666750" y="3219041"/>
            <a:ext cx="6848475" cy="3476625"/>
          </a:xfrm>
          <a:prstGeom prst="rect">
            <a:avLst/>
          </a:prstGeom>
        </p:spPr>
      </p:pic>
      <p:sp>
        <p:nvSpPr>
          <p:cNvPr id="5" name="Footer Placeholder 4">
            <a:extLst>
              <a:ext uri="{FF2B5EF4-FFF2-40B4-BE49-F238E27FC236}">
                <a16:creationId xmlns:a16="http://schemas.microsoft.com/office/drawing/2014/main" id="{05B1C370-4970-796D-EC8B-0CEF7E427977}"/>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208062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87" y="0"/>
            <a:ext cx="10515600" cy="1325563"/>
          </a:xfrm>
        </p:spPr>
        <p:txBody>
          <a:bodyPr/>
          <a:lstStyle/>
          <a:p>
            <a:r>
              <a:rPr lang="en-US" b="1" dirty="0">
                <a:latin typeface="Rockwell" panose="02060603020205020403" pitchFamily="18" charset="0"/>
              </a:rPr>
              <a:t>Built Environment and Inequities:</a:t>
            </a:r>
          </a:p>
        </p:txBody>
      </p:sp>
      <p:sp>
        <p:nvSpPr>
          <p:cNvPr id="3" name="Content Placeholder 2"/>
          <p:cNvSpPr>
            <a:spLocks noGrp="1"/>
          </p:cNvSpPr>
          <p:nvPr>
            <p:ph idx="1"/>
          </p:nvPr>
        </p:nvSpPr>
        <p:spPr/>
        <p:txBody>
          <a:bodyPr/>
          <a:lstStyle/>
          <a:p>
            <a:endParaRPr lang="en-US"/>
          </a:p>
        </p:txBody>
      </p:sp>
      <p:pic>
        <p:nvPicPr>
          <p:cNvPr id="2050" name="Picture 2" descr="unequal-scenes-drone-photography-inequality-south-africa-johnny-mill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408" y="1189347"/>
            <a:ext cx="9595183" cy="538638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D0C348B-E75A-60C5-CF43-C5207EC8D1B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879617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Storm water runoff </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78848" y="1769028"/>
            <a:ext cx="10774952" cy="4407935"/>
          </a:xfrm>
          <a:prstGeom prst="rect">
            <a:avLst/>
          </a:prstGeom>
        </p:spPr>
      </p:pic>
      <p:sp>
        <p:nvSpPr>
          <p:cNvPr id="4" name="Footer Placeholder 3">
            <a:extLst>
              <a:ext uri="{FF2B5EF4-FFF2-40B4-BE49-F238E27FC236}">
                <a16:creationId xmlns:a16="http://schemas.microsoft.com/office/drawing/2014/main" id="{44318600-1FBA-C965-B114-3B9E50D850D7}"/>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42506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365125"/>
            <a:ext cx="11118669" cy="1325563"/>
          </a:xfrm>
        </p:spPr>
        <p:txBody>
          <a:bodyPr/>
          <a:lstStyle/>
          <a:p>
            <a:r>
              <a:rPr lang="en-US" b="1" dirty="0">
                <a:latin typeface="Rockwell" panose="02060603020205020403" pitchFamily="18" charset="0"/>
              </a:rPr>
              <a:t>Economic impact </a:t>
            </a:r>
          </a:p>
        </p:txBody>
      </p:sp>
      <p:sp>
        <p:nvSpPr>
          <p:cNvPr id="3" name="Content Placeholder 2"/>
          <p:cNvSpPr>
            <a:spLocks noGrp="1"/>
          </p:cNvSpPr>
          <p:nvPr>
            <p:ph idx="1"/>
          </p:nvPr>
        </p:nvSpPr>
        <p:spPr>
          <a:xfrm>
            <a:off x="343395" y="1861251"/>
            <a:ext cx="4751119" cy="4351338"/>
          </a:xfrm>
        </p:spPr>
        <p:txBody>
          <a:bodyPr>
            <a:normAutofit/>
          </a:bodyPr>
          <a:lstStyle/>
          <a:p>
            <a:r>
              <a:rPr lang="en-US" dirty="0"/>
              <a:t>On average, the global gross domestic product (GDP) is expected to drop by 5.6 percent by 2100 due to climate change. In contrast, the most-impacted cities are expected to lose 10.9 percent of their GDP.</a:t>
            </a:r>
          </a:p>
        </p:txBody>
      </p:sp>
      <p:sp>
        <p:nvSpPr>
          <p:cNvPr id="5" name="Rectangle 4"/>
          <p:cNvSpPr/>
          <p:nvPr/>
        </p:nvSpPr>
        <p:spPr>
          <a:xfrm>
            <a:off x="235131" y="5736821"/>
            <a:ext cx="6096000" cy="1292662"/>
          </a:xfrm>
          <a:prstGeom prst="rect">
            <a:avLst/>
          </a:prstGeom>
        </p:spPr>
        <p:txBody>
          <a:bodyPr>
            <a:spAutoFit/>
          </a:bodyPr>
          <a:lstStyle/>
          <a:p>
            <a:r>
              <a:rPr lang="en-US" sz="1400" dirty="0">
                <a:latin typeface="-apple-system"/>
              </a:rPr>
              <a:t>Estrada, F., </a:t>
            </a:r>
            <a:r>
              <a:rPr lang="en-US" sz="1400" dirty="0" err="1">
                <a:latin typeface="-apple-system"/>
              </a:rPr>
              <a:t>Botzen</a:t>
            </a:r>
            <a:r>
              <a:rPr lang="en-US" sz="1400" dirty="0">
                <a:latin typeface="-apple-system"/>
              </a:rPr>
              <a:t>, W. &amp; </a:t>
            </a:r>
            <a:r>
              <a:rPr lang="en-US" sz="1400" dirty="0" err="1">
                <a:latin typeface="-apple-system"/>
              </a:rPr>
              <a:t>Tol</a:t>
            </a:r>
            <a:r>
              <a:rPr lang="en-US" sz="1400" dirty="0">
                <a:latin typeface="-apple-system"/>
              </a:rPr>
              <a:t>, R. A global economic assessment of city policies to reduce climate change impacts. </a:t>
            </a:r>
            <a:r>
              <a:rPr lang="en-US" sz="1400" i="1" dirty="0">
                <a:latin typeface="-apple-system"/>
              </a:rPr>
              <a:t>Nature </a:t>
            </a:r>
            <a:r>
              <a:rPr lang="en-US" sz="1400" i="1" dirty="0" err="1">
                <a:latin typeface="-apple-system"/>
              </a:rPr>
              <a:t>Clim</a:t>
            </a:r>
            <a:r>
              <a:rPr lang="en-US" sz="1400" i="1" dirty="0">
                <a:latin typeface="-apple-system"/>
              </a:rPr>
              <a:t> Change</a:t>
            </a:r>
            <a:r>
              <a:rPr lang="en-US" sz="1400" dirty="0">
                <a:latin typeface="-apple-system"/>
              </a:rPr>
              <a:t> </a:t>
            </a:r>
            <a:r>
              <a:rPr lang="en-US" sz="1400" b="1" dirty="0">
                <a:latin typeface="-apple-system"/>
              </a:rPr>
              <a:t>7, </a:t>
            </a:r>
            <a:r>
              <a:rPr lang="en-US" sz="1400" dirty="0">
                <a:latin typeface="-apple-system"/>
              </a:rPr>
              <a:t>403–406 (2017). https://doi.org/10.1038/nclimate3301</a:t>
            </a:r>
          </a:p>
          <a:p>
            <a:br>
              <a:rPr lang="en-US" dirty="0"/>
            </a:br>
            <a:endParaRPr lang="en-US" dirty="0"/>
          </a:p>
        </p:txBody>
      </p:sp>
      <p:pic>
        <p:nvPicPr>
          <p:cNvPr id="6" name="Picture 5"/>
          <p:cNvPicPr>
            <a:picLocks noChangeAspect="1"/>
          </p:cNvPicPr>
          <p:nvPr/>
        </p:nvPicPr>
        <p:blipFill>
          <a:blip r:embed="rId2"/>
          <a:stretch>
            <a:fillRect/>
          </a:stretch>
        </p:blipFill>
        <p:spPr>
          <a:xfrm>
            <a:off x="5865224" y="668308"/>
            <a:ext cx="6217920" cy="4906584"/>
          </a:xfrm>
          <a:prstGeom prst="rect">
            <a:avLst/>
          </a:prstGeom>
        </p:spPr>
      </p:pic>
      <p:sp>
        <p:nvSpPr>
          <p:cNvPr id="4" name="Footer Placeholder 3">
            <a:extLst>
              <a:ext uri="{FF2B5EF4-FFF2-40B4-BE49-F238E27FC236}">
                <a16:creationId xmlns:a16="http://schemas.microsoft.com/office/drawing/2014/main" id="{C3F7C82A-378D-A1E5-7163-BDA20649E7A0}"/>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13039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434"/>
            <a:ext cx="12192000" cy="1182981"/>
          </a:xfrm>
        </p:spPr>
        <p:txBody>
          <a:bodyPr>
            <a:normAutofit fontScale="90000"/>
          </a:bodyPr>
          <a:lstStyle/>
          <a:p>
            <a:r>
              <a:rPr lang="en-US" b="1" dirty="0">
                <a:latin typeface="Rockwell" panose="02060603020205020403" pitchFamily="18" charset="0"/>
              </a:rPr>
              <a:t>Urban Pollution Island </a:t>
            </a:r>
            <a:br>
              <a:rPr lang="en-US" b="1" dirty="0">
                <a:latin typeface="Rockwell" panose="02060603020205020403" pitchFamily="18" charset="0"/>
              </a:rPr>
            </a:br>
            <a:r>
              <a:rPr lang="en-US" b="1" dirty="0">
                <a:latin typeface="Rockwell" panose="02060603020205020403" pitchFamily="18" charset="0"/>
              </a:rPr>
              <a:t>(strongly correlated)</a:t>
            </a:r>
          </a:p>
        </p:txBody>
      </p:sp>
      <p:sp>
        <p:nvSpPr>
          <p:cNvPr id="3" name="Content Placeholder 2"/>
          <p:cNvSpPr>
            <a:spLocks noGrp="1"/>
          </p:cNvSpPr>
          <p:nvPr>
            <p:ph idx="1"/>
          </p:nvPr>
        </p:nvSpPr>
        <p:spPr>
          <a:xfrm>
            <a:off x="185057" y="6212722"/>
            <a:ext cx="12006943" cy="466217"/>
          </a:xfrm>
        </p:spPr>
        <p:txBody>
          <a:bodyPr>
            <a:normAutofit fontScale="85000" lnSpcReduction="20000"/>
          </a:bodyPr>
          <a:lstStyle/>
          <a:p>
            <a:r>
              <a:rPr lang="en-US" sz="2000" dirty="0"/>
              <a:t>Li, et al (2018) Interaction between urban heat island and urban pollution island during summer in Berlin. Science of the Total Environment 636: 818-828 </a:t>
            </a:r>
            <a:r>
              <a:rPr lang="en-US" sz="2000" dirty="0">
                <a:hlinkClick r:id="rId2"/>
              </a:rPr>
              <a:t>https://xleelab.sites.yale.edu/sites/default/files/files/li_ste_2018.pdf</a:t>
            </a:r>
            <a:r>
              <a:rPr lang="en-US" sz="2000" dirty="0"/>
              <a:t> </a:t>
            </a:r>
          </a:p>
        </p:txBody>
      </p:sp>
      <p:pic>
        <p:nvPicPr>
          <p:cNvPr id="4" name="Picture 3"/>
          <p:cNvPicPr>
            <a:picLocks noChangeAspect="1"/>
          </p:cNvPicPr>
          <p:nvPr/>
        </p:nvPicPr>
        <p:blipFill>
          <a:blip r:embed="rId3"/>
          <a:stretch>
            <a:fillRect/>
          </a:stretch>
        </p:blipFill>
        <p:spPr>
          <a:xfrm>
            <a:off x="1740624" y="1514338"/>
            <a:ext cx="8593402" cy="4494575"/>
          </a:xfrm>
          <a:prstGeom prst="rect">
            <a:avLst/>
          </a:prstGeom>
        </p:spPr>
      </p:pic>
      <p:sp>
        <p:nvSpPr>
          <p:cNvPr id="5" name="Footer Placeholder 4">
            <a:extLst>
              <a:ext uri="{FF2B5EF4-FFF2-40B4-BE49-F238E27FC236}">
                <a16:creationId xmlns:a16="http://schemas.microsoft.com/office/drawing/2014/main" id="{92AD19E6-E455-049E-CE1D-66AC04849B5F}"/>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72970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Rockwell" panose="02060603020205020403" pitchFamily="18" charset="0"/>
              </a:rPr>
              <a:t>On a regular day, New York City demands around 10,000MW every second; during a heatwave, that figure can exceed 13,000MW. </a:t>
            </a:r>
            <a:br>
              <a:rPr lang="en-US" sz="3600" dirty="0">
                <a:latin typeface="Rockwell" panose="02060603020205020403" pitchFamily="18" charset="0"/>
              </a:rPr>
            </a:br>
            <a:endParaRPr lang="en-US" sz="3600" dirty="0">
              <a:latin typeface="Rockwell" panose="02060603020205020403" pitchFamily="18" charset="0"/>
            </a:endParaRPr>
          </a:p>
        </p:txBody>
      </p:sp>
      <p:sp>
        <p:nvSpPr>
          <p:cNvPr id="3" name="Text Placeholder 2"/>
          <p:cNvSpPr>
            <a:spLocks noGrp="1"/>
          </p:cNvSpPr>
          <p:nvPr>
            <p:ph type="body" idx="1"/>
          </p:nvPr>
        </p:nvSpPr>
        <p:spPr>
          <a:xfrm>
            <a:off x="831850" y="5049054"/>
            <a:ext cx="10515600" cy="1500187"/>
          </a:xfrm>
        </p:spPr>
        <p:txBody>
          <a:bodyPr/>
          <a:lstStyle/>
          <a:p>
            <a:r>
              <a:rPr lang="en-US" sz="5400" b="1" dirty="0">
                <a:latin typeface="Rockwell" panose="02060603020205020403" pitchFamily="18" charset="0"/>
              </a:rPr>
              <a:t>What accounts for that gap? </a:t>
            </a:r>
          </a:p>
          <a:p>
            <a:endParaRPr lang="en-US" dirty="0"/>
          </a:p>
        </p:txBody>
      </p:sp>
      <p:sp>
        <p:nvSpPr>
          <p:cNvPr id="4" name="Text Placeholder 2"/>
          <p:cNvSpPr txBox="1">
            <a:spLocks/>
          </p:cNvSpPr>
          <p:nvPr/>
        </p:nvSpPr>
        <p:spPr>
          <a:xfrm>
            <a:off x="494483" y="473065"/>
            <a:ext cx="11190333"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5400" b="1" dirty="0">
                <a:latin typeface="Rockwell" panose="02060603020205020403" pitchFamily="18" charset="0"/>
              </a:rPr>
              <a:t>Impact on Energy Consumption</a:t>
            </a:r>
          </a:p>
          <a:p>
            <a:endParaRPr lang="en-US" dirty="0"/>
          </a:p>
        </p:txBody>
      </p:sp>
      <p:sp>
        <p:nvSpPr>
          <p:cNvPr id="5" name="Footer Placeholder 4">
            <a:extLst>
              <a:ext uri="{FF2B5EF4-FFF2-40B4-BE49-F238E27FC236}">
                <a16:creationId xmlns:a16="http://schemas.microsoft.com/office/drawing/2014/main" id="{66E501F4-E6F7-BD29-32A9-88B975335E4A}"/>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8001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15" y="890649"/>
            <a:ext cx="11784281" cy="800039"/>
          </a:xfrm>
        </p:spPr>
        <p:txBody>
          <a:bodyPr>
            <a:noAutofit/>
          </a:bodyPr>
          <a:lstStyle/>
          <a:p>
            <a:r>
              <a:rPr lang="en-US" sz="3600" b="1" dirty="0">
                <a:latin typeface="Rockwell" panose="02060603020205020403" pitchFamily="18" charset="0"/>
              </a:rPr>
              <a:t>The warmer it gets, the more we use air conditioning. The more we use air conditioning, the warmer it gets.</a:t>
            </a:r>
            <a:br>
              <a:rPr lang="en-US" sz="3600" b="1" dirty="0">
                <a:latin typeface="Rockwell" panose="02060603020205020403" pitchFamily="18" charset="0"/>
              </a:rPr>
            </a:br>
            <a:endParaRPr lang="en-US" sz="3600" b="1" dirty="0">
              <a:latin typeface="Rockwell" panose="02060603020205020403" pitchFamily="18" charset="0"/>
            </a:endParaRPr>
          </a:p>
        </p:txBody>
      </p:sp>
      <p:sp>
        <p:nvSpPr>
          <p:cNvPr id="3" name="Content Placeholder 2"/>
          <p:cNvSpPr>
            <a:spLocks noGrp="1"/>
          </p:cNvSpPr>
          <p:nvPr>
            <p:ph idx="1"/>
          </p:nvPr>
        </p:nvSpPr>
        <p:spPr>
          <a:xfrm>
            <a:off x="707571" y="5391396"/>
            <a:ext cx="10515600" cy="1319955"/>
          </a:xfrm>
        </p:spPr>
        <p:txBody>
          <a:bodyPr/>
          <a:lstStyle/>
          <a:p>
            <a:r>
              <a:rPr lang="en-US" dirty="0"/>
              <a:t>“Last year in Beijing, during a heatwave, 50% of the power capacity was going to air conditioning,” says John </a:t>
            </a:r>
            <a:r>
              <a:rPr lang="en-US" dirty="0" err="1"/>
              <a:t>Dulac</a:t>
            </a:r>
            <a:r>
              <a:rPr lang="en-US" dirty="0"/>
              <a:t>, an analyst at the International </a:t>
            </a:r>
            <a:r>
              <a:rPr lang="en-US" dirty="0">
                <a:hlinkClick r:id="rId2"/>
              </a:rPr>
              <a:t>Energy</a:t>
            </a:r>
            <a:r>
              <a:rPr lang="en-US" dirty="0"/>
              <a:t> Agency (IEA). “These are ‘oh shit’ moments.”</a:t>
            </a:r>
          </a:p>
          <a:p>
            <a:endParaRPr lang="en-US" dirty="0"/>
          </a:p>
        </p:txBody>
      </p:sp>
      <p:pic>
        <p:nvPicPr>
          <p:cNvPr id="4" name="Picture 3"/>
          <p:cNvPicPr>
            <a:picLocks noChangeAspect="1"/>
          </p:cNvPicPr>
          <p:nvPr/>
        </p:nvPicPr>
        <p:blipFill>
          <a:blip r:embed="rId3"/>
          <a:stretch>
            <a:fillRect/>
          </a:stretch>
        </p:blipFill>
        <p:spPr>
          <a:xfrm>
            <a:off x="4243540" y="1508955"/>
            <a:ext cx="4045435" cy="3671009"/>
          </a:xfrm>
          <a:prstGeom prst="rect">
            <a:avLst/>
          </a:prstGeom>
        </p:spPr>
      </p:pic>
      <p:sp>
        <p:nvSpPr>
          <p:cNvPr id="5" name="Rectangle 4"/>
          <p:cNvSpPr/>
          <p:nvPr/>
        </p:nvSpPr>
        <p:spPr>
          <a:xfrm>
            <a:off x="8372103" y="3979635"/>
            <a:ext cx="3594265" cy="1200329"/>
          </a:xfrm>
          <a:prstGeom prst="rect">
            <a:avLst/>
          </a:prstGeom>
        </p:spPr>
        <p:txBody>
          <a:bodyPr wrap="square">
            <a:spAutoFit/>
          </a:bodyPr>
          <a:lstStyle/>
          <a:p>
            <a:r>
              <a:rPr lang="en-US" dirty="0">
                <a:hlinkClick r:id="rId4"/>
              </a:rPr>
              <a:t>https</a:t>
            </a:r>
            <a:r>
              <a:rPr lang="en-US">
                <a:hlinkClick r:id="rId4"/>
              </a:rPr>
              <a:t>://www.nytimes.com/2012/06/21/world/asia/global-demand-for-air-conditioning-forces-tough-environmental-choices.html</a:t>
            </a:r>
            <a:r>
              <a:rPr lang="en-US" dirty="0"/>
              <a:t> </a:t>
            </a:r>
          </a:p>
        </p:txBody>
      </p:sp>
      <p:sp>
        <p:nvSpPr>
          <p:cNvPr id="6" name="Footer Placeholder 5">
            <a:extLst>
              <a:ext uri="{FF2B5EF4-FFF2-40B4-BE49-F238E27FC236}">
                <a16:creationId xmlns:a16="http://schemas.microsoft.com/office/drawing/2014/main" id="{38680181-FAFC-775F-E441-FC930745506B}"/>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4211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27" y="0"/>
            <a:ext cx="10515600" cy="1123682"/>
          </a:xfrm>
        </p:spPr>
        <p:txBody>
          <a:bodyPr/>
          <a:lstStyle/>
          <a:p>
            <a:r>
              <a:rPr lang="en-US" b="1" dirty="0">
                <a:latin typeface="Rockwell" panose="02060603020205020403" pitchFamily="18" charset="0"/>
              </a:rPr>
              <a:t>Increase cost of service </a:t>
            </a:r>
          </a:p>
        </p:txBody>
      </p:sp>
      <p:pic>
        <p:nvPicPr>
          <p:cNvPr id="6146" name="Picture 2" descr="How Do Power Grids Beat the Summer Heat? - Union of Concerned Scient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27" y="994750"/>
            <a:ext cx="7422080" cy="55153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74380" y="1228920"/>
            <a:ext cx="4251366" cy="4247317"/>
          </a:xfrm>
          <a:prstGeom prst="rect">
            <a:avLst/>
          </a:prstGeom>
        </p:spPr>
        <p:txBody>
          <a:bodyPr wrap="square">
            <a:spAutoFit/>
          </a:bodyPr>
          <a:lstStyle/>
          <a:p>
            <a:pPr marL="285750" indent="-285750">
              <a:spcAft>
                <a:spcPts val="1800"/>
              </a:spcAft>
              <a:buFont typeface="Arial" panose="020B0604020202020204" pitchFamily="34" charset="0"/>
              <a:buChar char="•"/>
            </a:pPr>
            <a:r>
              <a:rPr lang="en-US" sz="2400" dirty="0"/>
              <a:t>Demand for electric power rises nearly 2% for every Fahrenheit degree increase</a:t>
            </a:r>
          </a:p>
          <a:p>
            <a:pPr marL="285750" indent="-285750">
              <a:spcAft>
                <a:spcPts val="1800"/>
              </a:spcAft>
              <a:buFont typeface="Arial" panose="020B0604020202020204" pitchFamily="34" charset="0"/>
              <a:buChar char="•"/>
            </a:pPr>
            <a:r>
              <a:rPr lang="en-US" sz="2400" dirty="0"/>
              <a:t>Reduced efficiency of power production, transmission and distribution </a:t>
            </a:r>
          </a:p>
          <a:p>
            <a:pPr marL="285750" indent="-285750">
              <a:buFont typeface="Arial" panose="020B0604020202020204" pitchFamily="34" charset="0"/>
              <a:buChar char="•"/>
            </a:pPr>
            <a:r>
              <a:rPr lang="en-US" sz="2400" dirty="0"/>
              <a:t>Increase peak demand = increase investments, spot market energy costs and/or rolling blackouts (more costs).</a:t>
            </a:r>
          </a:p>
        </p:txBody>
      </p:sp>
      <p:sp>
        <p:nvSpPr>
          <p:cNvPr id="6" name="Rectangle 5"/>
          <p:cNvSpPr/>
          <p:nvPr/>
        </p:nvSpPr>
        <p:spPr>
          <a:xfrm>
            <a:off x="2280062" y="5986876"/>
            <a:ext cx="5330045" cy="523220"/>
          </a:xfrm>
          <a:prstGeom prst="rect">
            <a:avLst/>
          </a:prstGeom>
        </p:spPr>
        <p:txBody>
          <a:bodyPr wrap="square">
            <a:spAutoFit/>
          </a:bodyPr>
          <a:lstStyle/>
          <a:p>
            <a:r>
              <a:rPr lang="en-US" sz="1200" b="1" dirty="0">
                <a:solidFill>
                  <a:schemeClr val="bg1"/>
                </a:solidFill>
                <a:latin typeface="Rockwell" panose="02060603020205020403" pitchFamily="18" charset="0"/>
              </a:rPr>
              <a:t>Wattles, P. (2019) EE379K/EE394V Smart Grids: The Retail Perspective. ERCOT </a:t>
            </a:r>
            <a:r>
              <a:rPr lang="en-US" sz="1200" b="1" dirty="0">
                <a:solidFill>
                  <a:schemeClr val="bg1"/>
                </a:solidFill>
                <a:latin typeface="Rockwell" panose="02060603020205020403" pitchFamily="18" charset="0"/>
                <a:hlinkClick r:id="rId3"/>
              </a:rPr>
              <a:t>https://slideplayer.com/slide/16401627</a:t>
            </a:r>
            <a:r>
              <a:rPr lang="en-US" sz="1600" b="1" dirty="0">
                <a:solidFill>
                  <a:schemeClr val="bg1"/>
                </a:solidFill>
                <a:hlinkClick r:id="rId3"/>
              </a:rPr>
              <a:t>/</a:t>
            </a:r>
            <a:r>
              <a:rPr lang="en-US" sz="1600" b="1" dirty="0">
                <a:solidFill>
                  <a:schemeClr val="bg1"/>
                </a:solidFill>
              </a:rPr>
              <a:t> </a:t>
            </a:r>
          </a:p>
        </p:txBody>
      </p:sp>
      <p:sp>
        <p:nvSpPr>
          <p:cNvPr id="3" name="Footer Placeholder 2">
            <a:extLst>
              <a:ext uri="{FF2B5EF4-FFF2-40B4-BE49-F238E27FC236}">
                <a16:creationId xmlns:a16="http://schemas.microsoft.com/office/drawing/2014/main" id="{C20D377D-DC6F-4E87-8A3B-0B8EA2C70E31}"/>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7074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anim calcmode="lin" valueType="num">
                                      <p:cBhvr additive="base">
                                        <p:cTn id="31" dur="500" fill="hold"/>
                                        <p:tgtEl>
                                          <p:spTgt spid="6146"/>
                                        </p:tgtEl>
                                        <p:attrNameLst>
                                          <p:attrName>ppt_x</p:attrName>
                                        </p:attrNameLst>
                                      </p:cBhvr>
                                      <p:tavLst>
                                        <p:tav tm="0">
                                          <p:val>
                                            <p:strVal val="#ppt_x"/>
                                          </p:val>
                                        </p:tav>
                                        <p:tav tm="100000">
                                          <p:val>
                                            <p:strVal val="#ppt_x"/>
                                          </p:val>
                                        </p:tav>
                                      </p:tavLst>
                                    </p:anim>
                                    <p:anim calcmode="lin" valueType="num">
                                      <p:cBhvr additive="base">
                                        <p:cTn id="3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0"/>
            <a:ext cx="10515600" cy="1325563"/>
          </a:xfrm>
        </p:spPr>
        <p:txBody>
          <a:bodyPr/>
          <a:lstStyle/>
          <a:p>
            <a:r>
              <a:rPr lang="en-US" b="1" dirty="0">
                <a:latin typeface="Rockwell" panose="02060603020205020403" pitchFamily="18" charset="0"/>
              </a:rPr>
              <a:t>To summarize: </a:t>
            </a:r>
          </a:p>
        </p:txBody>
      </p:sp>
      <p:sp>
        <p:nvSpPr>
          <p:cNvPr id="3" name="Content Placeholder 2"/>
          <p:cNvSpPr>
            <a:spLocks noGrp="1"/>
          </p:cNvSpPr>
          <p:nvPr>
            <p:ph idx="1"/>
          </p:nvPr>
        </p:nvSpPr>
        <p:spPr>
          <a:xfrm>
            <a:off x="838200" y="1410790"/>
            <a:ext cx="10515600" cy="5447210"/>
          </a:xfrm>
        </p:spPr>
        <p:txBody>
          <a:bodyPr>
            <a:normAutofit fontScale="92500" lnSpcReduction="20000"/>
          </a:bodyPr>
          <a:lstStyle/>
          <a:p>
            <a:r>
              <a:rPr lang="en-US" dirty="0">
                <a:latin typeface="Rockwell" panose="02060603020205020403" pitchFamily="18" charset="0"/>
              </a:rPr>
              <a:t>Darks surfaces absorb significantly more solar radiation</a:t>
            </a:r>
          </a:p>
          <a:p>
            <a:pPr lvl="1"/>
            <a:r>
              <a:rPr lang="en-US" dirty="0">
                <a:latin typeface="Rockwell" panose="02060603020205020403" pitchFamily="18" charset="0"/>
              </a:rPr>
              <a:t>Roofs, paved roads, parking lots, etc… </a:t>
            </a:r>
          </a:p>
          <a:p>
            <a:pPr>
              <a:lnSpc>
                <a:spcPct val="150000"/>
              </a:lnSpc>
            </a:pPr>
            <a:r>
              <a:rPr lang="en-US" dirty="0">
                <a:latin typeface="Rockwell" panose="02060603020205020403" pitchFamily="18" charset="0"/>
              </a:rPr>
              <a:t>Lack of evapotranspiration (lack of vegetation) </a:t>
            </a:r>
          </a:p>
          <a:p>
            <a:pPr>
              <a:lnSpc>
                <a:spcPct val="150000"/>
              </a:lnSpc>
            </a:pPr>
            <a:r>
              <a:rPr lang="en-US" dirty="0">
                <a:latin typeface="Rockwell" panose="02060603020205020403" pitchFamily="18" charset="0"/>
              </a:rPr>
              <a:t>Tall buildings can increase reflection and absorption</a:t>
            </a:r>
          </a:p>
          <a:p>
            <a:pPr>
              <a:lnSpc>
                <a:spcPct val="120000"/>
              </a:lnSpc>
            </a:pPr>
            <a:r>
              <a:rPr lang="en-US" dirty="0">
                <a:latin typeface="Rockwell" panose="02060603020205020403" pitchFamily="18" charset="0"/>
              </a:rPr>
              <a:t>Buildings can block wind which inhibits cooling and prevents pollution from dissipating</a:t>
            </a:r>
          </a:p>
          <a:p>
            <a:pPr>
              <a:lnSpc>
                <a:spcPct val="150000"/>
              </a:lnSpc>
            </a:pPr>
            <a:r>
              <a:rPr lang="en-US" dirty="0">
                <a:latin typeface="Rockwell" panose="02060603020205020403" pitchFamily="18" charset="0"/>
              </a:rPr>
              <a:t>Waste heat from cars, buildings, AC</a:t>
            </a:r>
          </a:p>
          <a:p>
            <a:pPr>
              <a:lnSpc>
                <a:spcPct val="120000"/>
              </a:lnSpc>
              <a:spcAft>
                <a:spcPts val="600"/>
              </a:spcAft>
            </a:pPr>
            <a:r>
              <a:rPr lang="en-US" dirty="0">
                <a:latin typeface="Rockwell" panose="02060603020205020403" pitchFamily="18" charset="0"/>
              </a:rPr>
              <a:t>Other sources of pollution can change radiative properties of atmosphere </a:t>
            </a:r>
          </a:p>
          <a:p>
            <a:r>
              <a:rPr lang="en-US" dirty="0">
                <a:latin typeface="Rockwell" panose="02060603020205020403" pitchFamily="18" charset="0"/>
              </a:rPr>
              <a:t>Increase in thermal energy in </a:t>
            </a:r>
            <a:r>
              <a:rPr lang="en-US" dirty="0" err="1">
                <a:latin typeface="Rockwell" panose="02060603020205020403" pitchFamily="18" charset="0"/>
              </a:rPr>
              <a:t>stormwater</a:t>
            </a:r>
            <a:r>
              <a:rPr lang="en-US" dirty="0">
                <a:latin typeface="Rockwell" panose="02060603020205020403" pitchFamily="18" charset="0"/>
              </a:rPr>
              <a:t> runoff (impervious area)</a:t>
            </a:r>
          </a:p>
          <a:p>
            <a:pPr lvl="1"/>
            <a:r>
              <a:rPr lang="en-US" dirty="0">
                <a:latin typeface="Rockwell" panose="02060603020205020403" pitchFamily="18" charset="0"/>
              </a:rPr>
              <a:t>Also exacerbates pollutants in tributaries and rivers (nitrogen and phosphorus) </a:t>
            </a:r>
          </a:p>
          <a:p>
            <a:endParaRPr lang="en-US" dirty="0"/>
          </a:p>
        </p:txBody>
      </p:sp>
      <p:sp>
        <p:nvSpPr>
          <p:cNvPr id="4" name="Footer Placeholder 3">
            <a:extLst>
              <a:ext uri="{FF2B5EF4-FFF2-40B4-BE49-F238E27FC236}">
                <a16:creationId xmlns:a16="http://schemas.microsoft.com/office/drawing/2014/main" id="{5867F5FF-B11A-B24B-3430-36014487BB10}"/>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91949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36" y="329499"/>
            <a:ext cx="10515600" cy="1325563"/>
          </a:xfrm>
        </p:spPr>
        <p:txBody>
          <a:bodyPr>
            <a:normAutofit fontScale="90000"/>
          </a:bodyPr>
          <a:lstStyle/>
          <a:p>
            <a:r>
              <a:rPr lang="en-US" b="1" dirty="0">
                <a:latin typeface="Rockwell" panose="02060603020205020403" pitchFamily="18" charset="0"/>
              </a:rPr>
              <a:t>MOPSC Case No: EO-2019-0132: Evergy MEEIA 3 (2018-present) </a:t>
            </a:r>
            <a:br>
              <a:rPr lang="en-US" b="1" dirty="0">
                <a:latin typeface="Rockwell" panose="02060603020205020403" pitchFamily="18" charset="0"/>
              </a:rPr>
            </a:br>
            <a:endParaRPr lang="en-US" b="1" dirty="0"/>
          </a:p>
        </p:txBody>
      </p:sp>
      <p:sp>
        <p:nvSpPr>
          <p:cNvPr id="3" name="Content Placeholder 2"/>
          <p:cNvSpPr>
            <a:spLocks noGrp="1"/>
          </p:cNvSpPr>
          <p:nvPr>
            <p:ph idx="1"/>
          </p:nvPr>
        </p:nvSpPr>
        <p:spPr>
          <a:xfrm>
            <a:off x="510639" y="1655062"/>
            <a:ext cx="11352810" cy="4521901"/>
          </a:xfrm>
        </p:spPr>
        <p:txBody>
          <a:bodyPr>
            <a:normAutofit fontScale="92500"/>
          </a:bodyPr>
          <a:lstStyle/>
          <a:p>
            <a:r>
              <a:rPr lang="en-US" dirty="0">
                <a:latin typeface="Rockwell" panose="02060603020205020403" pitchFamily="18" charset="0"/>
              </a:rPr>
              <a:t>Extended negotiations (roughly 2 years) </a:t>
            </a:r>
          </a:p>
          <a:p>
            <a:r>
              <a:rPr lang="en-US" dirty="0">
                <a:latin typeface="Rockwell" panose="02060603020205020403" pitchFamily="18" charset="0"/>
              </a:rPr>
              <a:t>Extended the current portfolio (MEEIA 2) an additional year (2020) </a:t>
            </a:r>
          </a:p>
          <a:p>
            <a:r>
              <a:rPr lang="en-US" dirty="0">
                <a:latin typeface="Rockwell" panose="02060603020205020403" pitchFamily="18" charset="0"/>
              </a:rPr>
              <a:t>And ultimately to a contested hearing and appeals process (current) </a:t>
            </a:r>
          </a:p>
          <a:p>
            <a:endParaRPr lang="en-US" dirty="0">
              <a:latin typeface="Rockwell" panose="02060603020205020403" pitchFamily="18" charset="0"/>
            </a:endParaRPr>
          </a:p>
          <a:p>
            <a:r>
              <a:rPr lang="en-US" dirty="0">
                <a:latin typeface="Rockwell" panose="02060603020205020403" pitchFamily="18" charset="0"/>
              </a:rPr>
              <a:t>Main issue revolved around justifying a DSM portfolio when no investments are being avoided. </a:t>
            </a:r>
          </a:p>
          <a:p>
            <a:endParaRPr lang="en-US" dirty="0">
              <a:latin typeface="Rockwell" panose="02060603020205020403" pitchFamily="18" charset="0"/>
            </a:endParaRPr>
          </a:p>
          <a:p>
            <a:r>
              <a:rPr lang="en-US" dirty="0">
                <a:latin typeface="Rockwell" panose="02060603020205020403" pitchFamily="18" charset="0"/>
              </a:rPr>
              <a:t>In the process, it led to several “outside-the-box” attempts to find value for non-participants through ratepayer funded Demand-Side-Management Programs.  </a:t>
            </a:r>
          </a:p>
          <a:p>
            <a:endParaRPr lang="en-US" dirty="0"/>
          </a:p>
        </p:txBody>
      </p:sp>
      <p:sp>
        <p:nvSpPr>
          <p:cNvPr id="4" name="Footer Placeholder 3">
            <a:extLst>
              <a:ext uri="{FF2B5EF4-FFF2-40B4-BE49-F238E27FC236}">
                <a16:creationId xmlns:a16="http://schemas.microsoft.com/office/drawing/2014/main" id="{3B8BDAB8-2610-B1F6-EC95-E5A6D306D776}"/>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0251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b="1" dirty="0">
                <a:latin typeface="Rockwell" panose="02060603020205020403" pitchFamily="18" charset="0"/>
              </a:rPr>
              <a:t>And</a:t>
            </a:r>
          </a:p>
        </p:txBody>
      </p:sp>
      <p:sp>
        <p:nvSpPr>
          <p:cNvPr id="4" name="Content Placeholder 3"/>
          <p:cNvSpPr>
            <a:spLocks noGrp="1"/>
          </p:cNvSpPr>
          <p:nvPr>
            <p:ph idx="1"/>
          </p:nvPr>
        </p:nvSpPr>
        <p:spPr>
          <a:xfrm>
            <a:off x="838200" y="1614360"/>
            <a:ext cx="10515600" cy="1819618"/>
          </a:xfrm>
        </p:spPr>
        <p:txBody>
          <a:bodyPr>
            <a:normAutofit/>
          </a:bodyPr>
          <a:lstStyle/>
          <a:p>
            <a:r>
              <a:rPr lang="en-US" sz="3200" dirty="0">
                <a:latin typeface="Rockwell" panose="02060603020205020403" pitchFamily="18" charset="0"/>
              </a:rPr>
              <a:t>No guarantee UHI will follow a linear growth trend line </a:t>
            </a:r>
          </a:p>
        </p:txBody>
      </p:sp>
      <p:pic>
        <p:nvPicPr>
          <p:cNvPr id="16386" name="Picture 2" descr="The World's Population Hasn't Grown Exponentially for at Least Half a  Century - Union of Concerned Scient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42" y="2484479"/>
            <a:ext cx="7072184" cy="397810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37B7CDC-3C75-4C52-4405-819DE6470060}"/>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313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386"/>
                                        </p:tgtEl>
                                        <p:attrNameLst>
                                          <p:attrName>style.visibility</p:attrName>
                                        </p:attrNameLst>
                                      </p:cBhvr>
                                      <p:to>
                                        <p:strVal val="visible"/>
                                      </p:to>
                                    </p:set>
                                    <p:anim calcmode="lin" valueType="num">
                                      <p:cBhvr additive="base">
                                        <p:cTn id="17" dur="500" fill="hold"/>
                                        <p:tgtEl>
                                          <p:spTgt spid="16386"/>
                                        </p:tgtEl>
                                        <p:attrNameLst>
                                          <p:attrName>ppt_x</p:attrName>
                                        </p:attrNameLst>
                                      </p:cBhvr>
                                      <p:tavLst>
                                        <p:tav tm="0">
                                          <p:val>
                                            <p:strVal val="#ppt_x"/>
                                          </p:val>
                                        </p:tav>
                                        <p:tav tm="100000">
                                          <p:val>
                                            <p:strVal val="#ppt_x"/>
                                          </p:val>
                                        </p:tav>
                                      </p:tavLst>
                                    </p:anim>
                                    <p:anim calcmode="lin" valueType="num">
                                      <p:cBhvr additive="base">
                                        <p:cTn id="1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3770415"/>
            <a:ext cx="10860562" cy="2736914"/>
          </a:xfrm>
        </p:spPr>
        <p:txBody>
          <a:bodyPr/>
          <a:lstStyle/>
          <a:p>
            <a:r>
              <a:rPr lang="en-US" b="1" dirty="0">
                <a:latin typeface="Rockwell" panose="02060603020205020403" pitchFamily="18" charset="0"/>
              </a:rPr>
              <a:t>Could DSM strategies apply to UHI? </a:t>
            </a:r>
            <a:endParaRPr lang="en-US" dirty="0"/>
          </a:p>
        </p:txBody>
      </p:sp>
      <p:sp>
        <p:nvSpPr>
          <p:cNvPr id="3" name="Text Placeholder 2"/>
          <p:cNvSpPr>
            <a:spLocks noGrp="1"/>
          </p:cNvSpPr>
          <p:nvPr>
            <p:ph type="body" idx="1"/>
          </p:nvPr>
        </p:nvSpPr>
        <p:spPr>
          <a:xfrm>
            <a:off x="659369" y="4589463"/>
            <a:ext cx="10515600" cy="1500187"/>
          </a:xfrm>
        </p:spPr>
        <p:txBody>
          <a:bodyPr>
            <a:normAutofit/>
          </a:bodyPr>
          <a:lstStyle/>
          <a:p>
            <a:r>
              <a:rPr lang="en-US" sz="3600" dirty="0"/>
              <a:t> </a:t>
            </a:r>
          </a:p>
        </p:txBody>
      </p:sp>
      <p:sp>
        <p:nvSpPr>
          <p:cNvPr id="4" name="Footer Placeholder 3">
            <a:extLst>
              <a:ext uri="{FF2B5EF4-FFF2-40B4-BE49-F238E27FC236}">
                <a16:creationId xmlns:a16="http://schemas.microsoft.com/office/drawing/2014/main" id="{44D4A431-53C9-7A5A-4C38-ACFAA6EBAB21}"/>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2019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Yes, but not how we operate today </a:t>
            </a:r>
          </a:p>
        </p:txBody>
      </p:sp>
      <p:sp>
        <p:nvSpPr>
          <p:cNvPr id="3" name="Content Placeholder 2"/>
          <p:cNvSpPr>
            <a:spLocks noGrp="1"/>
          </p:cNvSpPr>
          <p:nvPr>
            <p:ph idx="1"/>
          </p:nvPr>
        </p:nvSpPr>
        <p:spPr>
          <a:xfrm>
            <a:off x="838200" y="5387925"/>
            <a:ext cx="10515600" cy="1173513"/>
          </a:xfrm>
        </p:spPr>
        <p:txBody>
          <a:bodyPr>
            <a:normAutofit lnSpcReduction="10000"/>
          </a:bodyPr>
          <a:lstStyle/>
          <a:p>
            <a:r>
              <a:rPr lang="en-US" dirty="0">
                <a:latin typeface="Rockwell" panose="02060603020205020403" pitchFamily="18" charset="0"/>
              </a:rPr>
              <a:t>At a rudimentary level: Energy efficiency simply means using less energy to perform the same task – that is, eliminating energy waste.</a:t>
            </a:r>
          </a:p>
        </p:txBody>
      </p:sp>
      <p:pic>
        <p:nvPicPr>
          <p:cNvPr id="9218" name="Picture 2" descr="What is Energy Efficiency? - HomeSel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783" y="1516136"/>
            <a:ext cx="8543925"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BC00550-86CF-58C3-EF00-44AECF5D351A}"/>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87965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36" y="202612"/>
            <a:ext cx="10515600" cy="1325563"/>
          </a:xfrm>
        </p:spPr>
        <p:txBody>
          <a:bodyPr/>
          <a:lstStyle/>
          <a:p>
            <a:r>
              <a:rPr lang="en-US" b="1" dirty="0">
                <a:latin typeface="Rockwell" panose="02060603020205020403" pitchFamily="18" charset="0"/>
              </a:rPr>
              <a:t>Need to reconsider Scale, Scope, &amp; Partners </a:t>
            </a:r>
          </a:p>
        </p:txBody>
      </p:sp>
      <p:sp>
        <p:nvSpPr>
          <p:cNvPr id="4" name="Content Placeholder 3"/>
          <p:cNvSpPr>
            <a:spLocks noGrp="1"/>
          </p:cNvSpPr>
          <p:nvPr>
            <p:ph idx="1"/>
          </p:nvPr>
        </p:nvSpPr>
        <p:spPr>
          <a:xfrm>
            <a:off x="902124" y="5805554"/>
            <a:ext cx="4282440" cy="475208"/>
          </a:xfrm>
        </p:spPr>
        <p:txBody>
          <a:bodyPr>
            <a:normAutofit fontScale="85000" lnSpcReduction="10000"/>
          </a:bodyPr>
          <a:lstStyle/>
          <a:p>
            <a:r>
              <a:rPr lang="en-US" dirty="0"/>
              <a:t>How we approach DSM today</a:t>
            </a:r>
          </a:p>
        </p:txBody>
      </p:sp>
      <p:pic>
        <p:nvPicPr>
          <p:cNvPr id="11268" name="Picture 4" descr="Top Ways to Increase Energy Efficiency in your Home in the Winter - Singh  H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53" y="1972433"/>
            <a:ext cx="5639583" cy="362646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Urban heat island | Water Sustainability and Clim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447" y="1972433"/>
            <a:ext cx="5715000" cy="24765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6253447" y="4775627"/>
            <a:ext cx="5714999" cy="4752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we could approach DSM in the future</a:t>
            </a:r>
          </a:p>
        </p:txBody>
      </p:sp>
      <p:sp>
        <p:nvSpPr>
          <p:cNvPr id="3" name="Footer Placeholder 2">
            <a:extLst>
              <a:ext uri="{FF2B5EF4-FFF2-40B4-BE49-F238E27FC236}">
                <a16:creationId xmlns:a16="http://schemas.microsoft.com/office/drawing/2014/main" id="{53952E73-9D1A-C395-7261-E2CB12AAAFDC}"/>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184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additive="base">
                                        <p:cTn id="17" dur="500" fill="hold"/>
                                        <p:tgtEl>
                                          <p:spTgt spid="11268"/>
                                        </p:tgtEl>
                                        <p:attrNameLst>
                                          <p:attrName>ppt_x</p:attrName>
                                        </p:attrNameLst>
                                      </p:cBhvr>
                                      <p:tavLst>
                                        <p:tav tm="0">
                                          <p:val>
                                            <p:strVal val="#ppt_x"/>
                                          </p:val>
                                        </p:tav>
                                        <p:tav tm="100000">
                                          <p:val>
                                            <p:strVal val="#ppt_x"/>
                                          </p:val>
                                        </p:tav>
                                      </p:tavLst>
                                    </p:anim>
                                    <p:anim calcmode="lin" valueType="num">
                                      <p:cBhvr additive="base">
                                        <p:cTn id="1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272"/>
                                        </p:tgtEl>
                                        <p:attrNameLst>
                                          <p:attrName>style.visibility</p:attrName>
                                        </p:attrNameLst>
                                      </p:cBhvr>
                                      <p:to>
                                        <p:strVal val="visible"/>
                                      </p:to>
                                    </p:set>
                                    <p:anim calcmode="lin" valueType="num">
                                      <p:cBhvr additive="base">
                                        <p:cTn id="27" dur="500" fill="hold"/>
                                        <p:tgtEl>
                                          <p:spTgt spid="11272"/>
                                        </p:tgtEl>
                                        <p:attrNameLst>
                                          <p:attrName>ppt_x</p:attrName>
                                        </p:attrNameLst>
                                      </p:cBhvr>
                                      <p:tavLst>
                                        <p:tav tm="0">
                                          <p:val>
                                            <p:strVal val="#ppt_x"/>
                                          </p:val>
                                        </p:tav>
                                        <p:tav tm="100000">
                                          <p:val>
                                            <p:strVal val="#ppt_x"/>
                                          </p:val>
                                        </p:tav>
                                      </p:tavLst>
                                    </p:anim>
                                    <p:anim calcmode="lin" valueType="num">
                                      <p:cBhvr additive="base">
                                        <p:cTn id="2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98" y="3290344"/>
            <a:ext cx="10515600" cy="2852737"/>
          </a:xfrm>
        </p:spPr>
        <p:txBody>
          <a:bodyPr/>
          <a:lstStyle/>
          <a:p>
            <a:r>
              <a:rPr lang="en-US" b="1" dirty="0">
                <a:latin typeface="Rockwell" panose="02060603020205020403" pitchFamily="18" charset="0"/>
              </a:rPr>
              <a:t>Who coordinates/champions?</a:t>
            </a:r>
            <a:endParaRPr lang="en-US" b="1" dirty="0"/>
          </a:p>
        </p:txBody>
      </p:sp>
      <p:sp>
        <p:nvSpPr>
          <p:cNvPr id="3" name="Footer Placeholder 2">
            <a:extLst>
              <a:ext uri="{FF2B5EF4-FFF2-40B4-BE49-F238E27FC236}">
                <a16:creationId xmlns:a16="http://schemas.microsoft.com/office/drawing/2014/main" id="{C16C4C98-18DD-7085-0109-40129178FB4A}"/>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6063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6" y="73274"/>
            <a:ext cx="11826447" cy="1325563"/>
          </a:xfrm>
        </p:spPr>
        <p:txBody>
          <a:bodyPr>
            <a:noAutofit/>
          </a:bodyPr>
          <a:lstStyle/>
          <a:p>
            <a:r>
              <a:rPr lang="en-US" sz="3200" b="1" dirty="0">
                <a:latin typeface="Rockwell" panose="02060603020205020403" pitchFamily="18" charset="0"/>
              </a:rPr>
              <a:t>I believe an electric utility could play a critical role… </a:t>
            </a:r>
            <a:br>
              <a:rPr lang="en-US" sz="3200" b="1" dirty="0">
                <a:latin typeface="Rockwell" panose="02060603020205020403" pitchFamily="18" charset="0"/>
              </a:rPr>
            </a:br>
            <a:r>
              <a:rPr lang="en-US" sz="3200" b="1" dirty="0">
                <a:latin typeface="Rockwell" panose="02060603020205020403" pitchFamily="18" charset="0"/>
              </a:rPr>
              <a:t>ideally as a front-end institutional enabler</a:t>
            </a:r>
          </a:p>
        </p:txBody>
      </p:sp>
      <p:sp>
        <p:nvSpPr>
          <p:cNvPr id="3" name="Content Placeholder 2"/>
          <p:cNvSpPr>
            <a:spLocks noGrp="1"/>
          </p:cNvSpPr>
          <p:nvPr>
            <p:ph idx="1"/>
          </p:nvPr>
        </p:nvSpPr>
        <p:spPr>
          <a:xfrm>
            <a:off x="537725" y="1431196"/>
            <a:ext cx="5165124" cy="5639483"/>
          </a:xfrm>
        </p:spPr>
        <p:txBody>
          <a:bodyPr>
            <a:normAutofit fontScale="62500" lnSpcReduction="20000"/>
          </a:bodyPr>
          <a:lstStyle/>
          <a:p>
            <a:pPr>
              <a:spcAft>
                <a:spcPts val="1200"/>
              </a:spcAft>
            </a:pPr>
            <a:r>
              <a:rPr lang="en-US" sz="5100" b="1" u="sng" dirty="0">
                <a:latin typeface="Rockwell" panose="02060603020205020403" pitchFamily="18" charset="0"/>
              </a:rPr>
              <a:t>No: EO-2019-0132</a:t>
            </a:r>
          </a:p>
          <a:p>
            <a:r>
              <a:rPr lang="en-US" b="1" dirty="0">
                <a:latin typeface="Rockwell" panose="02060603020205020403" pitchFamily="18" charset="0"/>
              </a:rPr>
              <a:t>Evergy </a:t>
            </a:r>
          </a:p>
          <a:p>
            <a:r>
              <a:rPr lang="en-US" b="1" dirty="0">
                <a:latin typeface="Rockwell" panose="02060603020205020403" pitchFamily="18" charset="0"/>
              </a:rPr>
              <a:t>MO PSC</a:t>
            </a:r>
          </a:p>
          <a:p>
            <a:r>
              <a:rPr lang="en-US" b="1" dirty="0">
                <a:latin typeface="Rockwell" panose="02060603020205020403" pitchFamily="18" charset="0"/>
              </a:rPr>
              <a:t>MARC</a:t>
            </a:r>
          </a:p>
          <a:p>
            <a:r>
              <a:rPr lang="en-US" b="1" dirty="0">
                <a:latin typeface="Rockwell" panose="02060603020205020403" pitchFamily="18" charset="0"/>
              </a:rPr>
              <a:t>US EPA </a:t>
            </a:r>
          </a:p>
          <a:p>
            <a:r>
              <a:rPr lang="en-US" b="1" dirty="0">
                <a:latin typeface="Rockwell" panose="02060603020205020403" pitchFamily="18" charset="0"/>
              </a:rPr>
              <a:t>UMKC</a:t>
            </a:r>
          </a:p>
          <a:p>
            <a:r>
              <a:rPr lang="en-US" b="1" dirty="0">
                <a:latin typeface="Rockwell" panose="02060603020205020403" pitchFamily="18" charset="0"/>
              </a:rPr>
              <a:t>KC MO GOV </a:t>
            </a:r>
          </a:p>
          <a:p>
            <a:r>
              <a:rPr lang="en-US" b="1" dirty="0">
                <a:latin typeface="Rockwell" panose="02060603020205020403" pitchFamily="18" charset="0"/>
              </a:rPr>
              <a:t>Renew Missouri </a:t>
            </a:r>
          </a:p>
          <a:p>
            <a:r>
              <a:rPr lang="en-US" b="1" dirty="0">
                <a:latin typeface="Rockwell" panose="02060603020205020403" pitchFamily="18" charset="0"/>
              </a:rPr>
              <a:t>Metro Energy (KC) </a:t>
            </a:r>
          </a:p>
          <a:p>
            <a:r>
              <a:rPr lang="en-US" b="1" dirty="0">
                <a:latin typeface="Rockwell" panose="02060603020205020403" pitchFamily="18" charset="0"/>
              </a:rPr>
              <a:t>MO DOE</a:t>
            </a:r>
          </a:p>
          <a:p>
            <a:r>
              <a:rPr lang="en-US" b="1" dirty="0">
                <a:latin typeface="Rockwell" panose="02060603020205020403" pitchFamily="18" charset="0"/>
              </a:rPr>
              <a:t>Lawrence Berkeley National Labs </a:t>
            </a:r>
          </a:p>
          <a:p>
            <a:r>
              <a:rPr lang="en-US" b="1" dirty="0">
                <a:latin typeface="Rockwell" panose="02060603020205020403" pitchFamily="18" charset="0"/>
              </a:rPr>
              <a:t>ACEEE</a:t>
            </a:r>
          </a:p>
          <a:p>
            <a:r>
              <a:rPr lang="en-US" b="1" dirty="0">
                <a:latin typeface="Rockwell" panose="02060603020205020403" pitchFamily="18" charset="0"/>
              </a:rPr>
              <a:t>US Green Building Council </a:t>
            </a:r>
          </a:p>
          <a:p>
            <a:r>
              <a:rPr lang="en-US" b="1" dirty="0">
                <a:latin typeface="Rockwell" panose="02060603020205020403" pitchFamily="18" charset="0"/>
              </a:rPr>
              <a:t>Cool Cities Alliance </a:t>
            </a:r>
          </a:p>
          <a:p>
            <a:r>
              <a:rPr lang="en-US" b="1" dirty="0">
                <a:latin typeface="Rockwell" panose="02060603020205020403" pitchFamily="18" charset="0"/>
              </a:rPr>
              <a:t>KC Water </a:t>
            </a:r>
          </a:p>
          <a:p>
            <a:r>
              <a:rPr lang="en-US" b="1" dirty="0">
                <a:latin typeface="Rockwell" panose="02060603020205020403" pitchFamily="18" charset="0"/>
              </a:rPr>
              <a:t>MO OPC </a:t>
            </a:r>
          </a:p>
          <a:p>
            <a:endParaRPr lang="en-US" dirty="0"/>
          </a:p>
        </p:txBody>
      </p:sp>
      <p:sp>
        <p:nvSpPr>
          <p:cNvPr id="4" name="Content Placeholder 2"/>
          <p:cNvSpPr txBox="1">
            <a:spLocks/>
          </p:cNvSpPr>
          <p:nvPr/>
        </p:nvSpPr>
        <p:spPr>
          <a:xfrm>
            <a:off x="5702849" y="1431196"/>
            <a:ext cx="6423453" cy="54982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u="sng" dirty="0">
                <a:latin typeface="Rockwell" panose="02060603020205020403" pitchFamily="18" charset="0"/>
              </a:rPr>
              <a:t>Policy Window could be extended to: </a:t>
            </a:r>
          </a:p>
          <a:p>
            <a:r>
              <a:rPr lang="en-US" b="1" dirty="0">
                <a:latin typeface="Rockwell" panose="02060603020205020403" pitchFamily="18" charset="0"/>
              </a:rPr>
              <a:t>Local communities </a:t>
            </a:r>
          </a:p>
          <a:p>
            <a:r>
              <a:rPr lang="en-US" b="1" dirty="0">
                <a:latin typeface="Rockwell" panose="02060603020205020403" pitchFamily="18" charset="0"/>
              </a:rPr>
              <a:t>Commercial &amp; Industrial Partners</a:t>
            </a:r>
          </a:p>
          <a:p>
            <a:r>
              <a:rPr lang="en-US" b="1" dirty="0">
                <a:latin typeface="Rockwell" panose="02060603020205020403" pitchFamily="18" charset="0"/>
              </a:rPr>
              <a:t>KC Hospitals</a:t>
            </a:r>
          </a:p>
          <a:p>
            <a:r>
              <a:rPr lang="en-US" b="1" dirty="0">
                <a:latin typeface="Rockwell" panose="02060603020205020403" pitchFamily="18" charset="0"/>
              </a:rPr>
              <a:t>Missouri local science engagement network</a:t>
            </a:r>
          </a:p>
          <a:p>
            <a:r>
              <a:rPr lang="en-US" b="1" dirty="0">
                <a:latin typeface="Rockwell" panose="02060603020205020403" pitchFamily="18" charset="0"/>
              </a:rPr>
              <a:t>Kansas City Teen Summit  </a:t>
            </a:r>
          </a:p>
          <a:p>
            <a:pPr>
              <a:spcAft>
                <a:spcPts val="2400"/>
              </a:spcAft>
            </a:pPr>
            <a:r>
              <a:rPr lang="en-US" b="1" dirty="0">
                <a:latin typeface="Rockwell" panose="02060603020205020403" pitchFamily="18" charset="0"/>
              </a:rPr>
              <a:t>Non-profits </a:t>
            </a:r>
          </a:p>
          <a:p>
            <a:pPr>
              <a:spcAft>
                <a:spcPts val="2400"/>
              </a:spcAft>
            </a:pPr>
            <a:endParaRPr lang="en-US" b="1" dirty="0">
              <a:latin typeface="Rockwell" panose="02060603020205020403" pitchFamily="18" charset="0"/>
            </a:endParaRPr>
          </a:p>
          <a:p>
            <a:r>
              <a:rPr lang="en-US" sz="3200" b="1" u="sng" dirty="0">
                <a:latin typeface="Rockwell" panose="02060603020205020403" pitchFamily="18" charset="0"/>
              </a:rPr>
              <a:t>Federal Funds </a:t>
            </a:r>
          </a:p>
          <a:p>
            <a:r>
              <a:rPr lang="en-US" b="1" dirty="0">
                <a:latin typeface="Rockwell" panose="02060603020205020403" pitchFamily="18" charset="0"/>
              </a:rPr>
              <a:t>CARES Act, etc… </a:t>
            </a:r>
          </a:p>
          <a:p>
            <a:endParaRPr lang="en-US" b="1" dirty="0">
              <a:latin typeface="Rockwell" panose="02060603020205020403" pitchFamily="18" charset="0"/>
            </a:endParaRPr>
          </a:p>
          <a:p>
            <a:endParaRPr lang="en-US" b="1" dirty="0">
              <a:latin typeface="Rockwell" panose="02060603020205020403" pitchFamily="18" charset="0"/>
            </a:endParaRPr>
          </a:p>
          <a:p>
            <a:endParaRPr lang="en-US" dirty="0"/>
          </a:p>
        </p:txBody>
      </p:sp>
      <p:sp>
        <p:nvSpPr>
          <p:cNvPr id="5" name="Left Arrow 4"/>
          <p:cNvSpPr/>
          <p:nvPr/>
        </p:nvSpPr>
        <p:spPr>
          <a:xfrm>
            <a:off x="1968137" y="2072720"/>
            <a:ext cx="1463040" cy="20900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Left Arrow 5"/>
          <p:cNvSpPr/>
          <p:nvPr/>
        </p:nvSpPr>
        <p:spPr>
          <a:xfrm>
            <a:off x="1927213" y="2703143"/>
            <a:ext cx="1463040" cy="20900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Left Arrow 6"/>
          <p:cNvSpPr/>
          <p:nvPr/>
        </p:nvSpPr>
        <p:spPr>
          <a:xfrm>
            <a:off x="2388767" y="3607288"/>
            <a:ext cx="1463040" cy="20900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24956B2-3355-38CB-E1BC-312813F860C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69698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 calcmode="lin" valueType="num">
                                      <p:cBhvr additive="base">
                                        <p:cTn id="6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15" end="15"/>
                                            </p:txEl>
                                          </p:spTgt>
                                        </p:tgtEl>
                                        <p:attrNameLst>
                                          <p:attrName>style.visibility</p:attrName>
                                        </p:attrNameLst>
                                      </p:cBhvr>
                                      <p:to>
                                        <p:strVal val="visible"/>
                                      </p:to>
                                    </p:set>
                                    <p:anim calcmode="lin" valueType="num">
                                      <p:cBhvr additive="base">
                                        <p:cTn id="7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ppt_x"/>
                                          </p:val>
                                        </p:tav>
                                        <p:tav tm="100000">
                                          <p:val>
                                            <p:strVal val="#ppt_x"/>
                                          </p:val>
                                        </p:tav>
                                      </p:tavLst>
                                    </p:anim>
                                    <p:anim calcmode="lin" valueType="num">
                                      <p:cBhvr additive="base">
                                        <p:cTn id="9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0" end="0"/>
                                            </p:txEl>
                                          </p:spTgt>
                                        </p:tgtEl>
                                        <p:attrNameLst>
                                          <p:attrName>style.visibility</p:attrName>
                                        </p:attrNameLst>
                                      </p:cBhvr>
                                      <p:to>
                                        <p:strVal val="visible"/>
                                      </p:to>
                                    </p:set>
                                    <p:anim calcmode="lin" valueType="num">
                                      <p:cBhvr additive="base">
                                        <p:cTn id="9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
                                            <p:txEl>
                                              <p:pRg st="1" end="1"/>
                                            </p:txEl>
                                          </p:spTgt>
                                        </p:tgtEl>
                                        <p:attrNameLst>
                                          <p:attrName>style.visibility</p:attrName>
                                        </p:attrNameLst>
                                      </p:cBhvr>
                                      <p:to>
                                        <p:strVal val="visible"/>
                                      </p:to>
                                    </p:set>
                                    <p:anim calcmode="lin" valueType="num">
                                      <p:cBhvr additive="base">
                                        <p:cTn id="10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
                                            <p:txEl>
                                              <p:pRg st="2" end="2"/>
                                            </p:txEl>
                                          </p:spTgt>
                                        </p:tgtEl>
                                        <p:attrNameLst>
                                          <p:attrName>style.visibility</p:attrName>
                                        </p:attrNameLst>
                                      </p:cBhvr>
                                      <p:to>
                                        <p:strVal val="visible"/>
                                      </p:to>
                                    </p:set>
                                    <p:anim calcmode="lin" valueType="num">
                                      <p:cBhvr additive="base">
                                        <p:cTn id="10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
                                            <p:txEl>
                                              <p:pRg st="3" end="3"/>
                                            </p:txEl>
                                          </p:spTgt>
                                        </p:tgtEl>
                                        <p:attrNameLst>
                                          <p:attrName>style.visibility</p:attrName>
                                        </p:attrNameLst>
                                      </p:cBhvr>
                                      <p:to>
                                        <p:strVal val="visible"/>
                                      </p:to>
                                    </p:set>
                                    <p:anim calcmode="lin" valueType="num">
                                      <p:cBhvr additive="base">
                                        <p:cTn id="10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4">
                                            <p:txEl>
                                              <p:pRg st="4" end="4"/>
                                            </p:txEl>
                                          </p:spTgt>
                                        </p:tgtEl>
                                        <p:attrNameLst>
                                          <p:attrName>style.visibility</p:attrName>
                                        </p:attrNameLst>
                                      </p:cBhvr>
                                      <p:to>
                                        <p:strVal val="visible"/>
                                      </p:to>
                                    </p:set>
                                    <p:anim calcmode="lin" valueType="num">
                                      <p:cBhvr additive="base">
                                        <p:cTn id="1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4">
                                            <p:txEl>
                                              <p:pRg st="5" end="5"/>
                                            </p:txEl>
                                          </p:spTgt>
                                        </p:tgtEl>
                                        <p:attrNameLst>
                                          <p:attrName>style.visibility</p:attrName>
                                        </p:attrNameLst>
                                      </p:cBhvr>
                                      <p:to>
                                        <p:strVal val="visible"/>
                                      </p:to>
                                    </p:set>
                                    <p:anim calcmode="lin" valueType="num">
                                      <p:cBhvr additive="base">
                                        <p:cTn id="1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4">
                                            <p:txEl>
                                              <p:pRg st="6" end="6"/>
                                            </p:txEl>
                                          </p:spTgt>
                                        </p:tgtEl>
                                        <p:attrNameLst>
                                          <p:attrName>style.visibility</p:attrName>
                                        </p:attrNameLst>
                                      </p:cBhvr>
                                      <p:to>
                                        <p:strVal val="visible"/>
                                      </p:to>
                                    </p:set>
                                    <p:anim calcmode="lin" valueType="num">
                                      <p:cBhvr additive="base">
                                        <p:cTn id="1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
                                            <p:txEl>
                                              <p:pRg st="8" end="8"/>
                                            </p:txEl>
                                          </p:spTgt>
                                        </p:tgtEl>
                                        <p:attrNameLst>
                                          <p:attrName>style.visibility</p:attrName>
                                        </p:attrNameLst>
                                      </p:cBhvr>
                                      <p:to>
                                        <p:strVal val="visible"/>
                                      </p:to>
                                    </p:set>
                                    <p:anim calcmode="lin" valueType="num">
                                      <p:cBhvr additive="base">
                                        <p:cTn id="1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
                                            <p:txEl>
                                              <p:pRg st="9" end="9"/>
                                            </p:txEl>
                                          </p:spTgt>
                                        </p:tgtEl>
                                        <p:attrNameLst>
                                          <p:attrName>style.visibility</p:attrName>
                                        </p:attrNameLst>
                                      </p:cBhvr>
                                      <p:to>
                                        <p:strVal val="visible"/>
                                      </p:to>
                                    </p:set>
                                    <p:anim calcmode="lin" valueType="num">
                                      <p:cBhvr additive="base">
                                        <p:cTn id="13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3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Network Governance </a:t>
            </a:r>
          </a:p>
        </p:txBody>
      </p:sp>
      <p:sp>
        <p:nvSpPr>
          <p:cNvPr id="3" name="Content Placeholder 2"/>
          <p:cNvSpPr>
            <a:spLocks noGrp="1"/>
          </p:cNvSpPr>
          <p:nvPr>
            <p:ph idx="1"/>
          </p:nvPr>
        </p:nvSpPr>
        <p:spPr/>
        <p:txBody>
          <a:bodyPr/>
          <a:lstStyle/>
          <a:p>
            <a:endParaRPr lang="en-US"/>
          </a:p>
        </p:txBody>
      </p:sp>
      <p:pic>
        <p:nvPicPr>
          <p:cNvPr id="18434" name="Picture 2" descr="Sustainability 10 03908 g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825625"/>
            <a:ext cx="10515600" cy="455877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1F65828-7A06-69D1-FE36-9775BB3E66E2}"/>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45062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 calcmode="lin" valueType="num">
                                      <p:cBhvr additive="base">
                                        <p:cTn id="13" dur="500" fill="hold"/>
                                        <p:tgtEl>
                                          <p:spTgt spid="18434"/>
                                        </p:tgtEl>
                                        <p:attrNameLst>
                                          <p:attrName>ppt_x</p:attrName>
                                        </p:attrNameLst>
                                      </p:cBhvr>
                                      <p:tavLst>
                                        <p:tav tm="0">
                                          <p:val>
                                            <p:strVal val="#ppt_x"/>
                                          </p:val>
                                        </p:tav>
                                        <p:tav tm="100000">
                                          <p:val>
                                            <p:strVal val="#ppt_x"/>
                                          </p:val>
                                        </p:tav>
                                      </p:tavLst>
                                    </p:anim>
                                    <p:anim calcmode="lin" valueType="num">
                                      <p:cBhvr additive="base">
                                        <p:cTn id="14"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Determine the best course of actions </a:t>
            </a:r>
          </a:p>
        </p:txBody>
      </p:sp>
      <p:sp>
        <p:nvSpPr>
          <p:cNvPr id="3" name="Content Placeholder 2"/>
          <p:cNvSpPr>
            <a:spLocks noGrp="1"/>
          </p:cNvSpPr>
          <p:nvPr>
            <p:ph idx="1"/>
          </p:nvPr>
        </p:nvSpPr>
        <p:spPr>
          <a:xfrm>
            <a:off x="838200" y="1838688"/>
            <a:ext cx="10515600" cy="4351338"/>
          </a:xfrm>
        </p:spPr>
        <p:txBody>
          <a:bodyPr/>
          <a:lstStyle/>
          <a:p>
            <a:r>
              <a:rPr lang="en-US" dirty="0"/>
              <a:t>Take stock of problem and resources</a:t>
            </a:r>
          </a:p>
          <a:p>
            <a:r>
              <a:rPr lang="en-US" dirty="0"/>
              <a:t>Gather and analyze data</a:t>
            </a:r>
          </a:p>
          <a:p>
            <a:r>
              <a:rPr lang="en-US" dirty="0"/>
              <a:t>Engage Stakeholders</a:t>
            </a:r>
          </a:p>
          <a:p>
            <a:r>
              <a:rPr lang="en-US" dirty="0"/>
              <a:t>Develop Policy </a:t>
            </a:r>
          </a:p>
          <a:p>
            <a:r>
              <a:rPr lang="en-US" dirty="0"/>
              <a:t>Implement Policy </a:t>
            </a:r>
          </a:p>
        </p:txBody>
      </p:sp>
      <p:pic>
        <p:nvPicPr>
          <p:cNvPr id="14338" name="Picture 2" descr="Understanding Types of Feasibility Study, and Its Import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054" y="2359072"/>
            <a:ext cx="6565517" cy="369310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5AD2CC0-AA22-8A40-1E3A-4C58417E18E8}"/>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3907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338"/>
                                        </p:tgtEl>
                                        <p:attrNameLst>
                                          <p:attrName>style.visibility</p:attrName>
                                        </p:attrNameLst>
                                      </p:cBhvr>
                                      <p:to>
                                        <p:strVal val="visible"/>
                                      </p:to>
                                    </p:set>
                                    <p:anim calcmode="lin" valueType="num">
                                      <p:cBhvr additive="base">
                                        <p:cTn id="35" dur="500" fill="hold"/>
                                        <p:tgtEl>
                                          <p:spTgt spid="14338"/>
                                        </p:tgtEl>
                                        <p:attrNameLst>
                                          <p:attrName>ppt_x</p:attrName>
                                        </p:attrNameLst>
                                      </p:cBhvr>
                                      <p:tavLst>
                                        <p:tav tm="0">
                                          <p:val>
                                            <p:strVal val="#ppt_x"/>
                                          </p:val>
                                        </p:tav>
                                        <p:tav tm="100000">
                                          <p:val>
                                            <p:strVal val="#ppt_x"/>
                                          </p:val>
                                        </p:tav>
                                      </p:tavLst>
                                    </p:anim>
                                    <p:anim calcmode="lin" valueType="num">
                                      <p:cBhvr additive="base">
                                        <p:cTn id="36"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6160"/>
            <a:ext cx="10798109" cy="1325563"/>
          </a:xfrm>
        </p:spPr>
        <p:txBody>
          <a:bodyPr/>
          <a:lstStyle/>
          <a:p>
            <a:r>
              <a:rPr lang="en-US" dirty="0">
                <a:latin typeface="Rockwell" panose="02060603020205020403" pitchFamily="18" charset="0"/>
              </a:rPr>
              <a:t>Or rely on the one already completed by the National Lab… </a:t>
            </a:r>
          </a:p>
        </p:txBody>
      </p:sp>
      <p:sp>
        <p:nvSpPr>
          <p:cNvPr id="4" name="Content Placeholder 3"/>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493779" y="1511723"/>
            <a:ext cx="9204441" cy="5141544"/>
          </a:xfrm>
          <a:prstGeom prst="rect">
            <a:avLst/>
          </a:prstGeom>
        </p:spPr>
      </p:pic>
      <p:sp>
        <p:nvSpPr>
          <p:cNvPr id="2" name="Footer Placeholder 1">
            <a:extLst>
              <a:ext uri="{FF2B5EF4-FFF2-40B4-BE49-F238E27FC236}">
                <a16:creationId xmlns:a16="http://schemas.microsoft.com/office/drawing/2014/main" id="{F0B81EF7-E2E1-1A5A-50F1-BDCA25558DD9}"/>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1092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87" y="3290344"/>
            <a:ext cx="10515600" cy="2852737"/>
          </a:xfrm>
        </p:spPr>
        <p:txBody>
          <a:bodyPr/>
          <a:lstStyle/>
          <a:p>
            <a:r>
              <a:rPr lang="en-US" b="1" dirty="0">
                <a:latin typeface="Rockwell" panose="02060603020205020403" pitchFamily="18" charset="0"/>
              </a:rPr>
              <a:t>What actions?</a:t>
            </a:r>
            <a:endParaRPr lang="en-US" b="1" dirty="0"/>
          </a:p>
        </p:txBody>
      </p:sp>
      <p:sp>
        <p:nvSpPr>
          <p:cNvPr id="3" name="Footer Placeholder 2">
            <a:extLst>
              <a:ext uri="{FF2B5EF4-FFF2-40B4-BE49-F238E27FC236}">
                <a16:creationId xmlns:a16="http://schemas.microsoft.com/office/drawing/2014/main" id="{89675C8A-3454-B737-5A83-2AB385F1D6CE}"/>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47104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17" y="4183805"/>
            <a:ext cx="10860562" cy="2190647"/>
          </a:xfrm>
        </p:spPr>
        <p:txBody>
          <a:bodyPr>
            <a:normAutofit fontScale="90000"/>
          </a:bodyPr>
          <a:lstStyle/>
          <a:p>
            <a:br>
              <a:rPr lang="en-US" b="1" dirty="0">
                <a:latin typeface="Rockwell" panose="02060603020205020403" pitchFamily="18" charset="0"/>
              </a:rPr>
            </a:br>
            <a:r>
              <a:rPr lang="en-US" b="1" dirty="0">
                <a:latin typeface="Rockwell" panose="02060603020205020403" pitchFamily="18" charset="0"/>
              </a:rPr>
              <a:t>This is the story of one “outside-the-box” proposal</a:t>
            </a:r>
            <a:endParaRPr lang="en-US" dirty="0"/>
          </a:p>
        </p:txBody>
      </p:sp>
      <p:sp>
        <p:nvSpPr>
          <p:cNvPr id="3" name="Footer Placeholder 2">
            <a:extLst>
              <a:ext uri="{FF2B5EF4-FFF2-40B4-BE49-F238E27FC236}">
                <a16:creationId xmlns:a16="http://schemas.microsoft.com/office/drawing/2014/main" id="{D9291771-428C-04FF-BDE7-C0B77314B51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3514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7" y="365125"/>
            <a:ext cx="11640065" cy="1325563"/>
          </a:xfrm>
        </p:spPr>
        <p:txBody>
          <a:bodyPr/>
          <a:lstStyle/>
          <a:p>
            <a:r>
              <a:rPr lang="en-US" b="1" dirty="0">
                <a:latin typeface="Rockwell" panose="02060603020205020403" pitchFamily="18" charset="0"/>
              </a:rPr>
              <a:t>Data: Satellite imagery of UHI</a:t>
            </a:r>
          </a:p>
        </p:txBody>
      </p:sp>
      <p:pic>
        <p:nvPicPr>
          <p:cNvPr id="17410" name="Picture 2" descr="Towards a sustainable future – a new take on urban heat mapping –  Geospatial Worl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40259" y="1825625"/>
            <a:ext cx="7111481"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A2C88A7B-77A2-DB96-EA7B-9E907667F213}"/>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605677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7" y="365125"/>
            <a:ext cx="11640065" cy="1325563"/>
          </a:xfrm>
        </p:spPr>
        <p:txBody>
          <a:bodyPr/>
          <a:lstStyle/>
          <a:p>
            <a:r>
              <a:rPr lang="en-US" b="1" dirty="0">
                <a:latin typeface="Rockwell" panose="02060603020205020403" pitchFamily="18" charset="0"/>
              </a:rPr>
              <a:t>Data: Crowdsourcing from NOAA </a:t>
            </a:r>
          </a:p>
        </p:txBody>
      </p:sp>
      <p:sp>
        <p:nvSpPr>
          <p:cNvPr id="3" name="Content Placeholder 2"/>
          <p:cNvSpPr>
            <a:spLocks noGrp="1"/>
          </p:cNvSpPr>
          <p:nvPr>
            <p:ph idx="1"/>
          </p:nvPr>
        </p:nvSpPr>
        <p:spPr/>
        <p:txBody>
          <a:bodyPr/>
          <a:lstStyle/>
          <a:p>
            <a:endParaRPr lang="en-US" dirty="0"/>
          </a:p>
        </p:txBody>
      </p:sp>
      <p:pic>
        <p:nvPicPr>
          <p:cNvPr id="22532" name="Picture 4" descr="NOAA and communities to map heat inequities in 11 states | National Oceanic  and Atmospheric Admini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4774" y="2106574"/>
            <a:ext cx="4622998" cy="3467249"/>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Los Angeles UHI Monitoring | HEAT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98" y="2106574"/>
            <a:ext cx="6170404" cy="346724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DA079A2-2181-0412-9C0C-7AB1AEEEDAA0}"/>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108808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779" y="247564"/>
            <a:ext cx="10515600" cy="1325563"/>
          </a:xfrm>
        </p:spPr>
        <p:txBody>
          <a:bodyPr/>
          <a:lstStyle/>
          <a:p>
            <a:r>
              <a:rPr lang="en-US" b="1" dirty="0">
                <a:latin typeface="Rockwell" panose="02060603020205020403" pitchFamily="18" charset="0"/>
              </a:rPr>
              <a:t>Cool Roofs (many varieties)  </a:t>
            </a:r>
          </a:p>
        </p:txBody>
      </p:sp>
      <p:sp>
        <p:nvSpPr>
          <p:cNvPr id="3" name="Content Placeholder 2"/>
          <p:cNvSpPr>
            <a:spLocks noGrp="1"/>
          </p:cNvSpPr>
          <p:nvPr>
            <p:ph idx="1"/>
          </p:nvPr>
        </p:nvSpPr>
        <p:spPr/>
        <p:txBody>
          <a:bodyPr/>
          <a:lstStyle/>
          <a:p>
            <a:endParaRPr lang="en-US"/>
          </a:p>
        </p:txBody>
      </p:sp>
      <p:pic>
        <p:nvPicPr>
          <p:cNvPr id="13314" name="Picture 2" descr="Cool Roofs Can Help Shield California's Cities Against Heat 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715" y="1462881"/>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99F664F-83EF-7F19-631B-A9037BA4DCFE}"/>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96365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Green Walls  </a:t>
            </a:r>
          </a:p>
        </p:txBody>
      </p:sp>
      <p:sp>
        <p:nvSpPr>
          <p:cNvPr id="3" name="Content Placeholder 2"/>
          <p:cNvSpPr>
            <a:spLocks noGrp="1"/>
          </p:cNvSpPr>
          <p:nvPr>
            <p:ph idx="1"/>
          </p:nvPr>
        </p:nvSpPr>
        <p:spPr/>
        <p:txBody>
          <a:bodyPr/>
          <a:lstStyle/>
          <a:p>
            <a:endParaRPr lang="en-US"/>
          </a:p>
        </p:txBody>
      </p:sp>
      <p:pic>
        <p:nvPicPr>
          <p:cNvPr id="6146" name="Picture 2" descr="Ventilated w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26" y="1976622"/>
            <a:ext cx="7286998" cy="38256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sco Verticale, Milan: See 270 reviews, articles, and 183 photos of Bosco  Verticale, ranked No.46 on TripAdvisor among 706 attract… | Trip advisor,  Milan, Lombar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1280" y="210406"/>
            <a:ext cx="3345366" cy="594731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2A09F74-F47E-D72E-E610-89C5054B551F}"/>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750093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0" y="162986"/>
            <a:ext cx="10515600" cy="1325563"/>
          </a:xfrm>
        </p:spPr>
        <p:txBody>
          <a:bodyPr/>
          <a:lstStyle/>
          <a:p>
            <a:r>
              <a:rPr lang="en-US" b="1" dirty="0">
                <a:latin typeface="Rockwell" panose="02060603020205020403" pitchFamily="18" charset="0"/>
              </a:rPr>
              <a:t>Cool Pavements </a:t>
            </a:r>
          </a:p>
        </p:txBody>
      </p:sp>
      <p:sp>
        <p:nvSpPr>
          <p:cNvPr id="3" name="Content Placeholder 2"/>
          <p:cNvSpPr>
            <a:spLocks noGrp="1"/>
          </p:cNvSpPr>
          <p:nvPr>
            <p:ph idx="1"/>
          </p:nvPr>
        </p:nvSpPr>
        <p:spPr/>
        <p:txBody>
          <a:bodyPr/>
          <a:lstStyle/>
          <a:p>
            <a:endParaRPr lang="en-US"/>
          </a:p>
        </p:txBody>
      </p:sp>
      <p:pic>
        <p:nvPicPr>
          <p:cNvPr id="1026" name="Picture 2" descr="Cool pavement' to cut urban street heat gets first California tryout"/>
          <p:cNvPicPr>
            <a:picLocks noChangeAspect="1" noChangeArrowheads="1"/>
          </p:cNvPicPr>
          <p:nvPr/>
        </p:nvPicPr>
        <p:blipFill rotWithShape="1">
          <a:blip r:embed="rId2">
            <a:extLst>
              <a:ext uri="{28A0092B-C50C-407E-A947-70E740481C1C}">
                <a14:useLocalDpi xmlns:a14="http://schemas.microsoft.com/office/drawing/2010/main" val="0"/>
              </a:ext>
            </a:extLst>
          </a:blip>
          <a:srcRect b="11283"/>
          <a:stretch/>
        </p:blipFill>
        <p:spPr bwMode="auto">
          <a:xfrm>
            <a:off x="1974653" y="1644022"/>
            <a:ext cx="7920089" cy="471454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308AE55-B9D1-F0EC-DBF3-FECA9DC14466}"/>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714009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Green Roofs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25512" y="1576574"/>
            <a:ext cx="8540976" cy="4849440"/>
          </a:xfrm>
          <a:prstGeom prst="rect">
            <a:avLst/>
          </a:prstGeom>
        </p:spPr>
      </p:pic>
      <p:sp>
        <p:nvSpPr>
          <p:cNvPr id="5" name="Footer Placeholder 4">
            <a:extLst>
              <a:ext uri="{FF2B5EF4-FFF2-40B4-BE49-F238E27FC236}">
                <a16:creationId xmlns:a16="http://schemas.microsoft.com/office/drawing/2014/main" id="{2C43BA3F-DC6D-346E-A885-A5C9254DBC1D}"/>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002570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Tree Canopies </a:t>
            </a:r>
          </a:p>
        </p:txBody>
      </p:sp>
      <p:sp>
        <p:nvSpPr>
          <p:cNvPr id="3" name="Content Placeholder 2"/>
          <p:cNvSpPr>
            <a:spLocks noGrp="1"/>
          </p:cNvSpPr>
          <p:nvPr>
            <p:ph idx="1"/>
          </p:nvPr>
        </p:nvSpPr>
        <p:spPr/>
        <p:txBody>
          <a:bodyPr/>
          <a:lstStyle/>
          <a:p>
            <a:endParaRPr lang="en-US"/>
          </a:p>
        </p:txBody>
      </p:sp>
      <p:pic>
        <p:nvPicPr>
          <p:cNvPr id="20482" name="Picture 2" descr="Urban Tree Canopy - Center for Watershed Prot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499" y="1690688"/>
            <a:ext cx="7097842" cy="489363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C3FFDB9-BC50-5891-7784-3506672C723D}"/>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47793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05" y="90487"/>
            <a:ext cx="10918371" cy="1325563"/>
          </a:xfrm>
        </p:spPr>
        <p:txBody>
          <a:bodyPr/>
          <a:lstStyle/>
          <a:p>
            <a:r>
              <a:rPr lang="en-US" b="1" dirty="0">
                <a:latin typeface="Rockwell" panose="02060603020205020403" pitchFamily="18" charset="0"/>
              </a:rPr>
              <a:t>Increase in “soft” surfaces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38980" y="1455162"/>
            <a:ext cx="8728178" cy="5092263"/>
          </a:xfrm>
          <a:prstGeom prst="rect">
            <a:avLst/>
          </a:prstGeom>
        </p:spPr>
      </p:pic>
      <p:sp>
        <p:nvSpPr>
          <p:cNvPr id="5" name="Footer Placeholder 4">
            <a:extLst>
              <a:ext uri="{FF2B5EF4-FFF2-40B4-BE49-F238E27FC236}">
                <a16:creationId xmlns:a16="http://schemas.microsoft.com/office/drawing/2014/main" id="{C6A87756-E9CC-DA03-88A7-EC55EFBE90BF}"/>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941666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536" y="3251155"/>
            <a:ext cx="10515600" cy="2852737"/>
          </a:xfrm>
        </p:spPr>
        <p:txBody>
          <a:bodyPr/>
          <a:lstStyle/>
          <a:p>
            <a:r>
              <a:rPr lang="en-US" b="1" dirty="0">
                <a:latin typeface="Rockwell" panose="02060603020205020403" pitchFamily="18" charset="0"/>
              </a:rPr>
              <a:t>How do we pay for this? </a:t>
            </a:r>
            <a:endParaRPr lang="en-US" b="1" dirty="0"/>
          </a:p>
        </p:txBody>
      </p:sp>
      <p:sp>
        <p:nvSpPr>
          <p:cNvPr id="3" name="Footer Placeholder 2">
            <a:extLst>
              <a:ext uri="{FF2B5EF4-FFF2-40B4-BE49-F238E27FC236}">
                <a16:creationId xmlns:a16="http://schemas.microsoft.com/office/drawing/2014/main" id="{4FDB7F79-31DE-439F-89FC-F3779AF035BE}"/>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98120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Under the Regulatory Model </a:t>
            </a:r>
          </a:p>
        </p:txBody>
      </p:sp>
      <p:sp>
        <p:nvSpPr>
          <p:cNvPr id="3" name="Content Placeholder 2"/>
          <p:cNvSpPr>
            <a:spLocks noGrp="1"/>
          </p:cNvSpPr>
          <p:nvPr>
            <p:ph idx="1"/>
          </p:nvPr>
        </p:nvSpPr>
        <p:spPr>
          <a:xfrm>
            <a:off x="838199" y="1825624"/>
            <a:ext cx="10905309" cy="4731929"/>
          </a:xfrm>
        </p:spPr>
        <p:txBody>
          <a:bodyPr>
            <a:normAutofit fontScale="92500" lnSpcReduction="10000"/>
          </a:bodyPr>
          <a:lstStyle/>
          <a:p>
            <a:pPr>
              <a:spcAft>
                <a:spcPts val="2400"/>
              </a:spcAft>
            </a:pPr>
            <a:r>
              <a:rPr lang="en-US" dirty="0"/>
              <a:t>Perform a Feasibility Study </a:t>
            </a:r>
          </a:p>
          <a:p>
            <a:pPr>
              <a:spcAft>
                <a:spcPts val="2400"/>
              </a:spcAft>
            </a:pPr>
            <a:r>
              <a:rPr lang="en-US" dirty="0"/>
              <a:t>Get buy-in from diverse actors (public, private, non-profit, regulatory). Recognize there is a shared responsibility here (no different than a participant in an EE program)</a:t>
            </a:r>
          </a:p>
          <a:p>
            <a:pPr>
              <a:spcAft>
                <a:spcPts val="2400"/>
              </a:spcAft>
            </a:pPr>
            <a:r>
              <a:rPr lang="en-US" dirty="0"/>
              <a:t>Create your own Cost-Benefit Ratio… For example, Performance Based Mechanism could be dependent on corporate, public or non-profit matching funds for actions (e.g., Company receives 10% of every $1, up to $10 million); and/or  </a:t>
            </a:r>
          </a:p>
          <a:p>
            <a:r>
              <a:rPr lang="en-US" dirty="0"/>
              <a:t>Set budget focused on mitigating critical areas </a:t>
            </a:r>
          </a:p>
          <a:p>
            <a:pPr lvl="1"/>
            <a:r>
              <a:rPr lang="en-US" dirty="0"/>
              <a:t> Earnings based on completion of agreed-to-objectives </a:t>
            </a:r>
          </a:p>
          <a:p>
            <a:endParaRPr lang="en-US" dirty="0"/>
          </a:p>
        </p:txBody>
      </p:sp>
      <p:sp>
        <p:nvSpPr>
          <p:cNvPr id="4" name="Footer Placeholder 3">
            <a:extLst>
              <a:ext uri="{FF2B5EF4-FFF2-40B4-BE49-F238E27FC236}">
                <a16:creationId xmlns:a16="http://schemas.microsoft.com/office/drawing/2014/main" id="{E79BA606-5E80-A506-F48B-7B284749220B}"/>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2777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04" y="0"/>
            <a:ext cx="11773395" cy="1325563"/>
          </a:xfrm>
        </p:spPr>
        <p:txBody>
          <a:bodyPr>
            <a:normAutofit/>
          </a:bodyPr>
          <a:lstStyle/>
          <a:p>
            <a:r>
              <a:rPr lang="en-US" b="1" dirty="0">
                <a:latin typeface="Rockwell" panose="02060603020205020403" pitchFamily="18" charset="0"/>
              </a:rPr>
              <a:t>Oct. 28, 2018 “Energy Haas Blog” </a:t>
            </a:r>
          </a:p>
        </p:txBody>
      </p:sp>
      <p:sp>
        <p:nvSpPr>
          <p:cNvPr id="3" name="Content Placeholder 2"/>
          <p:cNvSpPr>
            <a:spLocks noGrp="1"/>
          </p:cNvSpPr>
          <p:nvPr>
            <p:ph idx="1"/>
          </p:nvPr>
        </p:nvSpPr>
        <p:spPr>
          <a:xfrm>
            <a:off x="7564582" y="5260768"/>
            <a:ext cx="4443845" cy="1236827"/>
          </a:xfrm>
        </p:spPr>
        <p:txBody>
          <a:bodyPr>
            <a:normAutofit fontScale="55000" lnSpcReduction="20000"/>
          </a:bodyPr>
          <a:lstStyle/>
          <a:p>
            <a:pPr marL="0" indent="0">
              <a:buNone/>
            </a:pPr>
            <a:r>
              <a:rPr lang="en-US" dirty="0">
                <a:hlinkClick r:id="rId2"/>
              </a:rPr>
              <a:t>https://energyathaas.wordpress.com/2018/10/22/how-should-we-use-our-roofs/</a:t>
            </a:r>
            <a:r>
              <a:rPr lang="en-US" dirty="0"/>
              <a:t> </a:t>
            </a:r>
          </a:p>
          <a:p>
            <a:pPr marL="0" indent="0">
              <a:buNone/>
            </a:pPr>
            <a:r>
              <a:rPr lang="en-US" dirty="0"/>
              <a:t>Dr. Catherine Wolfram </a:t>
            </a:r>
          </a:p>
          <a:p>
            <a:pPr marL="0" indent="0">
              <a:buNone/>
            </a:pPr>
            <a:r>
              <a:rPr lang="en-US" dirty="0"/>
              <a:t>Now Deputy Assistant Secretary for Climate and Energy Economics in the Biden Treasury Department </a:t>
            </a:r>
          </a:p>
        </p:txBody>
      </p:sp>
      <p:pic>
        <p:nvPicPr>
          <p:cNvPr id="5" name="Picture 4"/>
          <p:cNvPicPr>
            <a:picLocks noChangeAspect="1"/>
          </p:cNvPicPr>
          <p:nvPr/>
        </p:nvPicPr>
        <p:blipFill>
          <a:blip r:embed="rId3"/>
          <a:stretch>
            <a:fillRect/>
          </a:stretch>
        </p:blipFill>
        <p:spPr>
          <a:xfrm>
            <a:off x="2037806" y="1049330"/>
            <a:ext cx="5229892" cy="5609204"/>
          </a:xfrm>
          <a:prstGeom prst="rect">
            <a:avLst/>
          </a:prstGeom>
        </p:spPr>
      </p:pic>
      <p:sp>
        <p:nvSpPr>
          <p:cNvPr id="4" name="Footer Placeholder 3">
            <a:extLst>
              <a:ext uri="{FF2B5EF4-FFF2-40B4-BE49-F238E27FC236}">
                <a16:creationId xmlns:a16="http://schemas.microsoft.com/office/drawing/2014/main" id="{DDD5BD92-C9C4-97ED-53CD-8258F6E1AF6C}"/>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72636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Rockwell" panose="02060603020205020403" pitchFamily="18" charset="0"/>
              </a:rPr>
              <a:t>Potential options above and beyond the regulatory model </a:t>
            </a:r>
          </a:p>
        </p:txBody>
      </p:sp>
      <p:sp>
        <p:nvSpPr>
          <p:cNvPr id="3" name="Content Placeholder 2"/>
          <p:cNvSpPr>
            <a:spLocks noGrp="1"/>
          </p:cNvSpPr>
          <p:nvPr>
            <p:ph idx="1"/>
          </p:nvPr>
        </p:nvSpPr>
        <p:spPr>
          <a:xfrm>
            <a:off x="130629" y="1825624"/>
            <a:ext cx="11717381" cy="4875621"/>
          </a:xfrm>
        </p:spPr>
        <p:txBody>
          <a:bodyPr>
            <a:normAutofit fontScale="92500"/>
          </a:bodyPr>
          <a:lstStyle/>
          <a:p>
            <a:pPr>
              <a:spcAft>
                <a:spcPts val="1800"/>
              </a:spcAft>
            </a:pPr>
            <a:r>
              <a:rPr lang="en-US" dirty="0"/>
              <a:t>“Impact Bond” or “Results-Based Financing” modeled after the World Bank: </a:t>
            </a:r>
          </a:p>
          <a:p>
            <a:pPr lvl="1">
              <a:spcAft>
                <a:spcPts val="1200"/>
              </a:spcAft>
            </a:pPr>
            <a:r>
              <a:rPr lang="en-US" dirty="0"/>
              <a:t>Investors, which could be a private sector actor or an NGO—provide the upfront capital to a service provider to carry out an intervention that targets a population in need. Once the desired results are achieved, outcome funders, typically a donor or a government, repay the investor at a premium. The investor thus generates a return on its investment and the outcome funder only pays for success.</a:t>
            </a:r>
          </a:p>
          <a:p>
            <a:pPr lvl="1">
              <a:spcAft>
                <a:spcPts val="3000"/>
              </a:spcAft>
            </a:pPr>
            <a:r>
              <a:rPr lang="en-US" dirty="0"/>
              <a:t>Payments are based on the attainment of agreed performance goals. Once the desired results are achieved, outcome funders, typically a donor or a government, repay the investor at a premium. The investor thus generates a return on its investment and the outcome funder only pays for success </a:t>
            </a:r>
          </a:p>
          <a:p>
            <a:pPr lvl="1"/>
            <a:r>
              <a:rPr lang="en-US" dirty="0">
                <a:hlinkClick r:id="rId2"/>
              </a:rPr>
              <a:t>https://www.gprba.org/news/what-if-we-paid-outcomes</a:t>
            </a:r>
            <a:r>
              <a:rPr lang="en-US" dirty="0"/>
              <a:t>  &amp; </a:t>
            </a:r>
            <a:r>
              <a:rPr lang="en-US" dirty="0">
                <a:hlinkClick r:id="rId3"/>
              </a:rPr>
              <a:t>https://ppp.worldbank.org/public-private-partnership/library/global-partnership-results-based-approaches-gprba-0</a:t>
            </a:r>
            <a:r>
              <a:rPr lang="en-US" dirty="0"/>
              <a:t> </a:t>
            </a:r>
          </a:p>
          <a:p>
            <a:endParaRPr lang="en-US" dirty="0"/>
          </a:p>
        </p:txBody>
      </p:sp>
      <p:sp>
        <p:nvSpPr>
          <p:cNvPr id="4" name="Footer Placeholder 3">
            <a:extLst>
              <a:ext uri="{FF2B5EF4-FFF2-40B4-BE49-F238E27FC236}">
                <a16:creationId xmlns:a16="http://schemas.microsoft.com/office/drawing/2014/main" id="{E416986C-B105-B72A-14CF-906449B5898D}"/>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9030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Rockwell" panose="02060603020205020403" pitchFamily="18" charset="0"/>
              </a:rPr>
              <a:t>Evergy</a:t>
            </a:r>
            <a:endParaRPr lang="en-US" b="1" dirty="0">
              <a:latin typeface="Rockwell" panose="02060603020205020403" pitchFamily="18" charset="0"/>
            </a:endParaRPr>
          </a:p>
        </p:txBody>
      </p:sp>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D45AFBB-CDEF-4913-A07B-B6BF43210EFD}"/>
              </a:ext>
            </a:extLst>
          </p:cNvPr>
          <p:cNvPicPr>
            <a:picLocks noChangeAspect="1"/>
          </p:cNvPicPr>
          <p:nvPr/>
        </p:nvPicPr>
        <p:blipFill>
          <a:blip r:embed="rId2"/>
          <a:stretch>
            <a:fillRect/>
          </a:stretch>
        </p:blipFill>
        <p:spPr>
          <a:xfrm>
            <a:off x="4327022" y="-1"/>
            <a:ext cx="7782830" cy="6727371"/>
          </a:xfrm>
          <a:prstGeom prst="rect">
            <a:avLst/>
          </a:prstGeom>
        </p:spPr>
      </p:pic>
      <p:sp>
        <p:nvSpPr>
          <p:cNvPr id="5" name="Footer Placeholder 4">
            <a:extLst>
              <a:ext uri="{FF2B5EF4-FFF2-40B4-BE49-F238E27FC236}">
                <a16:creationId xmlns:a16="http://schemas.microsoft.com/office/drawing/2014/main" id="{C79564CB-E8AA-684F-DBE9-3B1A09DF5937}"/>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181225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9F7-714F-F35B-4409-D23B48FC2DDB}"/>
              </a:ext>
            </a:extLst>
          </p:cNvPr>
          <p:cNvSpPr>
            <a:spLocks noGrp="1"/>
          </p:cNvSpPr>
          <p:nvPr>
            <p:ph type="title"/>
          </p:nvPr>
        </p:nvSpPr>
        <p:spPr>
          <a:xfrm>
            <a:off x="838200" y="365126"/>
            <a:ext cx="10515600" cy="876446"/>
          </a:xfrm>
        </p:spPr>
        <p:txBody>
          <a:bodyPr/>
          <a:lstStyle/>
          <a:p>
            <a:r>
              <a:rPr lang="en-US" b="1" dirty="0">
                <a:latin typeface="Rockwell" panose="02060603020205020403" pitchFamily="18" charset="0"/>
              </a:rPr>
              <a:t>Recent extension of stipulation </a:t>
            </a:r>
          </a:p>
        </p:txBody>
      </p:sp>
      <p:sp>
        <p:nvSpPr>
          <p:cNvPr id="3" name="Content Placeholder 2">
            <a:extLst>
              <a:ext uri="{FF2B5EF4-FFF2-40B4-BE49-F238E27FC236}">
                <a16:creationId xmlns:a16="http://schemas.microsoft.com/office/drawing/2014/main" id="{7AC45E0C-2AB0-704A-651C-62FF5C832A52}"/>
              </a:ext>
            </a:extLst>
          </p:cNvPr>
          <p:cNvSpPr>
            <a:spLocks noGrp="1"/>
          </p:cNvSpPr>
          <p:nvPr>
            <p:ph idx="1"/>
          </p:nvPr>
        </p:nvSpPr>
        <p:spPr/>
        <p:txBody>
          <a:bodyPr>
            <a:normAutofit fontScale="92500"/>
          </a:bodyPr>
          <a:lstStyle/>
          <a:p>
            <a:r>
              <a:rPr lang="en-US" sz="3200" dirty="0"/>
              <a:t>Additionally, unless a future </a:t>
            </a:r>
            <a:r>
              <a:rPr lang="en-US" sz="3200" dirty="0" err="1"/>
              <a:t>Evergy</a:t>
            </a:r>
            <a:r>
              <a:rPr lang="en-US" sz="3200" dirty="0"/>
              <a:t> MEEIA Cycle 4 is approved subsequent to PY5 with a different budget or approach, the Urban Heat Island program will continue through 2027 per the Kansas City Urban Heat Island Analysis and Mitigation Proposal at the following additional budget per year: </a:t>
            </a:r>
          </a:p>
          <a:p>
            <a:pPr lvl="1"/>
            <a:r>
              <a:rPr lang="en-US" sz="2800" dirty="0"/>
              <a:t>2024 = $500,580</a:t>
            </a:r>
          </a:p>
          <a:p>
            <a:pPr lvl="1"/>
            <a:r>
              <a:rPr lang="en-US" sz="2800" dirty="0"/>
              <a:t>2025 = $990,330; </a:t>
            </a:r>
          </a:p>
          <a:p>
            <a:pPr lvl="1"/>
            <a:r>
              <a:rPr lang="en-US" sz="2800" dirty="0"/>
              <a:t>2026 = $857,580; </a:t>
            </a:r>
          </a:p>
          <a:p>
            <a:pPr lvl="1"/>
            <a:r>
              <a:rPr lang="en-US" sz="2800" dirty="0"/>
              <a:t>2027 = $717,080; </a:t>
            </a:r>
          </a:p>
          <a:p>
            <a:pPr lvl="2"/>
            <a:r>
              <a:rPr lang="en-US" sz="2400" dirty="0"/>
              <a:t>Total = $3,065,570</a:t>
            </a:r>
          </a:p>
        </p:txBody>
      </p:sp>
      <p:sp>
        <p:nvSpPr>
          <p:cNvPr id="4" name="Footer Placeholder 3">
            <a:extLst>
              <a:ext uri="{FF2B5EF4-FFF2-40B4-BE49-F238E27FC236}">
                <a16:creationId xmlns:a16="http://schemas.microsoft.com/office/drawing/2014/main" id="{884AFDA4-5140-EA85-A7CC-5ECE85717822}"/>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561756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536" y="3251155"/>
            <a:ext cx="10515600" cy="2852737"/>
          </a:xfrm>
        </p:spPr>
        <p:txBody>
          <a:bodyPr/>
          <a:lstStyle/>
          <a:p>
            <a:r>
              <a:rPr lang="en-US" b="1" dirty="0">
                <a:latin typeface="Rockwell" panose="02060603020205020403" pitchFamily="18" charset="0"/>
              </a:rPr>
              <a:t>Final Thoughts</a:t>
            </a:r>
            <a:endParaRPr lang="en-US" b="1" dirty="0"/>
          </a:p>
        </p:txBody>
      </p:sp>
      <p:sp>
        <p:nvSpPr>
          <p:cNvPr id="3" name="Footer Placeholder 2">
            <a:extLst>
              <a:ext uri="{FF2B5EF4-FFF2-40B4-BE49-F238E27FC236}">
                <a16:creationId xmlns:a16="http://schemas.microsoft.com/office/drawing/2014/main" id="{B37709ED-4C03-36EF-D714-C25E320EF84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0740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803189"/>
            <a:ext cx="10515600" cy="5906530"/>
          </a:xfrm>
        </p:spPr>
        <p:txBody>
          <a:bodyPr>
            <a:normAutofit/>
          </a:bodyPr>
          <a:lstStyle/>
          <a:p>
            <a:pPr>
              <a:spcAft>
                <a:spcPts val="3600"/>
              </a:spcAft>
            </a:pPr>
            <a:r>
              <a:rPr lang="en-US" dirty="0">
                <a:latin typeface="Rockwell" panose="02060603020205020403" pitchFamily="18" charset="0"/>
              </a:rPr>
              <a:t>Every urban area will experience the effects of excess heat and urban heat islands in a unique way, based on location, the size and shape of the city, building types and construction practices, existing land cover, climate and meteorological conditions, as well as other factors </a:t>
            </a:r>
          </a:p>
          <a:p>
            <a:pPr>
              <a:spcAft>
                <a:spcPts val="3600"/>
              </a:spcAft>
            </a:pPr>
            <a:r>
              <a:rPr lang="en-US" dirty="0">
                <a:latin typeface="Rockwell" panose="02060603020205020403" pitchFamily="18" charset="0"/>
              </a:rPr>
              <a:t>Watch out for unintended consequences: see also clouds</a:t>
            </a:r>
          </a:p>
          <a:p>
            <a:pPr>
              <a:spcAft>
                <a:spcPts val="3600"/>
              </a:spcAft>
            </a:pPr>
            <a:r>
              <a:rPr lang="en-US" dirty="0">
                <a:latin typeface="Rockwell" panose="02060603020205020403" pitchFamily="18" charset="0"/>
              </a:rPr>
              <a:t>Engage climatologists, meteorologists and urban planners </a:t>
            </a:r>
          </a:p>
          <a:p>
            <a:r>
              <a:rPr lang="en-US" dirty="0">
                <a:latin typeface="Rockwell" panose="02060603020205020403" pitchFamily="18" charset="0"/>
              </a:rPr>
              <a:t>Consistently reevaluate best practices… this is still an emerging field</a:t>
            </a:r>
          </a:p>
          <a:p>
            <a:endParaRPr lang="en-US" dirty="0"/>
          </a:p>
          <a:p>
            <a:endParaRPr lang="en-US" dirty="0"/>
          </a:p>
        </p:txBody>
      </p:sp>
      <p:sp>
        <p:nvSpPr>
          <p:cNvPr id="2" name="Footer Placeholder 1">
            <a:extLst>
              <a:ext uri="{FF2B5EF4-FFF2-40B4-BE49-F238E27FC236}">
                <a16:creationId xmlns:a16="http://schemas.microsoft.com/office/drawing/2014/main" id="{7A9BA97B-E7C6-ED3A-1350-53961921FA30}"/>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5246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1" y="168875"/>
            <a:ext cx="10515600" cy="1325563"/>
          </a:xfrm>
        </p:spPr>
        <p:txBody>
          <a:bodyPr/>
          <a:lstStyle/>
          <a:p>
            <a:r>
              <a:rPr lang="en-US" b="1" dirty="0">
                <a:latin typeface="Rockwell" panose="02060603020205020403" pitchFamily="18" charset="0"/>
              </a:rPr>
              <a:t>Ultra White Paint: Barium Sulfate</a:t>
            </a:r>
          </a:p>
        </p:txBody>
      </p:sp>
      <p:sp>
        <p:nvSpPr>
          <p:cNvPr id="3" name="Content Placeholder 2"/>
          <p:cNvSpPr>
            <a:spLocks noGrp="1"/>
          </p:cNvSpPr>
          <p:nvPr>
            <p:ph idx="1"/>
          </p:nvPr>
        </p:nvSpPr>
        <p:spPr>
          <a:xfrm>
            <a:off x="7425691" y="1306944"/>
            <a:ext cx="4644389" cy="5080793"/>
          </a:xfrm>
        </p:spPr>
        <p:txBody>
          <a:bodyPr>
            <a:normAutofit/>
          </a:bodyPr>
          <a:lstStyle/>
          <a:p>
            <a:r>
              <a:rPr lang="en-US" sz="2600" dirty="0">
                <a:latin typeface="Rockwell" panose="02060603020205020403" pitchFamily="18" charset="0"/>
              </a:rPr>
              <a:t>The researchers demonstrated outdoors that the paint can keep surfaces 19 degrees Fahrenheit cooler than their ambient surroundings at night. It can also cool surfaces 8 degrees Fahrenheit below their surroundings under strong sunlight during noon hours.</a:t>
            </a:r>
          </a:p>
          <a:p>
            <a:pPr marL="0" indent="0">
              <a:buNone/>
            </a:pPr>
            <a:endParaRPr lang="en-US" sz="2600" dirty="0">
              <a:solidFill>
                <a:srgbClr val="333333"/>
              </a:solidFill>
              <a:latin typeface="acumin-pro"/>
              <a:hlinkClick r:id="rId2"/>
            </a:endParaRPr>
          </a:p>
          <a:p>
            <a:endParaRPr lang="en-US" dirty="0"/>
          </a:p>
        </p:txBody>
      </p:sp>
      <p:pic>
        <p:nvPicPr>
          <p:cNvPr id="4" name="Picture 3">
            <a:extLst>
              <a:ext uri="{FF2B5EF4-FFF2-40B4-BE49-F238E27FC236}">
                <a16:creationId xmlns:a16="http://schemas.microsoft.com/office/drawing/2014/main" id="{87AE8EA2-B6DE-4B44-8193-37614A73CD21}"/>
              </a:ext>
            </a:extLst>
          </p:cNvPr>
          <p:cNvPicPr>
            <a:picLocks noChangeAspect="1"/>
          </p:cNvPicPr>
          <p:nvPr/>
        </p:nvPicPr>
        <p:blipFill>
          <a:blip r:embed="rId3"/>
          <a:stretch>
            <a:fillRect/>
          </a:stretch>
        </p:blipFill>
        <p:spPr>
          <a:xfrm>
            <a:off x="472441" y="1306944"/>
            <a:ext cx="6953250" cy="5362575"/>
          </a:xfrm>
          <a:prstGeom prst="rect">
            <a:avLst/>
          </a:prstGeom>
        </p:spPr>
      </p:pic>
      <p:sp>
        <p:nvSpPr>
          <p:cNvPr id="5" name="Footer Placeholder 4">
            <a:extLst>
              <a:ext uri="{FF2B5EF4-FFF2-40B4-BE49-F238E27FC236}">
                <a16:creationId xmlns:a16="http://schemas.microsoft.com/office/drawing/2014/main" id="{E9C4B257-BB53-C57B-F03E-642E97470ABD}"/>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97725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899955"/>
            <a:ext cx="11482251" cy="2821577"/>
          </a:xfrm>
        </p:spPr>
        <p:txBody>
          <a:bodyPr>
            <a:normAutofit lnSpcReduction="10000"/>
          </a:bodyPr>
          <a:lstStyle/>
          <a:p>
            <a:r>
              <a:rPr lang="en-US" dirty="0">
                <a:latin typeface="Rockwell" panose="02060603020205020403" pitchFamily="18" charset="0"/>
              </a:rPr>
              <a:t>“If you were to use this paint to cover a roof area of about 1,000 square feet, we estimate that you could get a cooling power of 10 kilowatts. That’s more powerful than the central air conditioners used by most houses,” said </a:t>
            </a:r>
            <a:r>
              <a:rPr lang="en-US" dirty="0" err="1">
                <a:latin typeface="Rockwell" panose="02060603020205020403" pitchFamily="18" charset="0"/>
              </a:rPr>
              <a:t>Xiulin</a:t>
            </a:r>
            <a:r>
              <a:rPr lang="en-US" dirty="0">
                <a:latin typeface="Rockwell" panose="02060603020205020403" pitchFamily="18" charset="0"/>
              </a:rPr>
              <a:t> </a:t>
            </a:r>
            <a:r>
              <a:rPr lang="en-US" dirty="0" err="1">
                <a:latin typeface="Rockwell" panose="02060603020205020403" pitchFamily="18" charset="0"/>
              </a:rPr>
              <a:t>Ruan</a:t>
            </a:r>
            <a:r>
              <a:rPr lang="en-US" dirty="0">
                <a:latin typeface="Rockwell" panose="02060603020205020403" pitchFamily="18" charset="0"/>
              </a:rPr>
              <a:t>, a Purdue professor of mechanical engineering.</a:t>
            </a:r>
          </a:p>
          <a:p>
            <a:r>
              <a:rPr lang="en-US" dirty="0">
                <a:solidFill>
                  <a:srgbClr val="333333"/>
                </a:solidFill>
                <a:latin typeface="acumin-pro"/>
                <a:hlinkClick r:id="rId2"/>
              </a:rPr>
              <a:t>https://www.purdue.edu/newsroom/releases/2021/Q2/the-whitest-paint-is-here-and-its-the-coolest.-</a:t>
            </a:r>
            <a:r>
              <a:rPr lang="en-US" dirty="0" err="1">
                <a:solidFill>
                  <a:srgbClr val="333333"/>
                </a:solidFill>
                <a:latin typeface="acumin-pro"/>
                <a:hlinkClick r:id="rId2"/>
              </a:rPr>
              <a:t>literally..html</a:t>
            </a:r>
            <a:endParaRPr lang="en-US" dirty="0">
              <a:solidFill>
                <a:srgbClr val="333333"/>
              </a:solidFill>
              <a:latin typeface="acumin-pro"/>
            </a:endParaRPr>
          </a:p>
          <a:p>
            <a:endParaRPr lang="en-US" dirty="0">
              <a:solidFill>
                <a:srgbClr val="333333"/>
              </a:solidFill>
              <a:latin typeface="acumin-pro"/>
            </a:endParaRPr>
          </a:p>
          <a:p>
            <a:endParaRPr lang="en-US" dirty="0">
              <a:solidFill>
                <a:srgbClr val="333333"/>
              </a:solidFill>
              <a:latin typeface="acumin-pro"/>
            </a:endParaRPr>
          </a:p>
          <a:p>
            <a:endParaRPr lang="en-US" dirty="0">
              <a:latin typeface="Rockwell" panose="02060603020205020403" pitchFamily="18" charset="0"/>
            </a:endParaRPr>
          </a:p>
          <a:p>
            <a:endParaRPr lang="en-US" dirty="0">
              <a:latin typeface="Rockwell" panose="02060603020205020403" pitchFamily="18" charset="0"/>
            </a:endParaRPr>
          </a:p>
          <a:p>
            <a:endParaRPr lang="en-US" dirty="0">
              <a:latin typeface="Rockwell" panose="02060603020205020403" pitchFamily="18" charset="0"/>
            </a:endParaRPr>
          </a:p>
          <a:p>
            <a:endParaRPr lang="en-US" dirty="0">
              <a:latin typeface="Rockwell" panose="02060603020205020403" pitchFamily="18" charset="0"/>
            </a:endParaRPr>
          </a:p>
        </p:txBody>
      </p:sp>
      <p:pic>
        <p:nvPicPr>
          <p:cNvPr id="4" name="Picture 3"/>
          <p:cNvPicPr>
            <a:picLocks noChangeAspect="1"/>
          </p:cNvPicPr>
          <p:nvPr/>
        </p:nvPicPr>
        <p:blipFill>
          <a:blip r:embed="rId3"/>
          <a:stretch>
            <a:fillRect/>
          </a:stretch>
        </p:blipFill>
        <p:spPr>
          <a:xfrm>
            <a:off x="838200" y="5621446"/>
            <a:ext cx="10782300" cy="762000"/>
          </a:xfrm>
          <a:prstGeom prst="rect">
            <a:avLst/>
          </a:prstGeom>
        </p:spPr>
      </p:pic>
      <p:sp>
        <p:nvSpPr>
          <p:cNvPr id="2" name="Footer Placeholder 1">
            <a:extLst>
              <a:ext uri="{FF2B5EF4-FFF2-40B4-BE49-F238E27FC236}">
                <a16:creationId xmlns:a16="http://schemas.microsoft.com/office/drawing/2014/main" id="{466BAF81-91AF-45A3-601F-4E352591DD52}"/>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1950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52" y="796200"/>
            <a:ext cx="11834948" cy="1325563"/>
          </a:xfrm>
        </p:spPr>
        <p:txBody>
          <a:bodyPr>
            <a:noAutofit/>
          </a:bodyPr>
          <a:lstStyle/>
          <a:p>
            <a:r>
              <a:rPr lang="en-US" sz="2400" dirty="0">
                <a:latin typeface="Rockwell" panose="02060603020205020403" pitchFamily="18" charset="0"/>
              </a:rPr>
              <a:t>The researchers believe that this white may be the closest equivalent of the blackest black, “</a:t>
            </a:r>
            <a:r>
              <a:rPr lang="en-US" sz="2400" dirty="0" err="1">
                <a:latin typeface="Rockwell" panose="02060603020205020403" pitchFamily="18" charset="0"/>
              </a:rPr>
              <a:t>Vantablack</a:t>
            </a:r>
            <a:r>
              <a:rPr lang="en-US" sz="2400" dirty="0">
                <a:latin typeface="Rockwell" panose="02060603020205020403" pitchFamily="18" charset="0"/>
              </a:rPr>
              <a:t>,” which absorbs up to 99.9% of visible light. The new whitest paint formulation reflects up to 98.1% of sunlight – compared with the 95.5% of sunlight reflected by the researchers’ previous ultra-white paint – and sends infrared heat away from a surface at the same time.</a:t>
            </a:r>
            <a:br>
              <a:rPr lang="en-US" sz="2000" dirty="0">
                <a:latin typeface="Rockwell" panose="02060603020205020403" pitchFamily="18" charset="0"/>
              </a:rPr>
            </a:br>
            <a:endParaRPr lang="en-US" sz="2000" dirty="0">
              <a:latin typeface="Rockwell" panose="02060603020205020403" pitchFamily="18" charset="0"/>
            </a:endParaRPr>
          </a:p>
        </p:txBody>
      </p:sp>
      <p:pic>
        <p:nvPicPr>
          <p:cNvPr id="4" name="Content Placeholder 3">
            <a:extLst>
              <a:ext uri="{FF2B5EF4-FFF2-40B4-BE49-F238E27FC236}">
                <a16:creationId xmlns:a16="http://schemas.microsoft.com/office/drawing/2014/main" id="{E209E50D-520B-4B48-8E9F-640279C022A3}"/>
              </a:ext>
            </a:extLst>
          </p:cNvPr>
          <p:cNvPicPr>
            <a:picLocks noChangeAspect="1"/>
          </p:cNvPicPr>
          <p:nvPr/>
        </p:nvPicPr>
        <p:blipFill>
          <a:blip r:embed="rId2"/>
          <a:stretch>
            <a:fillRect/>
          </a:stretch>
        </p:blipFill>
        <p:spPr>
          <a:xfrm>
            <a:off x="2857886" y="2269512"/>
            <a:ext cx="6476228" cy="4351338"/>
          </a:xfrm>
          <a:prstGeom prst="rect">
            <a:avLst/>
          </a:prstGeom>
        </p:spPr>
      </p:pic>
      <p:sp>
        <p:nvSpPr>
          <p:cNvPr id="3" name="Footer Placeholder 2">
            <a:extLst>
              <a:ext uri="{FF2B5EF4-FFF2-40B4-BE49-F238E27FC236}">
                <a16:creationId xmlns:a16="http://schemas.microsoft.com/office/drawing/2014/main" id="{F7B8F071-F0B3-CFC5-B77F-E89BE646B633}"/>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131171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65929"/>
            <a:ext cx="10515600" cy="1111034"/>
          </a:xfrm>
        </p:spPr>
        <p:txBody>
          <a:bodyPr/>
          <a:lstStyle/>
          <a:p>
            <a:r>
              <a:rPr lang="en-US" dirty="0">
                <a:hlinkClick r:id="rId2"/>
              </a:rPr>
              <a:t>https://pubs.acs.org/doi/pdf/10.1021/acsami.1c02368</a:t>
            </a:r>
            <a:endParaRPr lang="en-US" dirty="0"/>
          </a:p>
          <a:p>
            <a:endParaRPr lang="en-US" dirty="0"/>
          </a:p>
        </p:txBody>
      </p:sp>
      <p:pic>
        <p:nvPicPr>
          <p:cNvPr id="4" name="Picture 3">
            <a:extLst>
              <a:ext uri="{FF2B5EF4-FFF2-40B4-BE49-F238E27FC236}">
                <a16:creationId xmlns:a16="http://schemas.microsoft.com/office/drawing/2014/main" id="{52F6BC1F-AEE8-49F9-A9E5-F1854A646DB8}"/>
              </a:ext>
            </a:extLst>
          </p:cNvPr>
          <p:cNvPicPr>
            <a:picLocks noChangeAspect="1"/>
          </p:cNvPicPr>
          <p:nvPr/>
        </p:nvPicPr>
        <p:blipFill>
          <a:blip r:embed="rId3"/>
          <a:stretch>
            <a:fillRect/>
          </a:stretch>
        </p:blipFill>
        <p:spPr>
          <a:xfrm>
            <a:off x="838200" y="1825625"/>
            <a:ext cx="10515600" cy="3105367"/>
          </a:xfrm>
          <a:prstGeom prst="rect">
            <a:avLst/>
          </a:prstGeom>
        </p:spPr>
      </p:pic>
      <p:sp>
        <p:nvSpPr>
          <p:cNvPr id="2" name="Footer Placeholder 1">
            <a:extLst>
              <a:ext uri="{FF2B5EF4-FFF2-40B4-BE49-F238E27FC236}">
                <a16:creationId xmlns:a16="http://schemas.microsoft.com/office/drawing/2014/main" id="{AC6CB94F-C155-268A-011B-744B1B00B629}"/>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055775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0"/>
            <a:ext cx="10515600" cy="1325563"/>
          </a:xfrm>
        </p:spPr>
        <p:txBody>
          <a:bodyPr/>
          <a:lstStyle/>
          <a:p>
            <a:r>
              <a:rPr lang="en-US" b="1" dirty="0">
                <a:latin typeface="Rockwell" panose="02060603020205020403" pitchFamily="18" charset="0"/>
              </a:rPr>
              <a:t>Useful links &amp; Articles </a:t>
            </a:r>
            <a:r>
              <a:rPr lang="en-US" dirty="0"/>
              <a:t> </a:t>
            </a:r>
          </a:p>
        </p:txBody>
      </p:sp>
      <p:sp>
        <p:nvSpPr>
          <p:cNvPr id="3" name="Content Placeholder 2"/>
          <p:cNvSpPr>
            <a:spLocks noGrp="1"/>
          </p:cNvSpPr>
          <p:nvPr>
            <p:ph idx="1"/>
          </p:nvPr>
        </p:nvSpPr>
        <p:spPr>
          <a:xfrm>
            <a:off x="422564" y="1199408"/>
            <a:ext cx="11353800" cy="5448135"/>
          </a:xfrm>
        </p:spPr>
        <p:txBody>
          <a:bodyPr>
            <a:normAutofit fontScale="85000" lnSpcReduction="20000"/>
          </a:bodyPr>
          <a:lstStyle/>
          <a:p>
            <a:r>
              <a:rPr lang="en-US" dirty="0">
                <a:latin typeface="Rockwell" panose="02060603020205020403" pitchFamily="18" charset="0"/>
              </a:rPr>
              <a:t>Global Heat Health Information Network: </a:t>
            </a:r>
            <a:r>
              <a:rPr lang="en-US" dirty="0">
                <a:latin typeface="Rockwell" panose="02060603020205020403" pitchFamily="18" charset="0"/>
                <a:hlinkClick r:id="rId2"/>
              </a:rPr>
              <a:t> https://ghhin.org/</a:t>
            </a:r>
            <a:r>
              <a:rPr lang="en-US" dirty="0">
                <a:latin typeface="Rockwell" panose="02060603020205020403" pitchFamily="18" charset="0"/>
              </a:rPr>
              <a:t> </a:t>
            </a:r>
          </a:p>
          <a:p>
            <a:r>
              <a:rPr lang="en-US" dirty="0">
                <a:latin typeface="Rockwell" panose="02060603020205020403" pitchFamily="18" charset="0"/>
              </a:rPr>
              <a:t>Global Cool Cities Alliance: </a:t>
            </a:r>
            <a:r>
              <a:rPr lang="en-US" dirty="0">
                <a:latin typeface="Rockwell" panose="02060603020205020403" pitchFamily="18" charset="0"/>
                <a:hlinkClick r:id="rId3"/>
              </a:rPr>
              <a:t>https://globalcoolcities.org/</a:t>
            </a:r>
            <a:r>
              <a:rPr lang="en-US" dirty="0">
                <a:latin typeface="Rockwell" panose="02060603020205020403" pitchFamily="18" charset="0"/>
              </a:rPr>
              <a:t> </a:t>
            </a:r>
          </a:p>
          <a:p>
            <a:r>
              <a:rPr lang="en-US" dirty="0">
                <a:latin typeface="Rockwell" panose="02060603020205020403" pitchFamily="18" charset="0"/>
              </a:rPr>
              <a:t>Cool Roof Challenge: </a:t>
            </a:r>
            <a:r>
              <a:rPr lang="en-US" dirty="0">
                <a:latin typeface="Rockwell" panose="02060603020205020403" pitchFamily="18" charset="0"/>
                <a:hlinkClick r:id="rId4"/>
              </a:rPr>
              <a:t>https://www.coolroofschallenge.org/</a:t>
            </a:r>
            <a:r>
              <a:rPr lang="en-US" dirty="0">
                <a:latin typeface="Rockwell" panose="02060603020205020403" pitchFamily="18" charset="0"/>
              </a:rPr>
              <a:t> </a:t>
            </a:r>
          </a:p>
          <a:p>
            <a:r>
              <a:rPr lang="en-US" dirty="0">
                <a:latin typeface="Rockwell" panose="02060603020205020403" pitchFamily="18" charset="0"/>
              </a:rPr>
              <a:t>SUHI, Race and Income Geospatial overlap   </a:t>
            </a:r>
            <a:r>
              <a:rPr lang="en-US" dirty="0">
                <a:latin typeface="Rockwell" panose="02060603020205020403" pitchFamily="18" charset="0"/>
                <a:hlinkClick r:id="rId5"/>
              </a:rPr>
              <a:t>https://datadrivenlab.users.earthengine.app/view/usuhiapp</a:t>
            </a:r>
            <a:r>
              <a:rPr lang="en-US" dirty="0">
                <a:latin typeface="Rockwell" panose="02060603020205020403" pitchFamily="18" charset="0"/>
              </a:rPr>
              <a:t> </a:t>
            </a:r>
          </a:p>
          <a:p>
            <a:r>
              <a:rPr lang="en-US" dirty="0">
                <a:latin typeface="Rockwell" panose="02060603020205020403" pitchFamily="18" charset="0"/>
              </a:rPr>
              <a:t>World Bank Primer for Cool Cities: Reducing Excessive Urban Heat </a:t>
            </a:r>
            <a:r>
              <a:rPr lang="en-US" dirty="0">
                <a:latin typeface="Rockwell" panose="02060603020205020403" pitchFamily="18" charset="0"/>
                <a:hlinkClick r:id="rId6"/>
              </a:rPr>
              <a:t>https://openknowledge.worldbank.org/handle/10986/34335</a:t>
            </a:r>
            <a:r>
              <a:rPr lang="en-US" dirty="0">
                <a:latin typeface="Rockwell" panose="02060603020205020403" pitchFamily="18" charset="0"/>
              </a:rPr>
              <a:t> </a:t>
            </a:r>
          </a:p>
          <a:p>
            <a:r>
              <a:rPr lang="en-US" dirty="0">
                <a:latin typeface="Rockwell" panose="02060603020205020403" pitchFamily="18" charset="0"/>
              </a:rPr>
              <a:t>Lawrence Berkeley National Laboratory (2019) Heat Island Mitigation Assessment and Policy Development for the Kansas City Region </a:t>
            </a:r>
            <a:r>
              <a:rPr lang="en-US" dirty="0">
                <a:latin typeface="Rockwell" panose="02060603020205020403" pitchFamily="18" charset="0"/>
                <a:hlinkClick r:id="rId7"/>
              </a:rPr>
              <a:t>https://www.marc.org/Environment/pdf/HeatIslandMitigationAssessmentandPolicyDev_KCRegio.aspx</a:t>
            </a:r>
            <a:endParaRPr lang="en-US" dirty="0">
              <a:latin typeface="Rockwell" panose="02060603020205020403" pitchFamily="18" charset="0"/>
            </a:endParaRPr>
          </a:p>
          <a:p>
            <a:r>
              <a:rPr lang="en-US" dirty="0">
                <a:latin typeface="Rockwell" panose="02060603020205020403" pitchFamily="18" charset="0"/>
              </a:rPr>
              <a:t>Sen et al, (2019) “Cool Pavement Strategies for Urban Heat Island Mitigation in Suburban Phoenix, Arizona.” </a:t>
            </a:r>
            <a:r>
              <a:rPr lang="en-US" i="1" dirty="0">
                <a:latin typeface="Rockwell" panose="02060603020205020403" pitchFamily="18" charset="0"/>
              </a:rPr>
              <a:t>Sustainability</a:t>
            </a:r>
            <a:r>
              <a:rPr lang="en-US" dirty="0">
                <a:latin typeface="Rockwell" panose="02060603020205020403" pitchFamily="18" charset="0"/>
              </a:rPr>
              <a:t>. </a:t>
            </a:r>
            <a:r>
              <a:rPr lang="en-US" dirty="0">
                <a:latin typeface="Rockwell" panose="02060603020205020403" pitchFamily="18" charset="0"/>
                <a:hlinkClick r:id="rId8"/>
              </a:rPr>
              <a:t>https://ideas.repec.org/a/gam/jsusta/v11y2019i16p4452-d258517.html</a:t>
            </a:r>
            <a:r>
              <a:rPr lang="en-US" dirty="0">
                <a:latin typeface="Rockwell" panose="02060603020205020403" pitchFamily="18" charset="0"/>
              </a:rPr>
              <a:t> </a:t>
            </a:r>
          </a:p>
          <a:p>
            <a:r>
              <a:rPr lang="en-US" dirty="0">
                <a:latin typeface="Rockwell" panose="02060603020205020403" pitchFamily="18" charset="0"/>
              </a:rPr>
              <a:t>The whitest paint is here – and it’s the coolest. Literally.</a:t>
            </a:r>
            <a:r>
              <a:rPr lang="en-US" dirty="0">
                <a:solidFill>
                  <a:srgbClr val="333333"/>
                </a:solidFill>
                <a:latin typeface="acumin-pro"/>
                <a:hlinkClick r:id="rId9"/>
              </a:rPr>
              <a:t> https://www.purdue.edu/newsroom/releases/2021/Q2/the-whitest-paint-is-here-and-its-the-coolest.-</a:t>
            </a:r>
            <a:r>
              <a:rPr lang="en-US" dirty="0" err="1">
                <a:solidFill>
                  <a:srgbClr val="333333"/>
                </a:solidFill>
                <a:latin typeface="acumin-pro"/>
                <a:hlinkClick r:id="rId9"/>
              </a:rPr>
              <a:t>literally..html</a:t>
            </a:r>
            <a:endParaRPr lang="en-US" dirty="0">
              <a:solidFill>
                <a:srgbClr val="333333"/>
              </a:solidFill>
              <a:latin typeface="acumin-pro"/>
            </a:endParaRPr>
          </a:p>
          <a:p>
            <a:endParaRPr lang="en-US" dirty="0">
              <a:latin typeface="Rockwell" panose="02060603020205020403" pitchFamily="18" charset="0"/>
            </a:endParaRPr>
          </a:p>
          <a:p>
            <a:endParaRPr lang="en-US" dirty="0">
              <a:latin typeface="Rockwell" panose="02060603020205020403" pitchFamily="18" charset="0"/>
            </a:endParaRPr>
          </a:p>
          <a:p>
            <a:endParaRPr lang="en-US" dirty="0"/>
          </a:p>
          <a:p>
            <a:endParaRPr lang="en-US" dirty="0"/>
          </a:p>
        </p:txBody>
      </p:sp>
      <p:sp>
        <p:nvSpPr>
          <p:cNvPr id="4" name="Footer Placeholder 3">
            <a:extLst>
              <a:ext uri="{FF2B5EF4-FFF2-40B4-BE49-F238E27FC236}">
                <a16:creationId xmlns:a16="http://schemas.microsoft.com/office/drawing/2014/main" id="{ADF34880-4DB0-AD92-D158-076570C1F4F9}"/>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92982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2"/>
          <a:srcRect l="22336" r="21002"/>
          <a:stretch/>
        </p:blipFill>
        <p:spPr>
          <a:xfrm>
            <a:off x="705842" y="1353034"/>
            <a:ext cx="10767615" cy="4736616"/>
          </a:xfrm>
          <a:prstGeom prst="rect">
            <a:avLst/>
          </a:prstGeom>
        </p:spPr>
      </p:pic>
      <p:sp>
        <p:nvSpPr>
          <p:cNvPr id="5" name="Footer Placeholder 4">
            <a:extLst>
              <a:ext uri="{FF2B5EF4-FFF2-40B4-BE49-F238E27FC236}">
                <a16:creationId xmlns:a16="http://schemas.microsoft.com/office/drawing/2014/main" id="{45DF1F52-5E0F-9FDD-DBBA-C1C5234F680F}"/>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38563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290944"/>
            <a:ext cx="11665131" cy="6567056"/>
          </a:xfrm>
        </p:spPr>
        <p:txBody>
          <a:bodyPr>
            <a:normAutofit fontScale="55000" lnSpcReduction="20000"/>
          </a:bodyPr>
          <a:lstStyle/>
          <a:p>
            <a:r>
              <a:rPr lang="en-US" sz="4400" dirty="0"/>
              <a:t>Arizona State University: Cool pavement pilot study </a:t>
            </a:r>
            <a:r>
              <a:rPr lang="en-US" sz="4400" dirty="0">
                <a:hlinkClick r:id="rId2"/>
              </a:rPr>
              <a:t>https://sustainabilityconnect.asu.edu/news/archive/cool-pavement-pilot-study/</a:t>
            </a:r>
            <a:r>
              <a:rPr lang="en-US" sz="4400" dirty="0"/>
              <a:t> </a:t>
            </a:r>
          </a:p>
          <a:p>
            <a:r>
              <a:rPr lang="en-US" sz="4400" dirty="0"/>
              <a:t>EPA, Heat Island Compendium </a:t>
            </a:r>
            <a:r>
              <a:rPr lang="en-US" sz="4400" dirty="0">
                <a:hlinkClick r:id="rId3"/>
              </a:rPr>
              <a:t>https://www.epa.gov/heatislands/heat-island-compendium</a:t>
            </a:r>
            <a:r>
              <a:rPr lang="en-US" sz="4400" dirty="0"/>
              <a:t> </a:t>
            </a:r>
          </a:p>
          <a:p>
            <a:r>
              <a:rPr lang="en-US" sz="4400" dirty="0"/>
              <a:t>CDC, Understanding Extreme Heat Events </a:t>
            </a:r>
            <a:r>
              <a:rPr lang="en-US" sz="4400" dirty="0">
                <a:hlinkClick r:id="rId4"/>
              </a:rPr>
              <a:t>https://www.cdc.gov/climateandhealth/pubs/ClimateChangeandExtremeHeatEvents.pdf</a:t>
            </a:r>
            <a:r>
              <a:rPr lang="en-US" sz="4400" dirty="0"/>
              <a:t> </a:t>
            </a:r>
          </a:p>
          <a:p>
            <a:r>
              <a:rPr lang="en-US" sz="4400" dirty="0"/>
              <a:t>Green Infrastructure Project: </a:t>
            </a:r>
            <a:r>
              <a:rPr lang="en-US" sz="4400" dirty="0">
                <a:hlinkClick r:id="rId5"/>
              </a:rPr>
              <a:t>https://greeninfrastructurefoundation.org/</a:t>
            </a:r>
            <a:r>
              <a:rPr lang="en-US" sz="4400" dirty="0"/>
              <a:t>   </a:t>
            </a:r>
          </a:p>
          <a:p>
            <a:r>
              <a:rPr lang="en-US" sz="4400" dirty="0"/>
              <a:t>Green Roof Calculator: </a:t>
            </a:r>
            <a:r>
              <a:rPr lang="en-US" sz="4400" dirty="0">
                <a:hlinkClick r:id="rId6"/>
              </a:rPr>
              <a:t>https://sustainability-innovation.asu.edu/urban-climate/green-roof-calculator/</a:t>
            </a:r>
            <a:endParaRPr lang="en-US" sz="4400" dirty="0"/>
          </a:p>
          <a:p>
            <a:r>
              <a:rPr lang="en-US" sz="4400" dirty="0"/>
              <a:t>Avoided Emissions and generation Tool (AVERT): </a:t>
            </a:r>
            <a:r>
              <a:rPr lang="en-US" sz="4400" dirty="0">
                <a:hlinkClick r:id="rId7"/>
              </a:rPr>
              <a:t>https://www.epa.gov/statelocalenergy/avoided-emissions-and-generation-tool-avert</a:t>
            </a:r>
            <a:r>
              <a:rPr lang="en-US" sz="4400" dirty="0"/>
              <a:t> </a:t>
            </a:r>
          </a:p>
          <a:p>
            <a:r>
              <a:rPr lang="en-US" sz="4400" dirty="0"/>
              <a:t>CO-Benefits Risk Assessment Health Impacts Screening and Mapping Tool (COBRA): </a:t>
            </a:r>
            <a:r>
              <a:rPr lang="en-US" sz="4400" dirty="0">
                <a:hlinkClick r:id="rId8"/>
              </a:rPr>
              <a:t>https://www.epa.gov/cobra</a:t>
            </a:r>
            <a:r>
              <a:rPr lang="en-US" sz="4400" dirty="0"/>
              <a:t> </a:t>
            </a:r>
          </a:p>
          <a:p>
            <a:r>
              <a:rPr lang="en-US" sz="4400" dirty="0">
                <a:latin typeface="Rockwell" panose="02060603020205020403" pitchFamily="18" charset="0"/>
              </a:rPr>
              <a:t>Can trees really cool our cities down? </a:t>
            </a:r>
            <a:r>
              <a:rPr lang="en-US" sz="4400" dirty="0">
                <a:latin typeface="Rockwell" panose="02060603020205020403" pitchFamily="18" charset="0"/>
                <a:hlinkClick r:id="rId9"/>
              </a:rPr>
              <a:t>https://theconversation.com/can-trees-really-cool-our-cities-down-44099</a:t>
            </a:r>
            <a:endParaRPr lang="en-US" sz="4400" dirty="0">
              <a:latin typeface="Rockwell" panose="02060603020205020403" pitchFamily="18" charset="0"/>
            </a:endParaRPr>
          </a:p>
          <a:p>
            <a:r>
              <a:rPr lang="en-US" sz="4400" dirty="0">
                <a:latin typeface="Rockwell" panose="02060603020205020403" pitchFamily="18" charset="0"/>
              </a:rPr>
              <a:t>National Integrated Heat Health Information System </a:t>
            </a:r>
            <a:r>
              <a:rPr lang="en-US" sz="4400" dirty="0">
                <a:latin typeface="Rockwell" panose="02060603020205020403" pitchFamily="18" charset="0"/>
                <a:hlinkClick r:id="rId10"/>
              </a:rPr>
              <a:t>https://nihhis.cpo.noaa.gov/</a:t>
            </a:r>
            <a:endParaRPr lang="en-US" sz="4400" dirty="0">
              <a:latin typeface="Rockwell" panose="02060603020205020403" pitchFamily="18" charset="0"/>
            </a:endParaRPr>
          </a:p>
          <a:p>
            <a:r>
              <a:rPr lang="en-US" sz="4400" dirty="0">
                <a:latin typeface="Rockwell" panose="02060603020205020403" pitchFamily="18" charset="0"/>
              </a:rPr>
              <a:t>Morrison, J. (2019) “Can We Turn Down the Temperature on Urban Heat Islands?” </a:t>
            </a:r>
            <a:r>
              <a:rPr lang="en-US" sz="4400" i="1" dirty="0">
                <a:latin typeface="Rockwell" panose="02060603020205020403" pitchFamily="18" charset="0"/>
              </a:rPr>
              <a:t>Yale Environment 360</a:t>
            </a:r>
            <a:r>
              <a:rPr lang="en-US" sz="4400" dirty="0">
                <a:latin typeface="Rockwell" panose="02060603020205020403" pitchFamily="18" charset="0"/>
              </a:rPr>
              <a:t>. </a:t>
            </a:r>
            <a:r>
              <a:rPr lang="en-US" sz="4400" dirty="0">
                <a:latin typeface="Rockwell" panose="02060603020205020403" pitchFamily="18" charset="0"/>
                <a:hlinkClick r:id="rId11"/>
              </a:rPr>
              <a:t>https://e360.yale.edu/features/can-we-turn-down-the-temperature-on-urban-heat-islands</a:t>
            </a:r>
            <a:r>
              <a:rPr lang="en-US" sz="4400" dirty="0">
                <a:latin typeface="Rockwell" panose="02060603020205020403" pitchFamily="18" charset="0"/>
              </a:rPr>
              <a:t> </a:t>
            </a:r>
          </a:p>
          <a:p>
            <a:r>
              <a:rPr lang="en-US" sz="4400" dirty="0">
                <a:latin typeface="Rockwell" panose="02060603020205020403" pitchFamily="18" charset="0"/>
              </a:rPr>
              <a:t>Washington State Legislature: HB 1114 </a:t>
            </a:r>
            <a:r>
              <a:rPr lang="en-US" sz="4400" dirty="0">
                <a:latin typeface="Rockwell" panose="02060603020205020403" pitchFamily="18" charset="0"/>
                <a:hlinkClick r:id="rId12"/>
              </a:rPr>
              <a:t>https://app.leg.wa.gov/billsummary?BillNumber=1114&amp;Year=2021</a:t>
            </a:r>
            <a:r>
              <a:rPr lang="en-US" sz="4400" dirty="0">
                <a:latin typeface="Rockwell" panose="02060603020205020403" pitchFamily="18" charset="0"/>
              </a:rPr>
              <a:t> </a:t>
            </a:r>
            <a:endParaRPr lang="en-US" dirty="0">
              <a:latin typeface="Rockwell" panose="02060603020205020403" pitchFamily="18" charset="0"/>
            </a:endParaRPr>
          </a:p>
          <a:p>
            <a:endParaRPr lang="en-US" dirty="0">
              <a:latin typeface="Rockwell" panose="02060603020205020403" pitchFamily="18" charset="0"/>
            </a:endParaRPr>
          </a:p>
          <a:p>
            <a:endParaRPr lang="en-US" dirty="0"/>
          </a:p>
        </p:txBody>
      </p:sp>
      <p:sp>
        <p:nvSpPr>
          <p:cNvPr id="2" name="Footer Placeholder 1">
            <a:extLst>
              <a:ext uri="{FF2B5EF4-FFF2-40B4-BE49-F238E27FC236}">
                <a16:creationId xmlns:a16="http://schemas.microsoft.com/office/drawing/2014/main" id="{914E3F10-8B99-0A0A-F4E6-53EF2B6DB05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2654586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are most houses white painted in Santorini? - Santorini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53" y="404948"/>
            <a:ext cx="11992947" cy="62962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99053" y="404948"/>
            <a:ext cx="5718421" cy="132556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Rockwell" panose="02060603020205020403" pitchFamily="18" charset="0"/>
              </a:rPr>
              <a:t>Any Questions?</a:t>
            </a:r>
          </a:p>
        </p:txBody>
      </p:sp>
      <p:sp>
        <p:nvSpPr>
          <p:cNvPr id="8" name="Title 1"/>
          <p:cNvSpPr txBox="1">
            <a:spLocks/>
          </p:cNvSpPr>
          <p:nvPr/>
        </p:nvSpPr>
        <p:spPr>
          <a:xfrm>
            <a:off x="477105" y="1907178"/>
            <a:ext cx="5718421" cy="1371600"/>
          </a:xfrm>
          <a:prstGeom prst="rect">
            <a:avLst/>
          </a:prstGeom>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Rockwell" panose="02060603020205020403" pitchFamily="18" charset="0"/>
              </a:rPr>
              <a:t>Geoff Marke, PhD </a:t>
            </a:r>
          </a:p>
          <a:p>
            <a:r>
              <a:rPr lang="en-US" sz="2400" b="1" dirty="0">
                <a:latin typeface="Rockwell" panose="02060603020205020403" pitchFamily="18" charset="0"/>
              </a:rPr>
              <a:t>Chief Economist </a:t>
            </a:r>
          </a:p>
          <a:p>
            <a:r>
              <a:rPr lang="en-US" sz="2400" b="1" dirty="0">
                <a:latin typeface="Rockwell" panose="02060603020205020403" pitchFamily="18" charset="0"/>
              </a:rPr>
              <a:t>Missouri Office of the Public Counsel </a:t>
            </a:r>
          </a:p>
          <a:p>
            <a:r>
              <a:rPr lang="en-US" sz="2400" b="1" dirty="0">
                <a:latin typeface="Rockwell" panose="02060603020205020403" pitchFamily="18" charset="0"/>
              </a:rPr>
              <a:t>Geoff.marke@opc.mo.gov</a:t>
            </a:r>
          </a:p>
          <a:p>
            <a:r>
              <a:rPr lang="en-US" sz="2400" b="1" dirty="0">
                <a:latin typeface="Rockwell" panose="02060603020205020403" pitchFamily="18" charset="0"/>
              </a:rPr>
              <a:t>573-751-5563</a:t>
            </a:r>
          </a:p>
          <a:p>
            <a:r>
              <a:rPr lang="en-US" sz="2400" b="1" dirty="0">
                <a:latin typeface="Rockwell" panose="02060603020205020403" pitchFamily="18" charset="0"/>
              </a:rPr>
              <a:t>  </a:t>
            </a:r>
          </a:p>
        </p:txBody>
      </p:sp>
      <p:sp>
        <p:nvSpPr>
          <p:cNvPr id="2" name="Footer Placeholder 1">
            <a:extLst>
              <a:ext uri="{FF2B5EF4-FFF2-40B4-BE49-F238E27FC236}">
                <a16:creationId xmlns:a16="http://schemas.microsoft.com/office/drawing/2014/main" id="{4AFEFC35-09A5-D1F2-11E1-705B6FD81F36}"/>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2211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47813" y="498764"/>
            <a:ext cx="9696374" cy="5786727"/>
          </a:xfrm>
          <a:prstGeom prst="rect">
            <a:avLst/>
          </a:prstGeom>
        </p:spPr>
      </p:pic>
      <p:sp>
        <p:nvSpPr>
          <p:cNvPr id="2" name="Footer Placeholder 1">
            <a:extLst>
              <a:ext uri="{FF2B5EF4-FFF2-40B4-BE49-F238E27FC236}">
                <a16:creationId xmlns:a16="http://schemas.microsoft.com/office/drawing/2014/main" id="{0DFB1699-7977-DD14-A29E-DE38F1045802}"/>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411233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698161" y="1027906"/>
            <a:ext cx="10795677" cy="4726379"/>
          </a:xfrm>
          <a:prstGeom prst="rect">
            <a:avLst/>
          </a:prstGeom>
        </p:spPr>
      </p:pic>
      <p:sp>
        <p:nvSpPr>
          <p:cNvPr id="2" name="Footer Placeholder 1">
            <a:extLst>
              <a:ext uri="{FF2B5EF4-FFF2-40B4-BE49-F238E27FC236}">
                <a16:creationId xmlns:a16="http://schemas.microsoft.com/office/drawing/2014/main" id="{662F5ABD-E31D-234F-126E-BC8F7DCFAF64}"/>
              </a:ext>
            </a:extLst>
          </p:cNvPr>
          <p:cNvSpPr>
            <a:spLocks noGrp="1"/>
          </p:cNvSpPr>
          <p:nvPr>
            <p:ph type="ftr" sz="quarter" idx="11"/>
          </p:nvPr>
        </p:nvSpPr>
        <p:spPr/>
        <p:txBody>
          <a:bodyPr/>
          <a:lstStyle/>
          <a:p>
            <a:r>
              <a:rPr lang="en-US"/>
              <a:t>GM-7B</a:t>
            </a:r>
          </a:p>
        </p:txBody>
      </p:sp>
    </p:spTree>
    <p:extLst>
      <p:ext uri="{BB962C8B-B14F-4D97-AF65-F5344CB8AC3E}">
        <p14:creationId xmlns:p14="http://schemas.microsoft.com/office/powerpoint/2010/main" val="751181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12482</TotalTime>
  <Words>2235</Words>
  <Application>Microsoft Office PowerPoint</Application>
  <PresentationFormat>Widescreen</PresentationFormat>
  <Paragraphs>255</Paragraphs>
  <Slides>71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acumin-pro</vt:lpstr>
      <vt:lpstr>-apple-system</vt:lpstr>
      <vt:lpstr>Arial</vt:lpstr>
      <vt:lpstr>Calibri</vt:lpstr>
      <vt:lpstr>Calibri Light</vt:lpstr>
      <vt:lpstr>Rockwell</vt:lpstr>
      <vt:lpstr>Office Theme</vt:lpstr>
      <vt:lpstr>PowerPoint Presentation</vt:lpstr>
      <vt:lpstr>About your speaker</vt:lpstr>
      <vt:lpstr>How did we get here?</vt:lpstr>
      <vt:lpstr>MOPSC Case No: EO-2019-0132: Evergy MEEIA 3 (2018-present)  </vt:lpstr>
      <vt:lpstr> This is the story of one “outside-the-box” proposal</vt:lpstr>
      <vt:lpstr>Oct. 28, 2018 “Energy Haas Blog” </vt:lpstr>
      <vt:lpstr>PowerPoint Presentation</vt:lpstr>
      <vt:lpstr>PowerPoint Presentation</vt:lpstr>
      <vt:lpstr>PowerPoint Presentation</vt:lpstr>
      <vt:lpstr>PowerPoint Presentation</vt:lpstr>
      <vt:lpstr>PowerPoint Presentation</vt:lpstr>
      <vt:lpstr>PowerPoint Presentation</vt:lpstr>
      <vt:lpstr>Fast-Forward</vt:lpstr>
      <vt:lpstr>PowerPoint Presentation</vt:lpstr>
      <vt:lpstr>PowerPoint Presentation</vt:lpstr>
      <vt:lpstr>NOAA is crowdsourcing a national urban heat map and has included… </vt:lpstr>
      <vt:lpstr>PowerPoint Presentation</vt:lpstr>
      <vt:lpstr>PowerPoint Presentation</vt:lpstr>
      <vt:lpstr>What is the Urban Heat Island (“UHI”)?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Summer in the City </vt:lpstr>
      <vt:lpstr>PowerPoint Presentation</vt:lpstr>
      <vt:lpstr>Heat-Related Deaths Per Year, Assuming No Adaptation </vt:lpstr>
      <vt:lpstr>PowerPoint Presentation</vt:lpstr>
      <vt:lpstr>Built Environment and Inequities:</vt:lpstr>
      <vt:lpstr>Storm water runoff </vt:lpstr>
      <vt:lpstr>Economic impact </vt:lpstr>
      <vt:lpstr>Urban Pollution Island  (strongly correlated)</vt:lpstr>
      <vt:lpstr>On a regular day, New York City demands around 10,000MW every second; during a heatwave, that figure can exceed 13,000MW.  </vt:lpstr>
      <vt:lpstr>The warmer it gets, the more we use air conditioning. The more we use air conditioning, the warmer it gets. </vt:lpstr>
      <vt:lpstr>Increase cost of service </vt:lpstr>
      <vt:lpstr>To summarize: </vt:lpstr>
      <vt:lpstr>And</vt:lpstr>
      <vt:lpstr>Could DSM strategies apply to UHI? </vt:lpstr>
      <vt:lpstr>Yes, but not how we operate today </vt:lpstr>
      <vt:lpstr>Need to reconsider Scale, Scope, &amp; Partners </vt:lpstr>
      <vt:lpstr>Who coordinates/champions?</vt:lpstr>
      <vt:lpstr>I believe an electric utility could play a critical role…  ideally as a front-end institutional enabler</vt:lpstr>
      <vt:lpstr>Network Governance </vt:lpstr>
      <vt:lpstr>Determine the best course of actions </vt:lpstr>
      <vt:lpstr>Or rely on the one already completed by the National Lab… </vt:lpstr>
      <vt:lpstr>What actions?</vt:lpstr>
      <vt:lpstr>Data: Satellite imagery of UHI</vt:lpstr>
      <vt:lpstr>Data: Crowdsourcing from NOAA </vt:lpstr>
      <vt:lpstr>Cool Roofs (many varieties)  </vt:lpstr>
      <vt:lpstr>Green Walls  </vt:lpstr>
      <vt:lpstr>Cool Pavements </vt:lpstr>
      <vt:lpstr>Green Roofs </vt:lpstr>
      <vt:lpstr>Tree Canopies </vt:lpstr>
      <vt:lpstr>Increase in “soft” surfaces </vt:lpstr>
      <vt:lpstr>How do we pay for this? </vt:lpstr>
      <vt:lpstr>Under the Regulatory Model </vt:lpstr>
      <vt:lpstr>Potential options above and beyond the regulatory model </vt:lpstr>
      <vt:lpstr>Evergy</vt:lpstr>
      <vt:lpstr>Recent extension of stipulation </vt:lpstr>
      <vt:lpstr>Final Thoughts</vt:lpstr>
      <vt:lpstr>PowerPoint Presentation</vt:lpstr>
      <vt:lpstr>Ultra White Paint: Barium Sulfate</vt:lpstr>
      <vt:lpstr>PowerPoint Presentation</vt:lpstr>
      <vt:lpstr>The researchers believe that this white may be the closest equivalent of the blackest black, “Vantablack,” which absorbs up to 99.9% of visible light. The new whitest paint formulation reflects up to 98.1% of sunlight – compared with the 95.5% of sunlight reflected by the researchers’ previous ultra-white paint – and sends infrared heat away from a surface at the same time. </vt:lpstr>
      <vt:lpstr>PowerPoint Presentation</vt:lpstr>
      <vt:lpstr>Useful links &amp; Articles  </vt:lpstr>
      <vt:lpstr>PowerPoint Presentation</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 Geoff</dc:creator>
  <cp:lastModifiedBy>Hildebrand, Tiffany</cp:lastModifiedBy>
  <cp:revision>144</cp:revision>
  <cp:lastPrinted>2022-05-07T17:41:08Z</cp:lastPrinted>
  <dcterms:created xsi:type="dcterms:W3CDTF">2021-05-02T02:59:36Z</dcterms:created>
  <dcterms:modified xsi:type="dcterms:W3CDTF">2024-07-09T19:08:49Z</dcterms:modified>
</cp:coreProperties>
</file>