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4" r:id="rId2"/>
    <p:sldId id="314" r:id="rId3"/>
    <p:sldId id="315" r:id="rId4"/>
    <p:sldId id="296" r:id="rId5"/>
    <p:sldId id="304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33CC"/>
    <a:srgbClr val="0033D4"/>
    <a:srgbClr val="0000CC"/>
    <a:srgbClr val="4D4D4C"/>
    <a:srgbClr val="00529C"/>
    <a:srgbClr val="868685"/>
    <a:srgbClr val="0D3F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3" autoAdjust="0"/>
    <p:restoredTop sz="93486" autoAdjust="0"/>
  </p:normalViewPr>
  <p:slideViewPr>
    <p:cSldViewPr>
      <p:cViewPr varScale="1">
        <p:scale>
          <a:sx n="102" d="100"/>
          <a:sy n="102" d="100"/>
        </p:scale>
        <p:origin x="-264" y="-96"/>
      </p:cViewPr>
      <p:guideLst>
        <p:guide orient="horz" pos="172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ntas95\USV\Profiles\dwr1015\Desktop\KCPL%20KWh_AvgUse%20Trend%20(3)%20(Recovered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ntas95\USV\Profiles\dwr1015\Desktop\Copy%20of%20Capex%20Budget%20(2)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dwr1015\AppData\Local\Microsoft\Windows\Temporary%20Internet%20Files\Content.Outlook\B5MW2D3G\Rate%20Case%20History%20-%20ROE%20Summary%20KCPL%20%20GMO%20w%20graph%20(3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/>
              <a:t>Weather Normalized Billed Avg. </a:t>
            </a:r>
            <a:r>
              <a:rPr lang="en-US" sz="3200" dirty="0" smtClean="0"/>
              <a:t>Usage-</a:t>
            </a:r>
            <a:r>
              <a:rPr lang="en-US" sz="3200" baseline="0" dirty="0" smtClean="0"/>
              <a:t> Residential</a:t>
            </a:r>
            <a:endParaRPr lang="en-US" sz="3200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KCP&amp;L-MO</c:v>
          </c:tx>
          <c:spPr>
            <a:effectLst>
              <a:glow rad="127000">
                <a:schemeClr val="accent1">
                  <a:alpha val="0"/>
                </a:schemeClr>
              </a:glow>
              <a:outerShdw blurRad="50800" dist="50800" dir="5400000" algn="ctr" rotWithShape="0">
                <a:srgbClr val="000000">
                  <a:alpha val="0"/>
                </a:srgbClr>
              </a:outerShdw>
            </a:effectLst>
          </c:spPr>
          <c:cat>
            <c:numRef>
              <c:f>Sheet2!$A$4:$A$19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Sheet2!$B$4:$B$19</c:f>
              <c:numCache>
                <c:formatCode>_(* #,##0_);_(* \(#,##0\);_(* "-"??_);_(@_)</c:formatCode>
                <c:ptCount val="16"/>
                <c:pt idx="0">
                  <c:v>9844.2408101196434</c:v>
                </c:pt>
                <c:pt idx="1">
                  <c:v>10165.351981827251</c:v>
                </c:pt>
                <c:pt idx="2">
                  <c:v>10170.863575208141</c:v>
                </c:pt>
                <c:pt idx="3">
                  <c:v>10328.554094625801</c:v>
                </c:pt>
                <c:pt idx="4">
                  <c:v>10756.238770232223</c:v>
                </c:pt>
                <c:pt idx="5">
                  <c:v>10641.188702734649</c:v>
                </c:pt>
                <c:pt idx="6">
                  <c:v>10781.838338960808</c:v>
                </c:pt>
                <c:pt idx="7">
                  <c:v>10855.262088630003</c:v>
                </c:pt>
                <c:pt idx="8">
                  <c:v>10903.888126502197</c:v>
                </c:pt>
                <c:pt idx="9">
                  <c:v>11041.399516250978</c:v>
                </c:pt>
                <c:pt idx="10">
                  <c:v>10748.339243195416</c:v>
                </c:pt>
                <c:pt idx="11">
                  <c:v>10751.80110307072</c:v>
                </c:pt>
                <c:pt idx="12">
                  <c:v>10623.589523632032</c:v>
                </c:pt>
                <c:pt idx="13">
                  <c:v>10675.800081134885</c:v>
                </c:pt>
                <c:pt idx="14">
                  <c:v>10628.446296911856</c:v>
                </c:pt>
                <c:pt idx="15">
                  <c:v>10451.527234750774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833600"/>
        <c:axId val="105835136"/>
      </c:lineChart>
      <c:catAx>
        <c:axId val="105833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5835136"/>
        <c:crosses val="autoZero"/>
        <c:auto val="1"/>
        <c:lblAlgn val="ctr"/>
        <c:lblOffset val="100"/>
        <c:noMultiLvlLbl val="0"/>
      </c:catAx>
      <c:valAx>
        <c:axId val="105835136"/>
        <c:scaling>
          <c:orientation val="minMax"/>
          <c:min val="90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Yearly U</a:t>
                </a:r>
                <a:r>
                  <a:rPr lang="en-US" baseline="0"/>
                  <a:t>sage, kWh</a:t>
                </a:r>
                <a:endParaRPr lang="en-US"/>
              </a:p>
            </c:rich>
          </c:tx>
          <c:layout/>
          <c:overlay val="0"/>
        </c:title>
        <c:numFmt formatCode="_(* #,##0_);_(* \(#,##0\);_(* &quot;-&quot;??_);_(@_)" sourceLinked="1"/>
        <c:majorTickMark val="out"/>
        <c:minorTickMark val="none"/>
        <c:tickLblPos val="nextTo"/>
        <c:crossAx val="10583360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/>
              <a:t>Investment</a:t>
            </a:r>
            <a:r>
              <a:rPr lang="en-US" sz="3200" baseline="0" dirty="0"/>
              <a:t> to Depreciation Expense Ratio</a:t>
            </a:r>
            <a:endParaRPr lang="en-US" sz="3200" dirty="0"/>
          </a:p>
        </c:rich>
      </c:tx>
      <c:layout>
        <c:manualLayout>
          <c:xMode val="edge"/>
          <c:yMode val="edge"/>
          <c:x val="0.14781070129391721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8.228523453080458E-2"/>
          <c:y val="0.17981609069699622"/>
          <c:w val="0.90452941567328571"/>
          <c:h val="0.72101323272090978"/>
        </c:manualLayout>
      </c:layout>
      <c:lineChart>
        <c:grouping val="standard"/>
        <c:varyColors val="0"/>
        <c:ser>
          <c:idx val="0"/>
          <c:order val="0"/>
          <c:tx>
            <c:strRef>
              <c:f>Summary!$J$36</c:f>
              <c:strCache>
                <c:ptCount val="1"/>
                <c:pt idx="0">
                  <c:v>KCPL Ratio</c:v>
                </c:pt>
              </c:strCache>
            </c:strRef>
          </c:tx>
          <c:cat>
            <c:numRef>
              <c:f>Summary!$I$37:$I$46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Summary!$J$37:$J$46</c:f>
              <c:numCache>
                <c:formatCode>_(* #,##0.0_);_(* \(#,##0.0\);_(* "-"??_);_(@_)</c:formatCode>
                <c:ptCount val="10"/>
                <c:pt idx="0">
                  <c:v>2.9</c:v>
                </c:pt>
                <c:pt idx="1">
                  <c:v>3.3703666864718587</c:v>
                </c:pt>
                <c:pt idx="2">
                  <c:v>4.7</c:v>
                </c:pt>
                <c:pt idx="3">
                  <c:v>3.3</c:v>
                </c:pt>
                <c:pt idx="4">
                  <c:v>1.9</c:v>
                </c:pt>
                <c:pt idx="5">
                  <c:v>1.8</c:v>
                </c:pt>
                <c:pt idx="6">
                  <c:v>2.8</c:v>
                </c:pt>
                <c:pt idx="7">
                  <c:v>2.8</c:v>
                </c:pt>
                <c:pt idx="8">
                  <c:v>2.7</c:v>
                </c:pt>
                <c:pt idx="9">
                  <c:v>2.2000000000000002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503232"/>
        <c:axId val="113509120"/>
      </c:lineChart>
      <c:catAx>
        <c:axId val="113503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3509120"/>
        <c:crosses val="autoZero"/>
        <c:auto val="1"/>
        <c:lblAlgn val="ctr"/>
        <c:lblOffset val="100"/>
        <c:noMultiLvlLbl val="0"/>
      </c:catAx>
      <c:valAx>
        <c:axId val="1135091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CapEx</a:t>
                </a:r>
                <a:r>
                  <a:rPr lang="en-US" baseline="0"/>
                  <a:t> to </a:t>
                </a:r>
                <a:r>
                  <a:rPr lang="en-US"/>
                  <a:t>Depr. Exp.</a:t>
                </a:r>
              </a:p>
            </c:rich>
          </c:tx>
          <c:layout/>
          <c:overlay val="0"/>
        </c:title>
        <c:numFmt formatCode="_(* #,##0.0_);_(* \(#,##0.0\);_(* &quot;-&quot;??_);_(@_)" sourceLinked="1"/>
        <c:majorTickMark val="out"/>
        <c:minorTickMark val="none"/>
        <c:tickLblPos val="nextTo"/>
        <c:crossAx val="11350323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70301950639055"/>
          <c:y val="0.25719160104986877"/>
          <c:w val="0.67283194015154979"/>
          <c:h val="0.57367418599702069"/>
        </c:manualLayout>
      </c:layout>
      <c:barChart>
        <c:barDir val="col"/>
        <c:grouping val="clustered"/>
        <c:varyColors val="0"/>
        <c:ser>
          <c:idx val="0"/>
          <c:order val="0"/>
          <c:tx>
            <c:v>Earned ROE</c:v>
          </c:tx>
          <c:invertIfNegative val="0"/>
          <c:cat>
            <c:numRef>
              <c:f>'Data Set'!$A$12:$A$21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'Data Set'!$D$12:$D$21</c:f>
              <c:numCache>
                <c:formatCode>0.00%</c:formatCode>
                <c:ptCount val="10"/>
                <c:pt idx="0">
                  <c:v>7.6700000000000004E-2</c:v>
                </c:pt>
                <c:pt idx="1">
                  <c:v>0.1004</c:v>
                </c:pt>
                <c:pt idx="2">
                  <c:v>7.6899999999999996E-2</c:v>
                </c:pt>
                <c:pt idx="3">
                  <c:v>6.1499999999999999E-2</c:v>
                </c:pt>
                <c:pt idx="4">
                  <c:v>6.9099999999999995E-2</c:v>
                </c:pt>
                <c:pt idx="5">
                  <c:v>5.0900000000000001E-2</c:v>
                </c:pt>
                <c:pt idx="6">
                  <c:v>5.8400000000000001E-2</c:v>
                </c:pt>
                <c:pt idx="7">
                  <c:v>6.4899999999999999E-2</c:v>
                </c:pt>
                <c:pt idx="8">
                  <c:v>6.0999999999999999E-2</c:v>
                </c:pt>
                <c:pt idx="9">
                  <c:v>5.2499999999999998E-2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556864"/>
        <c:axId val="113562752"/>
      </c:barChart>
      <c:lineChart>
        <c:grouping val="standard"/>
        <c:varyColors val="0"/>
        <c:ser>
          <c:idx val="1"/>
          <c:order val="1"/>
          <c:tx>
            <c:v>Authorized ROE</c:v>
          </c:tx>
          <c:val>
            <c:numRef>
              <c:f>'Data Set'!$E$12:$E$21</c:f>
              <c:numCache>
                <c:formatCode>0.00%</c:formatCode>
                <c:ptCount val="10"/>
                <c:pt idx="0">
                  <c:v>0.1125</c:v>
                </c:pt>
                <c:pt idx="1">
                  <c:v>0.1125</c:v>
                </c:pt>
                <c:pt idx="2">
                  <c:v>0.1075</c:v>
                </c:pt>
                <c:pt idx="3">
                  <c:v>0.1075</c:v>
                </c:pt>
                <c:pt idx="4">
                  <c:v>0.1075</c:v>
                </c:pt>
                <c:pt idx="5">
                  <c:v>0.1</c:v>
                </c:pt>
                <c:pt idx="6">
                  <c:v>0.1</c:v>
                </c:pt>
                <c:pt idx="7">
                  <c:v>9.7000000000000003E-2</c:v>
                </c:pt>
                <c:pt idx="8">
                  <c:v>9.7000000000000003E-2</c:v>
                </c:pt>
                <c:pt idx="9">
                  <c:v>9.5000000000000001E-2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556864"/>
        <c:axId val="113562752"/>
      </c:lineChart>
      <c:catAx>
        <c:axId val="113556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3562752"/>
        <c:crosses val="autoZero"/>
        <c:auto val="1"/>
        <c:lblAlgn val="ctr"/>
        <c:lblOffset val="100"/>
        <c:noMultiLvlLbl val="0"/>
      </c:catAx>
      <c:valAx>
        <c:axId val="11356275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135568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0.49327</cdr:x>
      <cdr:y>0.23944</cdr:y>
    </cdr:from>
    <cdr:to>
      <cdr:x>0.98767</cdr:x>
      <cdr:y>0.88718</cdr:y>
    </cdr:to>
    <cdr:sp macro="" textlink="">
      <cdr:nvSpPr>
        <cdr:cNvPr id="13" name="Rectangle 12"/>
        <cdr:cNvSpPr/>
      </cdr:nvSpPr>
      <cdr:spPr>
        <a:xfrm xmlns:a="http://schemas.openxmlformats.org/drawingml/2006/main">
          <a:off x="4284938" y="1295400"/>
          <a:ext cx="4294754" cy="3504421"/>
        </a:xfrm>
        <a:prstGeom xmlns:a="http://schemas.openxmlformats.org/drawingml/2006/main" prst="rect">
          <a:avLst/>
        </a:prstGeom>
        <a:gradFill xmlns:a="http://schemas.openxmlformats.org/drawingml/2006/main">
          <a:gsLst>
            <a:gs pos="1000">
              <a:schemeClr val="accent6">
                <a:lumMod val="20000"/>
                <a:lumOff val="80000"/>
                <a:alpha val="15000"/>
              </a:schemeClr>
            </a:gs>
            <a:gs pos="37900">
              <a:schemeClr val="accent6">
                <a:lumMod val="20000"/>
                <a:lumOff val="80000"/>
                <a:alpha val="40000"/>
              </a:schemeClr>
            </a:gs>
            <a:gs pos="0">
              <a:schemeClr val="accent6">
                <a:lumMod val="20000"/>
                <a:lumOff val="80000"/>
                <a:alpha val="15000"/>
              </a:schemeClr>
            </a:gs>
            <a:gs pos="100000">
              <a:srgbClr val="EDE9E9"/>
            </a:gs>
            <a:gs pos="94000">
              <a:schemeClr val="accent6">
                <a:lumMod val="20000"/>
                <a:lumOff val="80000"/>
                <a:alpha val="59000"/>
              </a:schemeClr>
            </a:gs>
            <a:gs pos="0">
              <a:schemeClr val="accent6">
                <a:lumMod val="20000"/>
                <a:lumOff val="8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0.18421</cdr:x>
      <cdr:y>0.59155</cdr:y>
    </cdr:from>
    <cdr:to>
      <cdr:x>0.22014</cdr:x>
      <cdr:y>0.73584</cdr:y>
    </cdr:to>
    <cdr:sp macro="" textlink="">
      <cdr:nvSpPr>
        <cdr:cNvPr id="15" name="TextBox 9"/>
        <cdr:cNvSpPr txBox="1"/>
      </cdr:nvSpPr>
      <cdr:spPr>
        <a:xfrm xmlns:a="http://schemas.openxmlformats.org/drawingml/2006/main" rot="16200000">
          <a:off x="1365941" y="3434661"/>
          <a:ext cx="780638" cy="312117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/>
            <a:t>Recession</a:t>
          </a:r>
        </a:p>
      </cdr:txBody>
    </cdr:sp>
  </cdr:relSizeAnchor>
  <cdr:relSizeAnchor xmlns:cdr="http://schemas.openxmlformats.org/drawingml/2006/chartDrawing">
    <cdr:from>
      <cdr:x>0.76316</cdr:x>
      <cdr:y>0.52113</cdr:y>
    </cdr:from>
    <cdr:to>
      <cdr:x>0.89654</cdr:x>
      <cdr:y>0.59059</cdr:y>
    </cdr:to>
    <cdr:sp macro="" textlink="">
      <cdr:nvSpPr>
        <cdr:cNvPr id="16" name="TextBox 10"/>
        <cdr:cNvSpPr txBox="1"/>
      </cdr:nvSpPr>
      <cdr:spPr>
        <a:xfrm xmlns:a="http://schemas.openxmlformats.org/drawingml/2006/main">
          <a:off x="6629400" y="2819400"/>
          <a:ext cx="1158646" cy="375792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100" dirty="0"/>
            <a:t>Energy Efficiency</a:t>
          </a:r>
        </a:p>
        <a:p xmlns:a="http://schemas.openxmlformats.org/drawingml/2006/main">
          <a:pPr algn="ctr"/>
          <a:r>
            <a:rPr lang="en-US" sz="1100" dirty="0"/>
            <a:t>Implemented</a:t>
          </a:r>
        </a:p>
      </cdr:txBody>
    </cdr:sp>
  </cdr:relSizeAnchor>
  <cdr:relSizeAnchor xmlns:cdr="http://schemas.openxmlformats.org/drawingml/2006/chartDrawing">
    <cdr:from>
      <cdr:x>0.39474</cdr:x>
      <cdr:y>0.49296</cdr:y>
    </cdr:from>
    <cdr:to>
      <cdr:x>0.52357</cdr:x>
      <cdr:y>0.56242</cdr:y>
    </cdr:to>
    <cdr:sp macro="" textlink="">
      <cdr:nvSpPr>
        <cdr:cNvPr id="18" name="TextBox 11"/>
        <cdr:cNvSpPr txBox="1"/>
      </cdr:nvSpPr>
      <cdr:spPr>
        <a:xfrm xmlns:a="http://schemas.openxmlformats.org/drawingml/2006/main">
          <a:off x="3429000" y="2667000"/>
          <a:ext cx="1119121" cy="375792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100" dirty="0"/>
            <a:t>Housing </a:t>
          </a:r>
        </a:p>
        <a:p xmlns:a="http://schemas.openxmlformats.org/drawingml/2006/main">
          <a:pPr algn="ctr"/>
          <a:r>
            <a:rPr lang="en-US" sz="1100" dirty="0"/>
            <a:t>Market Collapse</a:t>
          </a:r>
        </a:p>
      </cdr:txBody>
    </cdr:sp>
  </cdr:relSizeAnchor>
  <cdr:relSizeAnchor xmlns:cdr="http://schemas.openxmlformats.org/drawingml/2006/chartDrawing">
    <cdr:from>
      <cdr:x>0.48246</cdr:x>
      <cdr:y>0.42254</cdr:y>
    </cdr:from>
    <cdr:to>
      <cdr:x>0.50936</cdr:x>
      <cdr:y>0.48746</cdr:y>
    </cdr:to>
    <cdr:cxnSp macro="">
      <cdr:nvCxnSpPr>
        <cdr:cNvPr id="19" name="Straight Arrow Connector 18"/>
        <cdr:cNvCxnSpPr/>
      </cdr:nvCxnSpPr>
      <cdr:spPr>
        <a:xfrm xmlns:a="http://schemas.openxmlformats.org/drawingml/2006/main" flipV="1">
          <a:off x="4191000" y="2286000"/>
          <a:ext cx="233675" cy="35123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0.59649</cdr:x>
      <cdr:y>0.56338</cdr:y>
    </cdr:from>
    <cdr:to>
      <cdr:x>0.63242</cdr:x>
      <cdr:y>0.73079</cdr:y>
    </cdr:to>
    <cdr:sp macro="" textlink="">
      <cdr:nvSpPr>
        <cdr:cNvPr id="17" name="TextBox 8"/>
        <cdr:cNvSpPr txBox="1"/>
      </cdr:nvSpPr>
      <cdr:spPr>
        <a:xfrm xmlns:a="http://schemas.openxmlformats.org/drawingml/2006/main" rot="16200000">
          <a:off x="4884797" y="3344803"/>
          <a:ext cx="905722" cy="31211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/>
            <a:t>Recession</a:t>
          </a:r>
        </a:p>
      </cdr:txBody>
    </cdr:sp>
  </cdr:relSizeAnchor>
  <cdr:relSizeAnchor xmlns:cdr="http://schemas.openxmlformats.org/drawingml/2006/chartDrawing">
    <cdr:from>
      <cdr:x>0.18421</cdr:x>
      <cdr:y>0.23944</cdr:y>
    </cdr:from>
    <cdr:to>
      <cdr:x>0.2313</cdr:x>
      <cdr:y>0.88546</cdr:y>
    </cdr:to>
    <cdr:sp macro="" textlink="">
      <cdr:nvSpPr>
        <cdr:cNvPr id="36" name="Rounded Rectangle 35"/>
        <cdr:cNvSpPr/>
      </cdr:nvSpPr>
      <cdr:spPr>
        <a:xfrm xmlns:a="http://schemas.openxmlformats.org/drawingml/2006/main">
          <a:off x="1600195" y="1295400"/>
          <a:ext cx="409062" cy="3495116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 w="15875" cap="rnd" cmpd="dbl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0.5614</cdr:x>
      <cdr:y>0.23944</cdr:y>
    </cdr:from>
    <cdr:to>
      <cdr:x>0.67238</cdr:x>
      <cdr:y>0.88581</cdr:y>
    </cdr:to>
    <cdr:sp macro="" textlink="">
      <cdr:nvSpPr>
        <cdr:cNvPr id="37" name="Rounded Rectangle 36"/>
        <cdr:cNvSpPr/>
      </cdr:nvSpPr>
      <cdr:spPr>
        <a:xfrm xmlns:a="http://schemas.openxmlformats.org/drawingml/2006/main">
          <a:off x="4876770" y="1295400"/>
          <a:ext cx="964061" cy="3497009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 w="15875" cap="rnd" cmpd="dbl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0.13333</cdr:x>
      <cdr:y>0.8984</cdr:y>
    </cdr:from>
    <cdr:to>
      <cdr:x>0.71458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09599" y="2947989"/>
          <a:ext cx="2657475" cy="3333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0.12849</cdr:x>
      <cdr:y>0.89474</cdr:y>
    </cdr:from>
    <cdr:to>
      <cdr:x>0.80168</cdr:x>
      <cdr:y>0.94865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113941" y="5626208"/>
          <a:ext cx="5836080" cy="339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000" b="1"/>
            <a:t>$25.0M</a:t>
          </a:r>
          <a:r>
            <a:rPr lang="en-US" sz="1000" b="1" baseline="0"/>
            <a:t>      </a:t>
          </a:r>
          <a:r>
            <a:rPr lang="en-US" sz="1000" b="1"/>
            <a:t>$9.0M       $20.1M      $33.0M       $34.4M       $46.6M      $45.3M        $33.8M     $39.9M      $53.2M</a:t>
          </a:r>
        </a:p>
      </cdr:txBody>
    </cdr:sp>
  </cdr:relSizeAnchor>
  <cdr:relSizeAnchor xmlns:cdr="http://schemas.openxmlformats.org/drawingml/2006/chartDrawing">
    <cdr:from>
      <cdr:x>0.80702</cdr:x>
      <cdr:y>0.81081</cdr:y>
    </cdr:from>
    <cdr:to>
      <cdr:x>0.97861</cdr:x>
      <cdr:y>0.95946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010400" y="4572000"/>
          <a:ext cx="1490568" cy="8382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000" b="1" baseline="0" dirty="0"/>
            <a:t> Earnings Shortfall</a:t>
          </a:r>
        </a:p>
        <a:p xmlns:a="http://schemas.openxmlformats.org/drawingml/2006/main">
          <a:pPr algn="ctr"/>
          <a:r>
            <a:rPr lang="en-US" sz="1000" b="1" baseline="0" dirty="0"/>
            <a:t>(over) / </a:t>
          </a:r>
          <a:r>
            <a:rPr lang="en-US" sz="1000" b="1" baseline="0" dirty="0" smtClean="0"/>
            <a:t>under</a:t>
          </a:r>
        </a:p>
        <a:p xmlns:a="http://schemas.openxmlformats.org/drawingml/2006/main">
          <a:pPr algn="ctr"/>
          <a:endParaRPr lang="en-US" sz="1000" b="1" baseline="0" dirty="0" smtClean="0"/>
        </a:p>
        <a:p xmlns:a="http://schemas.openxmlformats.org/drawingml/2006/main">
          <a:pPr algn="ctr"/>
          <a:r>
            <a:rPr lang="en-US" sz="1000" b="1" dirty="0" smtClean="0">
              <a:solidFill>
                <a:srgbClr val="FF0000"/>
              </a:solidFill>
            </a:rPr>
            <a:t>Total: $340.3M Under</a:t>
          </a:r>
          <a:endParaRPr lang="en-US" sz="10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0.12663</cdr:x>
      <cdr:y>0</cdr:y>
    </cdr:from>
    <cdr:to>
      <cdr:x>0.80074</cdr:x>
      <cdr:y>0.2027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100009" y="0"/>
          <a:ext cx="5855859" cy="1143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3200" b="1" dirty="0"/>
            <a:t>KCP&amp;L</a:t>
          </a:r>
          <a:r>
            <a:rPr lang="en-US" sz="3200" b="1" baseline="0" dirty="0"/>
            <a:t> Missouri </a:t>
          </a:r>
        </a:p>
        <a:p xmlns:a="http://schemas.openxmlformats.org/drawingml/2006/main">
          <a:pPr algn="ctr"/>
          <a:r>
            <a:rPr lang="en-US" sz="3200" b="1" baseline="0" dirty="0"/>
            <a:t>Earned ROE vs. Authorized ROE</a:t>
          </a:r>
          <a:endParaRPr lang="en-US" sz="3200" b="1" dirty="0"/>
        </a:p>
      </cdr:txBody>
    </cdr:sp>
  </cdr:relSizeAnchor>
  <cdr:relSizeAnchor xmlns:cdr="http://schemas.openxmlformats.org/drawingml/2006/chartDrawing">
    <cdr:from>
      <cdr:x>0.50877</cdr:x>
      <cdr:y>0.25676</cdr:y>
    </cdr:from>
    <cdr:to>
      <cdr:x>0.59632</cdr:x>
      <cdr:y>0.29489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4419600" y="1447800"/>
          <a:ext cx="760529" cy="215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100" b="1" baseline="0" dirty="0"/>
            <a:t>      Settlement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0.66135</cdr:x>
      <cdr:y>0.09794</cdr:y>
    </cdr:from>
    <cdr:to>
      <cdr:x>0.75446</cdr:x>
      <cdr:y>0.13607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733512" y="615843"/>
          <a:ext cx="807204" cy="2397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100" b="1" baseline="0"/>
            <a:t>     </a:t>
          </a:r>
          <a:endParaRPr lang="en-US" sz="1100" b="1"/>
        </a:p>
      </cdr:txBody>
    </cdr:sp>
  </cdr:relSizeAnchor>
  <cdr:relSizeAnchor xmlns:cdr="http://schemas.openxmlformats.org/drawingml/2006/chartDrawing">
    <cdr:from>
      <cdr:x>0.4386</cdr:x>
      <cdr:y>0.27027</cdr:y>
    </cdr:from>
    <cdr:to>
      <cdr:x>0.50772</cdr:x>
      <cdr:y>0.30685</cdr:y>
    </cdr:to>
    <cdr:cxnSp macro="">
      <cdr:nvCxnSpPr>
        <cdr:cNvPr id="10" name="Straight Arrow Connector 9"/>
        <cdr:cNvCxnSpPr/>
      </cdr:nvCxnSpPr>
      <cdr:spPr>
        <a:xfrm xmlns:a="http://schemas.openxmlformats.org/drawingml/2006/main" flipH="1">
          <a:off x="3810000" y="1524000"/>
          <a:ext cx="600432" cy="206267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>
              <a:alpha val="82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0.84211</cdr:x>
      <cdr:y>0.83784</cdr:y>
    </cdr:from>
    <cdr:to>
      <cdr:x>0.94737</cdr:x>
      <cdr:y>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315200" y="53340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96217BD9-0204-4850-8367-B8CDF043CC87}" type="datetimeFigureOut">
              <a:rPr lang="en-US" smtClean="0"/>
              <a:pPr/>
              <a:t>9/14/2016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F90D141B-EEE2-412A-8DB1-E5429467F8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5412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D0FE861C-486B-4E18-A0E9-A790238A915C}" type="datetimeFigureOut">
              <a:rPr lang="en-US" smtClean="0"/>
              <a:pPr/>
              <a:t>9/14/2016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DF811066-0135-4CAA-8AD4-89A97190AC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062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13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37077" indent="-283490" defTabSz="9213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33964" indent="-226793" defTabSz="9213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87549" indent="-226793" defTabSz="9213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41135" indent="-226793" defTabSz="9213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94720" indent="-226793" defTabSz="92134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48305" indent="-226793" defTabSz="92134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01892" indent="-226793" defTabSz="92134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55477" indent="-226793" defTabSz="92134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fld id="{D18907E7-51A4-444C-B4F5-A20F9CFD424C}" type="slidenum">
              <a:rPr lang="en-US" altLang="en-US" smtClean="0"/>
              <a:pPr>
                <a:spcBef>
                  <a:spcPct val="0"/>
                </a:spcBef>
                <a:defRPr/>
              </a:pPr>
              <a:t>1</a:t>
            </a:fld>
            <a:endParaRPr lang="en-US" altLang="en-US" dirty="0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51375" cy="3487738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9" y="4416426"/>
            <a:ext cx="5140325" cy="4184650"/>
          </a:xfrm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7239000" y="6348984"/>
            <a:ext cx="1211700" cy="457200"/>
          </a:xfrm>
          <a:prstGeom prst="rect">
            <a:avLst/>
          </a:prstGeom>
        </p:spPr>
        <p:txBody>
          <a:bodyPr wrap="none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b="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768" y="2895600"/>
            <a:ext cx="6885432" cy="914400"/>
          </a:xfrm>
        </p:spPr>
        <p:txBody>
          <a:bodyPr anchor="ctr" anchorCtr="1">
            <a:normAutofit/>
          </a:bodyPr>
          <a:lstStyle>
            <a:lvl1pPr algn="ctr">
              <a:defRPr sz="3200" b="1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6" name="Picture 10" descr="GPE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0064" y="128016"/>
            <a:ext cx="2019300" cy="181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808" b="15193"/>
          <a:stretch/>
        </p:blipFill>
        <p:spPr>
          <a:xfrm>
            <a:off x="-748" y="5486400"/>
            <a:ext cx="914400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" y="109728"/>
            <a:ext cx="8915400" cy="685800"/>
          </a:xfrm>
        </p:spPr>
        <p:txBody>
          <a:bodyPr anchor="t" anchorCtr="1">
            <a:normAutofit/>
          </a:bodyPr>
          <a:lstStyle>
            <a:lvl1pPr algn="ctr"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480060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2000" b="1">
                <a:solidFill>
                  <a:srgbClr val="4D4D4C"/>
                </a:solidFill>
                <a:latin typeface="Arial"/>
                <a:cs typeface="Arial"/>
              </a:defRPr>
            </a:lvl1pPr>
            <a:lvl2pPr marL="685800" indent="-228600">
              <a:spcBef>
                <a:spcPts val="300"/>
              </a:spcBef>
              <a:buSzPct val="100000"/>
              <a:buFont typeface="Arial" panose="020B0604020202020204" pitchFamily="34" charset="0"/>
              <a:buChar char="•"/>
              <a:defRPr sz="1800">
                <a:solidFill>
                  <a:srgbClr val="4D4D4C"/>
                </a:solidFill>
                <a:latin typeface="Arial"/>
                <a:cs typeface="Arial"/>
              </a:defRPr>
            </a:lvl2pPr>
            <a:lvl3pPr marL="1033463" indent="-228600">
              <a:spcBef>
                <a:spcPts val="0"/>
              </a:spcBef>
              <a:buSzPct val="75000"/>
              <a:buFont typeface="Arial" panose="020B0604020202020204" pitchFamily="34" charset="0"/>
              <a:buChar char="−"/>
              <a:defRPr sz="1600">
                <a:solidFill>
                  <a:srgbClr val="4D4D4C"/>
                </a:solidFill>
                <a:latin typeface="Arial"/>
                <a:cs typeface="Arial"/>
              </a:defRPr>
            </a:lvl3pPr>
            <a:lvl4pPr marL="1371600" indent="-228600">
              <a:spcBef>
                <a:spcPts val="0"/>
              </a:spcBef>
              <a:buSzPct val="75000"/>
              <a:buFont typeface="Wingdings" panose="05000000000000000000" pitchFamily="2" charset="2"/>
              <a:buChar char="§"/>
              <a:defRPr sz="1400">
                <a:solidFill>
                  <a:srgbClr val="4D4D4C"/>
                </a:solidFill>
                <a:latin typeface="Arial"/>
                <a:cs typeface="Arial"/>
              </a:defRPr>
            </a:lvl4pPr>
            <a:lvl5pPr marL="1719263" indent="-228600">
              <a:spcBef>
                <a:spcPts val="0"/>
              </a:spcBef>
              <a:buSzPct val="50000"/>
              <a:buFont typeface="Wingdings" panose="05000000000000000000" pitchFamily="2" charset="2"/>
              <a:buChar char="v"/>
              <a:defRPr sz="1200">
                <a:solidFill>
                  <a:srgbClr val="4D4D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522720"/>
            <a:ext cx="525900" cy="227785"/>
          </a:xfrm>
          <a:prstGeom prst="rect">
            <a:avLst/>
          </a:prstGeom>
        </p:spPr>
        <p:txBody>
          <a:bodyPr wrap="none"/>
          <a:lstStyle>
            <a:lvl1pPr algn="r">
              <a:defRPr sz="1200" b="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044824F-EBE0-443F-8A8F-F64816AF04D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7239000" y="6348984"/>
            <a:ext cx="1211700" cy="457200"/>
          </a:xfrm>
          <a:prstGeom prst="rect">
            <a:avLst/>
          </a:prstGeom>
        </p:spPr>
        <p:txBody>
          <a:bodyPr wrap="none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b="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" y="109728"/>
            <a:ext cx="8915400" cy="685800"/>
          </a:xfrm>
          <a:prstGeom prst="rect">
            <a:avLst/>
          </a:prstGeom>
        </p:spPr>
        <p:txBody>
          <a:bodyPr vert="horz" lIns="91440" tIns="45720" rIns="91440" bIns="45720" rtlCol="0" anchor="t" anchorCtr="1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914400"/>
            <a:ext cx="86868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dirty="0" smtClean="0"/>
              <a:t>Click to edit Master text styles</a:t>
            </a:r>
          </a:p>
          <a:p>
            <a:pPr marL="685800" lvl="1" indent="-228600" algn="l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dirty="0" smtClean="0"/>
              <a:t>Second level</a:t>
            </a:r>
          </a:p>
          <a:p>
            <a:pPr marL="1033463" lvl="2" indent="-228600" algn="l" defTabSz="914400" rtl="0" eaLnBrk="1" latinLnBrk="0" hangingPunct="1">
              <a:spcBef>
                <a:spcPct val="20000"/>
              </a:spcBef>
              <a:buSzPct val="75000"/>
              <a:buFont typeface="Arial" panose="020B0604020202020204" pitchFamily="34" charset="0"/>
              <a:buChar char="−"/>
            </a:pPr>
            <a:r>
              <a:rPr lang="en-US" dirty="0" smtClean="0"/>
              <a:t>Third level</a:t>
            </a:r>
          </a:p>
          <a:p>
            <a:pPr marL="1371600" lvl="3" indent="-228600" algn="l" defTabSz="914400" rtl="0" eaLnBrk="1" latinLnBrk="0" hangingPunct="1">
              <a:spcBef>
                <a:spcPct val="20000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719263" lvl="4" indent="-228600" algn="l" defTabSz="914400" rtl="0" eaLnBrk="1" latinLnBrk="0" hangingPunct="1">
              <a:spcBef>
                <a:spcPct val="20000"/>
              </a:spcBef>
              <a:buSzPct val="50000"/>
              <a:buFont typeface="Wingdings" panose="05000000000000000000" pitchFamily="2" charset="2"/>
              <a:buChar char="v"/>
            </a:pPr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522720"/>
            <a:ext cx="525900" cy="227785"/>
          </a:xfrm>
          <a:prstGeom prst="rect">
            <a:avLst/>
          </a:prstGeom>
        </p:spPr>
        <p:txBody>
          <a:bodyPr wrap="none"/>
          <a:lstStyle>
            <a:lvl1pPr algn="r">
              <a:defRPr sz="1200" b="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044824F-EBE0-443F-8A8F-F64816AF04D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6200" y="6342888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Board of Directors</a:t>
            </a:r>
            <a:r>
              <a:rPr lang="en-US" sz="1200" i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Meeting - February 11, 2014 </a:t>
            </a:r>
            <a:endParaRPr lang="en-US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7239000" y="6348984"/>
            <a:ext cx="1211700" cy="457200"/>
          </a:xfrm>
          <a:prstGeom prst="rect">
            <a:avLst/>
          </a:prstGeom>
        </p:spPr>
        <p:txBody>
          <a:bodyPr wrap="none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b="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r>
              <a:rPr lang="en-US" b="0" dirty="0" smtClean="0"/>
              <a:t>RESTRICTED</a:t>
            </a:r>
            <a:endParaRPr lang="en-US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b="1" kern="1200" dirty="0" smtClean="0">
          <a:solidFill>
            <a:srgbClr val="4D4D4C"/>
          </a:solidFill>
          <a:latin typeface="Arial"/>
          <a:ea typeface="+mn-ea"/>
          <a:cs typeface="Arial"/>
        </a:defRPr>
      </a:lvl1pPr>
      <a:lvl2pPr marL="6858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tabLst/>
        <a:defRPr lang="en-US" sz="1800" kern="1200" dirty="0" smtClean="0">
          <a:solidFill>
            <a:srgbClr val="4D4D4C"/>
          </a:solidFill>
          <a:latin typeface="Arial"/>
          <a:ea typeface="+mn-ea"/>
          <a:cs typeface="Arial"/>
        </a:defRPr>
      </a:lvl2pPr>
      <a:lvl3pPr marL="1090613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600" kern="1200" dirty="0" smtClean="0">
          <a:solidFill>
            <a:srgbClr val="4D4D4C"/>
          </a:solidFill>
          <a:latin typeface="Arial"/>
          <a:ea typeface="+mn-ea"/>
          <a:cs typeface="Arial"/>
        </a:defRPr>
      </a:lvl3pPr>
      <a:lvl4pPr marL="14287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en-US" sz="1400" kern="1200" dirty="0" smtClean="0">
          <a:solidFill>
            <a:srgbClr val="4D4D4C"/>
          </a:solidFill>
          <a:latin typeface="Arial"/>
          <a:ea typeface="+mn-ea"/>
          <a:cs typeface="Arial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1200" kern="1200" dirty="0">
          <a:solidFill>
            <a:srgbClr val="4D4D4C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" y="2895600"/>
            <a:ext cx="6504432" cy="9144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EW-2016-0313: Electric Regulatory Reform</a:t>
            </a:r>
            <a:endParaRPr lang="en-US" altLang="en-US" sz="3600" dirty="0" smtClean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7399" y="4038600"/>
            <a:ext cx="70737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/>
              <a:t>“Is there a problem that needs to be addressed?”</a:t>
            </a:r>
          </a:p>
        </p:txBody>
      </p:sp>
    </p:spTree>
    <p:extLst>
      <p:ext uri="{BB962C8B-B14F-4D97-AF65-F5344CB8AC3E}">
        <p14:creationId xmlns:p14="http://schemas.microsoft.com/office/powerpoint/2010/main" val="5204650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405088"/>
              </p:ext>
            </p:extLst>
          </p:nvPr>
        </p:nvGraphicFramePr>
        <p:xfrm>
          <a:off x="228600" y="304800"/>
          <a:ext cx="86868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565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184134" y="2133600"/>
            <a:ext cx="2088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10 Year Average: 2.8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6452528"/>
              </p:ext>
            </p:extLst>
          </p:nvPr>
        </p:nvGraphicFramePr>
        <p:xfrm>
          <a:off x="228600" y="228600"/>
          <a:ext cx="86868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281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0474099"/>
              </p:ext>
            </p:extLst>
          </p:nvPr>
        </p:nvGraphicFramePr>
        <p:xfrm>
          <a:off x="228600" y="228600"/>
          <a:ext cx="86868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400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Significant Problem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Transmission Costs</a:t>
            </a:r>
          </a:p>
          <a:p>
            <a:endParaRPr lang="en-US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Property Tax (KCP&amp;L)</a:t>
            </a:r>
          </a:p>
          <a:p>
            <a:endParaRPr lang="en-US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Revenues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78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On-screen Show (4:3)</PresentationFormat>
  <Paragraphs>34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EW-2016-0313: Electric Regulatory Reform</vt:lpstr>
      <vt:lpstr>PowerPoint Presentation</vt:lpstr>
      <vt:lpstr>PowerPoint Presentation</vt:lpstr>
      <vt:lpstr>PowerPoint Presentation</vt:lpstr>
      <vt:lpstr>Other Significant Problem Areas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2012-08-24T00:53:15Z</dcterms:created>
  <dcterms:modified xsi:type="dcterms:W3CDTF">2016-09-14T23:02:44Z</dcterms:modified>
</cp:coreProperties>
</file>